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9"/>
  </p:notesMasterIdLst>
  <p:sldIdLst>
    <p:sldId id="256" r:id="rId2"/>
    <p:sldId id="257" r:id="rId3"/>
    <p:sldId id="260" r:id="rId4"/>
    <p:sldId id="313" r:id="rId5"/>
    <p:sldId id="317" r:id="rId6"/>
    <p:sldId id="318" r:id="rId7"/>
    <p:sldId id="302" r:id="rId8"/>
    <p:sldId id="296" r:id="rId9"/>
    <p:sldId id="301" r:id="rId10"/>
    <p:sldId id="305" r:id="rId11"/>
    <p:sldId id="304" r:id="rId12"/>
    <p:sldId id="297" r:id="rId13"/>
    <p:sldId id="314" r:id="rId14"/>
    <p:sldId id="316" r:id="rId15"/>
    <p:sldId id="319" r:id="rId16"/>
    <p:sldId id="298" r:id="rId17"/>
    <p:sldId id="308" r:id="rId18"/>
    <p:sldId id="310" r:id="rId19"/>
    <p:sldId id="267" r:id="rId20"/>
    <p:sldId id="309" r:id="rId21"/>
    <p:sldId id="324" r:id="rId22"/>
    <p:sldId id="326" r:id="rId23"/>
    <p:sldId id="322" r:id="rId24"/>
    <p:sldId id="323" r:id="rId25"/>
    <p:sldId id="272" r:id="rId26"/>
    <p:sldId id="264" r:id="rId27"/>
    <p:sldId id="328" r:id="rId28"/>
    <p:sldId id="299" r:id="rId29"/>
    <p:sldId id="311" r:id="rId30"/>
    <p:sldId id="312" r:id="rId31"/>
    <p:sldId id="303" r:id="rId32"/>
    <p:sldId id="329" r:id="rId33"/>
    <p:sldId id="300" r:id="rId34"/>
    <p:sldId id="325" r:id="rId35"/>
    <p:sldId id="327" r:id="rId36"/>
    <p:sldId id="321" r:id="rId37"/>
    <p:sldId id="269" r:id="rId38"/>
  </p:sldIdLst>
  <p:sldSz cx="9144000" cy="5143500" type="screen16x9"/>
  <p:notesSz cx="6858000" cy="9144000"/>
  <p:embeddedFontLst>
    <p:embeddedFont>
      <p:font typeface="Raleway"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Montserrat" panose="020B0604020202020204" charset="0"/>
      <p:regular r:id="rId48"/>
      <p:bold r:id="rId49"/>
      <p:italic r:id="rId50"/>
      <p:boldItalic r:id="rId51"/>
    </p:embeddedFont>
    <p:embeddedFont>
      <p:font typeface="Montserrat Medium"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DAF"/>
    <a:srgbClr val="A4A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1083B8-8E4B-4F23-AA4B-E36C26D757B1}">
  <a:tblStyle styleId="{D21083B8-8E4B-4F23-AA4B-E36C26D757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BE1C87-06AF-46CB-B8D6-1E7FB7F3F77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3" autoAdjust="0"/>
  </p:normalViewPr>
  <p:slideViewPr>
    <p:cSldViewPr snapToGrid="0">
      <p:cViewPr varScale="1">
        <p:scale>
          <a:sx n="105" d="100"/>
          <a:sy n="105" d="100"/>
        </p:scale>
        <p:origin x="2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4F2BAC-64D1-426F-88B3-67F5989027CD}" type="doc">
      <dgm:prSet loTypeId="urn:microsoft.com/office/officeart/2005/8/layout/lProcess2" loCatId="list" qsTypeId="urn:microsoft.com/office/officeart/2005/8/quickstyle/simple1" qsCatId="simple" csTypeId="urn:microsoft.com/office/officeart/2005/8/colors/accent3_4" csCatId="accent3" phldr="1"/>
      <dgm:spPr>
        <a:scene3d>
          <a:camera prst="orthographicFront">
            <a:rot lat="0" lon="0" rev="0"/>
          </a:camera>
          <a:lightRig rig="soft" dir="t">
            <a:rot lat="0" lon="0" rev="0"/>
          </a:lightRig>
        </a:scene3d>
      </dgm:spPr>
      <dgm:t>
        <a:bodyPr/>
        <a:lstStyle/>
        <a:p>
          <a:endParaRPr lang="en-US"/>
        </a:p>
      </dgm:t>
    </dgm:pt>
    <dgm:pt modelId="{C2A6645B-29C0-470E-9F3B-AE3126143FC2}">
      <dgm:prSet/>
      <dgm:spPr>
        <a:solidFill>
          <a:schemeClr val="accent2">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dirty="0" smtClean="0">
              <a:solidFill>
                <a:schemeClr val="tx1"/>
              </a:solidFill>
              <a:latin typeface="Montserrat" panose="020B0604020202020204" charset="0"/>
            </a:rPr>
            <a:t>Dueña del Negocio</a:t>
          </a:r>
          <a:endParaRPr lang="es-AR" dirty="0">
            <a:solidFill>
              <a:schemeClr val="tx1"/>
            </a:solidFill>
            <a:latin typeface="Montserrat" panose="020B0604020202020204" charset="0"/>
          </a:endParaRPr>
        </a:p>
      </dgm:t>
    </dgm:pt>
    <dgm:pt modelId="{8A59939D-D295-4DDF-9914-2B3F3F918298}" type="parTrans" cxnId="{ED9FCE01-2C08-4AC1-AFD0-B45D0941F199}">
      <dgm:prSet/>
      <dgm:spPr/>
      <dgm:t>
        <a:bodyPr/>
        <a:lstStyle/>
        <a:p>
          <a:endParaRPr lang="en-US">
            <a:solidFill>
              <a:schemeClr val="tx1"/>
            </a:solidFill>
          </a:endParaRPr>
        </a:p>
      </dgm:t>
    </dgm:pt>
    <dgm:pt modelId="{EFA60E30-4FB9-40BA-A09E-8F511C162A85}" type="sibTrans" cxnId="{ED9FCE01-2C08-4AC1-AFD0-B45D0941F199}">
      <dgm:prSet/>
      <dgm:spPr/>
      <dgm:t>
        <a:bodyPr/>
        <a:lstStyle/>
        <a:p>
          <a:endParaRPr lang="en-US">
            <a:solidFill>
              <a:schemeClr val="tx1"/>
            </a:solidFill>
          </a:endParaRPr>
        </a:p>
      </dgm:t>
    </dgm:pt>
    <dgm:pt modelId="{1A08B92A-BF67-488C-9FFD-E68F2580B563}">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Influencia</a:t>
          </a:r>
          <a:r>
            <a:rPr lang="es-AR" sz="900" b="0" i="0" dirty="0" smtClean="0">
              <a:solidFill>
                <a:schemeClr val="tx1"/>
              </a:solidFill>
              <a:latin typeface="Montserrat" panose="020B0604020202020204" charset="0"/>
            </a:rPr>
            <a:t>: Alta</a:t>
          </a:r>
          <a:endParaRPr lang="es-AR" sz="900" dirty="0">
            <a:solidFill>
              <a:schemeClr val="tx1"/>
            </a:solidFill>
            <a:latin typeface="Montserrat" panose="020B0604020202020204" charset="0"/>
          </a:endParaRPr>
        </a:p>
      </dgm:t>
    </dgm:pt>
    <dgm:pt modelId="{91F86BAD-850C-46E2-BF45-6D423CC9090F}" type="parTrans" cxnId="{DACE7224-CB4C-48C7-879E-FEB990497013}">
      <dgm:prSet/>
      <dgm:spPr/>
      <dgm:t>
        <a:bodyPr/>
        <a:lstStyle/>
        <a:p>
          <a:endParaRPr lang="en-US">
            <a:solidFill>
              <a:schemeClr val="tx1"/>
            </a:solidFill>
          </a:endParaRPr>
        </a:p>
      </dgm:t>
    </dgm:pt>
    <dgm:pt modelId="{49770120-D9D5-4652-9821-1E1023F4FF89}" type="sibTrans" cxnId="{DACE7224-CB4C-48C7-879E-FEB990497013}">
      <dgm:prSet/>
      <dgm:spPr/>
      <dgm:t>
        <a:bodyPr/>
        <a:lstStyle/>
        <a:p>
          <a:endParaRPr lang="en-US">
            <a:solidFill>
              <a:schemeClr val="tx1"/>
            </a:solidFill>
          </a:endParaRPr>
        </a:p>
      </dgm:t>
    </dgm:pt>
    <dgm:pt modelId="{03959AE8-14E3-47C2-8B53-DD61C7ACEE55}">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Interés</a:t>
          </a:r>
          <a:r>
            <a:rPr lang="es-AR" sz="900" b="0" i="0" dirty="0" smtClean="0">
              <a:solidFill>
                <a:schemeClr val="tx1"/>
              </a:solidFill>
              <a:latin typeface="Montserrat" panose="020B0604020202020204" charset="0"/>
            </a:rPr>
            <a:t>: Alto</a:t>
          </a:r>
          <a:endParaRPr lang="es-AR" sz="900" dirty="0">
            <a:solidFill>
              <a:schemeClr val="tx1"/>
            </a:solidFill>
            <a:latin typeface="Montserrat" panose="020B0604020202020204" charset="0"/>
          </a:endParaRPr>
        </a:p>
      </dgm:t>
    </dgm:pt>
    <dgm:pt modelId="{C0E69BD9-DAEE-421A-A56D-99602F53DC26}" type="parTrans" cxnId="{707293F7-06D9-4265-96EA-BC201F48D20C}">
      <dgm:prSet/>
      <dgm:spPr/>
      <dgm:t>
        <a:bodyPr/>
        <a:lstStyle/>
        <a:p>
          <a:endParaRPr lang="en-US">
            <a:solidFill>
              <a:schemeClr val="tx1"/>
            </a:solidFill>
          </a:endParaRPr>
        </a:p>
      </dgm:t>
    </dgm:pt>
    <dgm:pt modelId="{3044BC87-D313-4B34-92E8-2669FF753827}" type="sibTrans" cxnId="{707293F7-06D9-4265-96EA-BC201F48D20C}">
      <dgm:prSet/>
      <dgm:spPr/>
      <dgm:t>
        <a:bodyPr/>
        <a:lstStyle/>
        <a:p>
          <a:endParaRPr lang="en-US">
            <a:solidFill>
              <a:schemeClr val="tx1"/>
            </a:solidFill>
          </a:endParaRPr>
        </a:p>
      </dgm:t>
    </dgm:pt>
    <dgm:pt modelId="{12B3DF14-EB27-4538-B2EF-1149A10DD343}">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Rol</a:t>
          </a:r>
          <a:r>
            <a:rPr lang="es-AR" sz="900" b="0" i="0" dirty="0" smtClean="0">
              <a:solidFill>
                <a:schemeClr val="tx1"/>
              </a:solidFill>
              <a:latin typeface="Montserrat" panose="020B0604020202020204" charset="0"/>
            </a:rPr>
            <a:t>: Toma decisiones estratégicas, organiza turnos, realiza pedidos, cubre turnos cuando es necesario.</a:t>
          </a:r>
          <a:endParaRPr lang="es-AR" sz="900" dirty="0">
            <a:solidFill>
              <a:schemeClr val="tx1"/>
            </a:solidFill>
            <a:latin typeface="Montserrat" panose="020B0604020202020204" charset="0"/>
          </a:endParaRPr>
        </a:p>
      </dgm:t>
    </dgm:pt>
    <dgm:pt modelId="{0E766401-D658-452C-9189-25EC86994C1D}" type="parTrans" cxnId="{59E514D4-A5DB-42E3-89FD-4D2CFE6A29A9}">
      <dgm:prSet/>
      <dgm:spPr/>
      <dgm:t>
        <a:bodyPr/>
        <a:lstStyle/>
        <a:p>
          <a:endParaRPr lang="en-US">
            <a:solidFill>
              <a:schemeClr val="tx1"/>
            </a:solidFill>
          </a:endParaRPr>
        </a:p>
      </dgm:t>
    </dgm:pt>
    <dgm:pt modelId="{A858CF2E-367F-4612-8A5C-6314D8C72953}" type="sibTrans" cxnId="{59E514D4-A5DB-42E3-89FD-4D2CFE6A29A9}">
      <dgm:prSet/>
      <dgm:spPr/>
      <dgm:t>
        <a:bodyPr/>
        <a:lstStyle/>
        <a:p>
          <a:endParaRPr lang="en-US">
            <a:solidFill>
              <a:schemeClr val="tx1"/>
            </a:solidFill>
          </a:endParaRPr>
        </a:p>
      </dgm:t>
    </dgm:pt>
    <dgm:pt modelId="{4FD57C62-292F-4AE4-9894-7113160C8203}">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Relación</a:t>
          </a:r>
          <a:r>
            <a:rPr lang="es-AR" sz="900" b="0" i="0" dirty="0" smtClean="0">
              <a:solidFill>
                <a:schemeClr val="tx1"/>
              </a:solidFill>
              <a:latin typeface="Montserrat" panose="020B0604020202020204" charset="0"/>
            </a:rPr>
            <a:t>: Es el principal tomador de decisiones y gestiona las operaciones diarias.</a:t>
          </a:r>
          <a:endParaRPr lang="es-AR" sz="900" dirty="0">
            <a:solidFill>
              <a:schemeClr val="tx1"/>
            </a:solidFill>
            <a:latin typeface="Montserrat" panose="020B0604020202020204" charset="0"/>
          </a:endParaRPr>
        </a:p>
      </dgm:t>
    </dgm:pt>
    <dgm:pt modelId="{4262B210-0FB5-44AF-8677-35C6A1FD8680}" type="parTrans" cxnId="{EF99C929-5785-412B-946E-375D5A94495D}">
      <dgm:prSet/>
      <dgm:spPr/>
      <dgm:t>
        <a:bodyPr/>
        <a:lstStyle/>
        <a:p>
          <a:endParaRPr lang="en-US">
            <a:solidFill>
              <a:schemeClr val="tx1"/>
            </a:solidFill>
          </a:endParaRPr>
        </a:p>
      </dgm:t>
    </dgm:pt>
    <dgm:pt modelId="{B7F66361-23A3-4F24-9707-8594BEF0C160}" type="sibTrans" cxnId="{EF99C929-5785-412B-946E-375D5A94495D}">
      <dgm:prSet/>
      <dgm:spPr/>
      <dgm:t>
        <a:bodyPr/>
        <a:lstStyle/>
        <a:p>
          <a:endParaRPr lang="en-US">
            <a:solidFill>
              <a:schemeClr val="tx1"/>
            </a:solidFill>
          </a:endParaRPr>
        </a:p>
      </dgm:t>
    </dgm:pt>
    <dgm:pt modelId="{11B46D02-9D46-40CA-B77F-177D2D386A23}">
      <dgm:prSet/>
      <dgm:spPr>
        <a:solidFill>
          <a:schemeClr val="accent3">
            <a:shade val="50000"/>
            <a:hueOff val="0"/>
            <a:satOff val="0"/>
            <a:lumOff val="26464"/>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dirty="0" smtClean="0">
              <a:solidFill>
                <a:schemeClr val="tx1"/>
              </a:solidFill>
              <a:latin typeface="Montserrat" panose="020B0604020202020204" charset="0"/>
            </a:rPr>
            <a:t>Empleados</a:t>
          </a:r>
          <a:endParaRPr lang="es-AR" dirty="0">
            <a:solidFill>
              <a:schemeClr val="tx1"/>
            </a:solidFill>
            <a:latin typeface="Montserrat" panose="020B0604020202020204" charset="0"/>
          </a:endParaRPr>
        </a:p>
      </dgm:t>
    </dgm:pt>
    <dgm:pt modelId="{29C7C7C0-6698-4735-BFF0-5903D8050C9F}" type="parTrans" cxnId="{FE356945-2A37-4A6B-8C9B-90FFAA9BF119}">
      <dgm:prSet/>
      <dgm:spPr/>
      <dgm:t>
        <a:bodyPr/>
        <a:lstStyle/>
        <a:p>
          <a:endParaRPr lang="en-US">
            <a:solidFill>
              <a:schemeClr val="tx1"/>
            </a:solidFill>
          </a:endParaRPr>
        </a:p>
      </dgm:t>
    </dgm:pt>
    <dgm:pt modelId="{2281587A-78E6-4B01-A8E2-DB4B2277DE33}" type="sibTrans" cxnId="{FE356945-2A37-4A6B-8C9B-90FFAA9BF119}">
      <dgm:prSet/>
      <dgm:spPr/>
      <dgm:t>
        <a:bodyPr/>
        <a:lstStyle/>
        <a:p>
          <a:endParaRPr lang="en-US">
            <a:solidFill>
              <a:schemeClr val="tx1"/>
            </a:solidFill>
          </a:endParaRPr>
        </a:p>
      </dgm:t>
    </dgm:pt>
    <dgm:pt modelId="{EF3A89DD-679A-468B-94B5-D717969DB2C1}">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Influencia</a:t>
          </a:r>
          <a:r>
            <a:rPr lang="es-AR" sz="900" b="0" i="0" dirty="0" smtClean="0">
              <a:solidFill>
                <a:schemeClr val="tx1"/>
              </a:solidFill>
              <a:latin typeface="Montserrat" panose="020B0604020202020204" charset="0"/>
            </a:rPr>
            <a:t>: Media</a:t>
          </a:r>
          <a:endParaRPr lang="es-AR" sz="900" dirty="0">
            <a:solidFill>
              <a:schemeClr val="tx1"/>
            </a:solidFill>
            <a:latin typeface="Montserrat" panose="020B0604020202020204" charset="0"/>
          </a:endParaRPr>
        </a:p>
      </dgm:t>
    </dgm:pt>
    <dgm:pt modelId="{36630CEF-1A8D-4D25-9A03-FBBD04AE0E00}" type="parTrans" cxnId="{6A4FEEFA-CF13-464F-B60B-3A8D0DEAD514}">
      <dgm:prSet/>
      <dgm:spPr/>
      <dgm:t>
        <a:bodyPr/>
        <a:lstStyle/>
        <a:p>
          <a:endParaRPr lang="en-US">
            <a:solidFill>
              <a:schemeClr val="tx1"/>
            </a:solidFill>
          </a:endParaRPr>
        </a:p>
      </dgm:t>
    </dgm:pt>
    <dgm:pt modelId="{08350210-4DE8-4E81-AD57-36985F1E92C9}" type="sibTrans" cxnId="{6A4FEEFA-CF13-464F-B60B-3A8D0DEAD514}">
      <dgm:prSet/>
      <dgm:spPr/>
      <dgm:t>
        <a:bodyPr/>
        <a:lstStyle/>
        <a:p>
          <a:endParaRPr lang="en-US">
            <a:solidFill>
              <a:schemeClr val="tx1"/>
            </a:solidFill>
          </a:endParaRPr>
        </a:p>
      </dgm:t>
    </dgm:pt>
    <dgm:pt modelId="{F38B66FC-4F61-455A-9D2D-529F0DDB87D8}">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Interés</a:t>
          </a:r>
          <a:r>
            <a:rPr lang="es-AR" sz="900" b="0" i="0" dirty="0" smtClean="0">
              <a:solidFill>
                <a:schemeClr val="tx1"/>
              </a:solidFill>
              <a:latin typeface="Montserrat" panose="020B0604020202020204" charset="0"/>
            </a:rPr>
            <a:t>: Alto</a:t>
          </a:r>
          <a:endParaRPr lang="es-AR" sz="900" dirty="0">
            <a:solidFill>
              <a:schemeClr val="tx1"/>
            </a:solidFill>
            <a:latin typeface="Montserrat" panose="020B0604020202020204" charset="0"/>
          </a:endParaRPr>
        </a:p>
      </dgm:t>
    </dgm:pt>
    <dgm:pt modelId="{3D6CDDEF-5EFD-42AC-9955-30F4DA22E648}" type="parTrans" cxnId="{1DE84837-E279-4C02-9D94-53D4EC36494C}">
      <dgm:prSet/>
      <dgm:spPr/>
      <dgm:t>
        <a:bodyPr/>
        <a:lstStyle/>
        <a:p>
          <a:endParaRPr lang="en-US">
            <a:solidFill>
              <a:schemeClr val="tx1"/>
            </a:solidFill>
          </a:endParaRPr>
        </a:p>
      </dgm:t>
    </dgm:pt>
    <dgm:pt modelId="{65FE5671-AEB9-4893-8AF0-516EAF6DCCE2}" type="sibTrans" cxnId="{1DE84837-E279-4C02-9D94-53D4EC36494C}">
      <dgm:prSet/>
      <dgm:spPr/>
      <dgm:t>
        <a:bodyPr/>
        <a:lstStyle/>
        <a:p>
          <a:endParaRPr lang="en-US">
            <a:solidFill>
              <a:schemeClr val="tx1"/>
            </a:solidFill>
          </a:endParaRPr>
        </a:p>
      </dgm:t>
    </dgm:pt>
    <dgm:pt modelId="{01D25515-49CA-4C5F-8294-54B47A5F2506}">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Rol</a:t>
          </a:r>
          <a:r>
            <a:rPr lang="es-AR" sz="900" b="0" i="0" dirty="0" smtClean="0">
              <a:solidFill>
                <a:schemeClr val="tx1"/>
              </a:solidFill>
              <a:latin typeface="Montserrat" panose="020B0604020202020204" charset="0"/>
            </a:rPr>
            <a:t>: Ventas, reposición de stock, atención al cliente.</a:t>
          </a:r>
          <a:endParaRPr lang="es-AR" sz="900" dirty="0">
            <a:solidFill>
              <a:schemeClr val="tx1"/>
            </a:solidFill>
            <a:latin typeface="Montserrat" panose="020B0604020202020204" charset="0"/>
          </a:endParaRPr>
        </a:p>
      </dgm:t>
    </dgm:pt>
    <dgm:pt modelId="{8B77282B-3287-4954-A613-44F569EAD476}" type="parTrans" cxnId="{93847995-505F-4574-B6D6-2D6ED09FA365}">
      <dgm:prSet/>
      <dgm:spPr/>
      <dgm:t>
        <a:bodyPr/>
        <a:lstStyle/>
        <a:p>
          <a:endParaRPr lang="en-US">
            <a:solidFill>
              <a:schemeClr val="tx1"/>
            </a:solidFill>
          </a:endParaRPr>
        </a:p>
      </dgm:t>
    </dgm:pt>
    <dgm:pt modelId="{D130D2B9-247A-462C-B9B5-64625E8799B6}" type="sibTrans" cxnId="{93847995-505F-4574-B6D6-2D6ED09FA365}">
      <dgm:prSet/>
      <dgm:spPr/>
      <dgm:t>
        <a:bodyPr/>
        <a:lstStyle/>
        <a:p>
          <a:endParaRPr lang="en-US">
            <a:solidFill>
              <a:schemeClr val="tx1"/>
            </a:solidFill>
          </a:endParaRPr>
        </a:p>
      </dgm:t>
    </dgm:pt>
    <dgm:pt modelId="{7AA9B85E-89A9-4218-BCA4-7B0C39B99331}">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Relación</a:t>
          </a:r>
          <a:r>
            <a:rPr lang="es-AR" sz="900" b="0" i="0" dirty="0" smtClean="0">
              <a:solidFill>
                <a:schemeClr val="tx1"/>
              </a:solidFill>
              <a:latin typeface="Montserrat" panose="020B0604020202020204" charset="0"/>
            </a:rPr>
            <a:t>: Son cruciales para la operación diaria y la experiencia del cliente.</a:t>
          </a:r>
          <a:endParaRPr lang="es-AR" sz="900" dirty="0">
            <a:solidFill>
              <a:schemeClr val="tx1"/>
            </a:solidFill>
            <a:latin typeface="Montserrat" panose="020B0604020202020204" charset="0"/>
          </a:endParaRPr>
        </a:p>
      </dgm:t>
    </dgm:pt>
    <dgm:pt modelId="{25E8ACB2-5D0D-445C-984D-8B992D49B2F8}" type="parTrans" cxnId="{46FB7F65-9EF7-47AF-BF4D-4E2A774360C3}">
      <dgm:prSet/>
      <dgm:spPr/>
      <dgm:t>
        <a:bodyPr/>
        <a:lstStyle/>
        <a:p>
          <a:endParaRPr lang="en-US">
            <a:solidFill>
              <a:schemeClr val="tx1"/>
            </a:solidFill>
          </a:endParaRPr>
        </a:p>
      </dgm:t>
    </dgm:pt>
    <dgm:pt modelId="{CED2999C-5C18-44F7-82DA-1CF2C5B94E1E}" type="sibTrans" cxnId="{46FB7F65-9EF7-47AF-BF4D-4E2A774360C3}">
      <dgm:prSet/>
      <dgm:spPr/>
      <dgm:t>
        <a:bodyPr/>
        <a:lstStyle/>
        <a:p>
          <a:endParaRPr lang="en-US">
            <a:solidFill>
              <a:schemeClr val="tx1"/>
            </a:solidFill>
          </a:endParaRPr>
        </a:p>
      </dgm:t>
    </dgm:pt>
    <dgm:pt modelId="{A325C6DF-7E31-4AF8-A5B4-D5409A2FAA5E}">
      <dgm:prSet/>
      <dgm:spPr>
        <a:solidFill>
          <a:schemeClr val="accent2">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dirty="0" smtClean="0">
              <a:solidFill>
                <a:schemeClr val="tx1"/>
              </a:solidFill>
              <a:latin typeface="Montserrat" panose="020B0604020202020204" charset="0"/>
            </a:rPr>
            <a:t>Proveedores</a:t>
          </a:r>
          <a:endParaRPr lang="es-AR" dirty="0">
            <a:solidFill>
              <a:schemeClr val="tx1"/>
            </a:solidFill>
            <a:latin typeface="Montserrat" panose="020B0604020202020204" charset="0"/>
          </a:endParaRPr>
        </a:p>
      </dgm:t>
    </dgm:pt>
    <dgm:pt modelId="{2E4DDA54-5C44-48F8-94E0-E52B675FC122}" type="parTrans" cxnId="{CA3D8643-8A45-470E-80CB-4622A16C4E81}">
      <dgm:prSet/>
      <dgm:spPr/>
      <dgm:t>
        <a:bodyPr/>
        <a:lstStyle/>
        <a:p>
          <a:endParaRPr lang="en-US">
            <a:solidFill>
              <a:schemeClr val="tx1"/>
            </a:solidFill>
          </a:endParaRPr>
        </a:p>
      </dgm:t>
    </dgm:pt>
    <dgm:pt modelId="{B64C64C1-35ED-4685-8523-25F170CEA1B3}" type="sibTrans" cxnId="{CA3D8643-8A45-470E-80CB-4622A16C4E81}">
      <dgm:prSet/>
      <dgm:spPr/>
      <dgm:t>
        <a:bodyPr/>
        <a:lstStyle/>
        <a:p>
          <a:endParaRPr lang="en-US">
            <a:solidFill>
              <a:schemeClr val="tx1"/>
            </a:solidFill>
          </a:endParaRPr>
        </a:p>
      </dgm:t>
    </dgm:pt>
    <dgm:pt modelId="{36D0F38F-419E-42FB-B224-170EC3C8B235}">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smtClean="0">
              <a:solidFill>
                <a:schemeClr val="tx1"/>
              </a:solidFill>
              <a:latin typeface="Montserrat" panose="020B0604020202020204" charset="0"/>
            </a:rPr>
            <a:t>Influencia</a:t>
          </a:r>
          <a:r>
            <a:rPr lang="es-AR" sz="900" b="0" i="0" smtClean="0">
              <a:solidFill>
                <a:schemeClr val="tx1"/>
              </a:solidFill>
              <a:latin typeface="Montserrat" panose="020B0604020202020204" charset="0"/>
            </a:rPr>
            <a:t>: Alta</a:t>
          </a:r>
          <a:endParaRPr lang="es-AR" sz="900">
            <a:solidFill>
              <a:schemeClr val="tx1"/>
            </a:solidFill>
            <a:latin typeface="Montserrat" panose="020B0604020202020204" charset="0"/>
          </a:endParaRPr>
        </a:p>
      </dgm:t>
    </dgm:pt>
    <dgm:pt modelId="{253FE9E8-65D1-4908-8487-EDF1F11C0ECD}" type="parTrans" cxnId="{591693EE-154C-49C8-88B8-81BEC936D7FD}">
      <dgm:prSet/>
      <dgm:spPr/>
      <dgm:t>
        <a:bodyPr/>
        <a:lstStyle/>
        <a:p>
          <a:endParaRPr lang="en-US">
            <a:solidFill>
              <a:schemeClr val="tx1"/>
            </a:solidFill>
          </a:endParaRPr>
        </a:p>
      </dgm:t>
    </dgm:pt>
    <dgm:pt modelId="{491DE38E-A442-437A-8FA6-60E540F11E32}" type="sibTrans" cxnId="{591693EE-154C-49C8-88B8-81BEC936D7FD}">
      <dgm:prSet/>
      <dgm:spPr/>
      <dgm:t>
        <a:bodyPr/>
        <a:lstStyle/>
        <a:p>
          <a:endParaRPr lang="en-US">
            <a:solidFill>
              <a:schemeClr val="tx1"/>
            </a:solidFill>
          </a:endParaRPr>
        </a:p>
      </dgm:t>
    </dgm:pt>
    <dgm:pt modelId="{0CBBFA83-8051-43BF-B3D9-BA0CFED57D56}">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Interés</a:t>
          </a:r>
          <a:r>
            <a:rPr lang="es-AR" sz="900" b="0" i="0" dirty="0" smtClean="0">
              <a:solidFill>
                <a:schemeClr val="tx1"/>
              </a:solidFill>
              <a:latin typeface="Montserrat" panose="020B0604020202020204" charset="0"/>
            </a:rPr>
            <a:t>: Medio</a:t>
          </a:r>
          <a:endParaRPr lang="es-AR" sz="900" dirty="0">
            <a:solidFill>
              <a:schemeClr val="tx1"/>
            </a:solidFill>
            <a:latin typeface="Montserrat" panose="020B0604020202020204" charset="0"/>
          </a:endParaRPr>
        </a:p>
      </dgm:t>
    </dgm:pt>
    <dgm:pt modelId="{4A5BCCC2-FD19-48DA-80E3-658F07703324}" type="parTrans" cxnId="{B1D50BBE-4CC9-4EC7-8A9D-1357C502977A}">
      <dgm:prSet/>
      <dgm:spPr/>
      <dgm:t>
        <a:bodyPr/>
        <a:lstStyle/>
        <a:p>
          <a:endParaRPr lang="en-US">
            <a:solidFill>
              <a:schemeClr val="tx1"/>
            </a:solidFill>
          </a:endParaRPr>
        </a:p>
      </dgm:t>
    </dgm:pt>
    <dgm:pt modelId="{2EFE18CE-1500-44CD-BC9C-F2FF24F18B2A}" type="sibTrans" cxnId="{B1D50BBE-4CC9-4EC7-8A9D-1357C502977A}">
      <dgm:prSet/>
      <dgm:spPr/>
      <dgm:t>
        <a:bodyPr/>
        <a:lstStyle/>
        <a:p>
          <a:endParaRPr lang="en-US">
            <a:solidFill>
              <a:schemeClr val="tx1"/>
            </a:solidFill>
          </a:endParaRPr>
        </a:p>
      </dgm:t>
    </dgm:pt>
    <dgm:pt modelId="{742F6BEC-94F5-4D68-B198-D94AD7C108DD}">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Rol</a:t>
          </a:r>
          <a:r>
            <a:rPr lang="es-AR" sz="900" b="0" i="0" dirty="0" smtClean="0">
              <a:solidFill>
                <a:schemeClr val="tx1"/>
              </a:solidFill>
              <a:latin typeface="Montserrat" panose="020B0604020202020204" charset="0"/>
            </a:rPr>
            <a:t>: Suministran bebidas alcohólicas, productos de kiosco, y otros insumos.</a:t>
          </a:r>
          <a:endParaRPr lang="es-AR" sz="900" dirty="0">
            <a:solidFill>
              <a:schemeClr val="tx1"/>
            </a:solidFill>
            <a:latin typeface="Montserrat" panose="020B0604020202020204" charset="0"/>
          </a:endParaRPr>
        </a:p>
      </dgm:t>
    </dgm:pt>
    <dgm:pt modelId="{2BE57548-9F62-4012-A871-BCE767662680}" type="parTrans" cxnId="{3F17ADAA-9C7A-4419-BF07-92EBA729036F}">
      <dgm:prSet/>
      <dgm:spPr/>
      <dgm:t>
        <a:bodyPr/>
        <a:lstStyle/>
        <a:p>
          <a:endParaRPr lang="en-US">
            <a:solidFill>
              <a:schemeClr val="tx1"/>
            </a:solidFill>
          </a:endParaRPr>
        </a:p>
      </dgm:t>
    </dgm:pt>
    <dgm:pt modelId="{03066324-3E09-4833-A740-B066B5CBB1E3}" type="sibTrans" cxnId="{3F17ADAA-9C7A-4419-BF07-92EBA729036F}">
      <dgm:prSet/>
      <dgm:spPr/>
      <dgm:t>
        <a:bodyPr/>
        <a:lstStyle/>
        <a:p>
          <a:endParaRPr lang="en-US">
            <a:solidFill>
              <a:schemeClr val="tx1"/>
            </a:solidFill>
          </a:endParaRPr>
        </a:p>
      </dgm:t>
    </dgm:pt>
    <dgm:pt modelId="{C149487A-14F7-450F-BF12-874C6FFCF1CC}">
      <dgm:prSet custT="1">
        <dgm:style>
          <a:lnRef idx="2">
            <a:schemeClr val="accent2">
              <a:shade val="50000"/>
            </a:schemeClr>
          </a:lnRef>
          <a:fillRef idx="1">
            <a:schemeClr val="accent2"/>
          </a:fillRef>
          <a:effectRef idx="0">
            <a:schemeClr val="accent2"/>
          </a:effectRef>
          <a:fontRef idx="minor">
            <a:schemeClr val="lt1"/>
          </a:fontRef>
        </dgm:style>
      </dgm:prSet>
      <dgm:spPr>
        <a:solidFill>
          <a:schemeClr val="accent2">
            <a:alpha val="7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i="0" dirty="0" smtClean="0">
              <a:solidFill>
                <a:schemeClr val="tx1"/>
              </a:solidFill>
              <a:latin typeface="Montserrat" panose="020B0604020202020204" charset="0"/>
            </a:rPr>
            <a:t>Relación</a:t>
          </a:r>
          <a:r>
            <a:rPr lang="es-AR" sz="900" b="0" i="0" dirty="0" smtClean="0">
              <a:solidFill>
                <a:schemeClr val="tx1"/>
              </a:solidFill>
              <a:latin typeface="Montserrat" panose="020B0604020202020204" charset="0"/>
            </a:rPr>
            <a:t>: Mantienen el negocio abastecido, relaciones estables son clave para la continuidad del suministro.</a:t>
          </a:r>
          <a:endParaRPr lang="es-AR" sz="900" dirty="0">
            <a:solidFill>
              <a:schemeClr val="tx1"/>
            </a:solidFill>
            <a:latin typeface="Montserrat" panose="020B0604020202020204" charset="0"/>
          </a:endParaRPr>
        </a:p>
      </dgm:t>
    </dgm:pt>
    <dgm:pt modelId="{ADDA21D0-1ECC-4A9B-BFFB-F06DA7C5F73E}" type="parTrans" cxnId="{4127F4F4-A65C-4BD0-9AA0-CB91216340AC}">
      <dgm:prSet/>
      <dgm:spPr/>
      <dgm:t>
        <a:bodyPr/>
        <a:lstStyle/>
        <a:p>
          <a:endParaRPr lang="en-US">
            <a:solidFill>
              <a:schemeClr val="tx1"/>
            </a:solidFill>
          </a:endParaRPr>
        </a:p>
      </dgm:t>
    </dgm:pt>
    <dgm:pt modelId="{EFB6211A-5D96-4BAB-8D11-E6567968C62D}" type="sibTrans" cxnId="{4127F4F4-A65C-4BD0-9AA0-CB91216340AC}">
      <dgm:prSet/>
      <dgm:spPr/>
      <dgm:t>
        <a:bodyPr/>
        <a:lstStyle/>
        <a:p>
          <a:endParaRPr lang="en-US">
            <a:solidFill>
              <a:schemeClr val="tx1"/>
            </a:solidFill>
          </a:endParaRPr>
        </a:p>
      </dgm:t>
    </dgm:pt>
    <dgm:pt modelId="{877E8888-46A3-4D9B-93CC-239364CD54A0}" type="pres">
      <dgm:prSet presAssocID="{B24F2BAC-64D1-426F-88B3-67F5989027CD}" presName="theList" presStyleCnt="0">
        <dgm:presLayoutVars>
          <dgm:dir/>
          <dgm:animLvl val="lvl"/>
          <dgm:resizeHandles val="exact"/>
        </dgm:presLayoutVars>
      </dgm:prSet>
      <dgm:spPr/>
      <dgm:t>
        <a:bodyPr/>
        <a:lstStyle/>
        <a:p>
          <a:endParaRPr lang="en-US"/>
        </a:p>
      </dgm:t>
    </dgm:pt>
    <dgm:pt modelId="{0B439F8D-F77C-4519-9C48-D3DA3AC5A1CD}" type="pres">
      <dgm:prSet presAssocID="{C2A6645B-29C0-470E-9F3B-AE3126143FC2}"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EDB8200-E3F9-4CE8-B152-516AA067C4E8}" type="pres">
      <dgm:prSet presAssocID="{C2A6645B-29C0-470E-9F3B-AE3126143FC2}" presName="aNode" presStyleLbl="bgShp" presStyleIdx="0" presStyleCnt="3"/>
      <dgm:spPr/>
      <dgm:t>
        <a:bodyPr/>
        <a:lstStyle/>
        <a:p>
          <a:endParaRPr lang="en-US"/>
        </a:p>
      </dgm:t>
    </dgm:pt>
    <dgm:pt modelId="{9FCA9953-D1B9-4A6D-8C3D-CD11499BFEC9}" type="pres">
      <dgm:prSet presAssocID="{C2A6645B-29C0-470E-9F3B-AE3126143FC2}" presName="textNode" presStyleLbl="bgShp" presStyleIdx="0" presStyleCnt="3"/>
      <dgm:spPr/>
      <dgm:t>
        <a:bodyPr/>
        <a:lstStyle/>
        <a:p>
          <a:endParaRPr lang="en-US"/>
        </a:p>
      </dgm:t>
    </dgm:pt>
    <dgm:pt modelId="{596BAD5C-2194-4CA6-AE3D-D96DC3FE4D1B}" type="pres">
      <dgm:prSet presAssocID="{C2A6645B-29C0-470E-9F3B-AE3126143FC2}"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D3B58ED0-4C5F-4E28-88FE-3F9453895952}" type="pres">
      <dgm:prSet presAssocID="{C2A6645B-29C0-470E-9F3B-AE3126143FC2}"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6855F90-799F-4D29-A379-714BEFC2126D}" type="pres">
      <dgm:prSet presAssocID="{1A08B92A-BF67-488C-9FFD-E68F2580B563}" presName="childNode" presStyleLbl="node1" presStyleIdx="0" presStyleCnt="12" custScaleY="47540">
        <dgm:presLayoutVars>
          <dgm:bulletEnabled val="1"/>
        </dgm:presLayoutVars>
      </dgm:prSet>
      <dgm:spPr/>
      <dgm:t>
        <a:bodyPr/>
        <a:lstStyle/>
        <a:p>
          <a:endParaRPr lang="en-US"/>
        </a:p>
      </dgm:t>
    </dgm:pt>
    <dgm:pt modelId="{94898C52-FFAF-4D63-9F16-2796724BA4E1}" type="pres">
      <dgm:prSet presAssocID="{1A08B92A-BF67-488C-9FFD-E68F2580B563}"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AEF26F4-EB91-4CAD-B73B-002379CA0DFF}" type="pres">
      <dgm:prSet presAssocID="{03959AE8-14E3-47C2-8B53-DD61C7ACEE55}" presName="childNode" presStyleLbl="node1" presStyleIdx="1" presStyleCnt="12" custScaleY="39501">
        <dgm:presLayoutVars>
          <dgm:bulletEnabled val="1"/>
        </dgm:presLayoutVars>
      </dgm:prSet>
      <dgm:spPr/>
      <dgm:t>
        <a:bodyPr/>
        <a:lstStyle/>
        <a:p>
          <a:endParaRPr lang="en-US"/>
        </a:p>
      </dgm:t>
    </dgm:pt>
    <dgm:pt modelId="{A3DEC451-6DFA-4FA0-A5DD-57537CA925EC}" type="pres">
      <dgm:prSet presAssocID="{03959AE8-14E3-47C2-8B53-DD61C7ACEE55}"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7B57257-3FAE-4210-AB47-F80F54F1093D}" type="pres">
      <dgm:prSet presAssocID="{12B3DF14-EB27-4538-B2EF-1149A10DD343}" presName="childNode" presStyleLbl="node1" presStyleIdx="2" presStyleCnt="12">
        <dgm:presLayoutVars>
          <dgm:bulletEnabled val="1"/>
        </dgm:presLayoutVars>
      </dgm:prSet>
      <dgm:spPr/>
      <dgm:t>
        <a:bodyPr/>
        <a:lstStyle/>
        <a:p>
          <a:endParaRPr lang="en-US"/>
        </a:p>
      </dgm:t>
    </dgm:pt>
    <dgm:pt modelId="{7F34B226-ACF3-4164-A20B-A06C6824829D}" type="pres">
      <dgm:prSet presAssocID="{12B3DF14-EB27-4538-B2EF-1149A10DD343}"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B47A8747-59B2-4C0A-9CEB-66DFA00912E1}" type="pres">
      <dgm:prSet presAssocID="{4FD57C62-292F-4AE4-9894-7113160C8203}" presName="childNode" presStyleLbl="node1" presStyleIdx="3" presStyleCnt="12">
        <dgm:presLayoutVars>
          <dgm:bulletEnabled val="1"/>
        </dgm:presLayoutVars>
      </dgm:prSet>
      <dgm:spPr/>
      <dgm:t>
        <a:bodyPr/>
        <a:lstStyle/>
        <a:p>
          <a:endParaRPr lang="en-US"/>
        </a:p>
      </dgm:t>
    </dgm:pt>
    <dgm:pt modelId="{40B2EC80-151B-45D1-8646-9F8B6164E6DB}" type="pres">
      <dgm:prSet presAssocID="{C2A6645B-29C0-470E-9F3B-AE3126143FC2}" presName="a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5D263842-7875-465A-BC5C-D47EC4C0055A}" type="pres">
      <dgm:prSet presAssocID="{11B46D02-9D46-40CA-B77F-177D2D386A23}"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E0C23637-7CEA-420A-B469-EDA7852B2997}" type="pres">
      <dgm:prSet presAssocID="{11B46D02-9D46-40CA-B77F-177D2D386A23}" presName="aNode" presStyleLbl="bgShp" presStyleIdx="1" presStyleCnt="3"/>
      <dgm:spPr/>
      <dgm:t>
        <a:bodyPr/>
        <a:lstStyle/>
        <a:p>
          <a:endParaRPr lang="en-US"/>
        </a:p>
      </dgm:t>
    </dgm:pt>
    <dgm:pt modelId="{42F63287-9C03-4DA3-AA6A-2D6EADB097CB}" type="pres">
      <dgm:prSet presAssocID="{11B46D02-9D46-40CA-B77F-177D2D386A23}" presName="textNode" presStyleLbl="bgShp" presStyleIdx="1" presStyleCnt="3"/>
      <dgm:spPr/>
      <dgm:t>
        <a:bodyPr/>
        <a:lstStyle/>
        <a:p>
          <a:endParaRPr lang="en-US"/>
        </a:p>
      </dgm:t>
    </dgm:pt>
    <dgm:pt modelId="{CD3AC585-31AF-492B-9B6D-0FF05A78BE43}" type="pres">
      <dgm:prSet presAssocID="{11B46D02-9D46-40CA-B77F-177D2D386A23}"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9F4AA970-3A9E-417A-957F-76CB86D0BEA0}" type="pres">
      <dgm:prSet presAssocID="{11B46D02-9D46-40CA-B77F-177D2D386A23}"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D11744B6-2697-4204-B4CE-909DE1AA8ADA}" type="pres">
      <dgm:prSet presAssocID="{EF3A89DD-679A-468B-94B5-D717969DB2C1}" presName="childNode" presStyleLbl="node1" presStyleIdx="4" presStyleCnt="12" custScaleY="51141">
        <dgm:presLayoutVars>
          <dgm:bulletEnabled val="1"/>
        </dgm:presLayoutVars>
      </dgm:prSet>
      <dgm:spPr/>
      <dgm:t>
        <a:bodyPr/>
        <a:lstStyle/>
        <a:p>
          <a:endParaRPr lang="en-US"/>
        </a:p>
      </dgm:t>
    </dgm:pt>
    <dgm:pt modelId="{EDCACE26-01D9-4BD8-9DD8-2D9306FE8BA1}" type="pres">
      <dgm:prSet presAssocID="{EF3A89DD-679A-468B-94B5-D717969DB2C1}"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FC3F75CD-0F3E-4C5B-8705-D716CC4B0C71}" type="pres">
      <dgm:prSet presAssocID="{F38B66FC-4F61-455A-9D2D-529F0DDB87D8}" presName="childNode" presStyleLbl="node1" presStyleIdx="5" presStyleCnt="12" custScaleY="54932">
        <dgm:presLayoutVars>
          <dgm:bulletEnabled val="1"/>
        </dgm:presLayoutVars>
      </dgm:prSet>
      <dgm:spPr/>
      <dgm:t>
        <a:bodyPr/>
        <a:lstStyle/>
        <a:p>
          <a:endParaRPr lang="en-US"/>
        </a:p>
      </dgm:t>
    </dgm:pt>
    <dgm:pt modelId="{1BA2BBA9-1EBE-4274-8FCE-823EB4EA4DD7}" type="pres">
      <dgm:prSet presAssocID="{F38B66FC-4F61-455A-9D2D-529F0DDB87D8}"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E6F5325C-F7AC-40BC-860D-FA3079579BAE}" type="pres">
      <dgm:prSet presAssocID="{01D25515-49CA-4C5F-8294-54B47A5F2506}" presName="childNode" presStyleLbl="node1" presStyleIdx="6" presStyleCnt="12" custScaleY="78834">
        <dgm:presLayoutVars>
          <dgm:bulletEnabled val="1"/>
        </dgm:presLayoutVars>
      </dgm:prSet>
      <dgm:spPr/>
      <dgm:t>
        <a:bodyPr/>
        <a:lstStyle/>
        <a:p>
          <a:endParaRPr lang="en-US"/>
        </a:p>
      </dgm:t>
    </dgm:pt>
    <dgm:pt modelId="{C62C8187-3E21-4C01-81EE-9CB9F199AA01}" type="pres">
      <dgm:prSet presAssocID="{01D25515-49CA-4C5F-8294-54B47A5F2506}"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D49F4E44-C347-4A6C-A37B-9EF5FEBBED85}" type="pres">
      <dgm:prSet presAssocID="{7AA9B85E-89A9-4218-BCA4-7B0C39B99331}" presName="childNode" presStyleLbl="node1" presStyleIdx="7" presStyleCnt="12">
        <dgm:presLayoutVars>
          <dgm:bulletEnabled val="1"/>
        </dgm:presLayoutVars>
      </dgm:prSet>
      <dgm:spPr/>
      <dgm:t>
        <a:bodyPr/>
        <a:lstStyle/>
        <a:p>
          <a:endParaRPr lang="en-US"/>
        </a:p>
      </dgm:t>
    </dgm:pt>
    <dgm:pt modelId="{0623E332-5BF1-41A0-B15F-EF68AD819604}" type="pres">
      <dgm:prSet presAssocID="{11B46D02-9D46-40CA-B77F-177D2D386A23}" presName="a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2E6866F8-3D31-42A3-A4D4-7649BEBC6AB8}" type="pres">
      <dgm:prSet presAssocID="{A325C6DF-7E31-4AF8-A5B4-D5409A2FAA5E}"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DB3F46B-C7E9-4FDD-ACDB-16FB46E91282}" type="pres">
      <dgm:prSet presAssocID="{A325C6DF-7E31-4AF8-A5B4-D5409A2FAA5E}" presName="aNode" presStyleLbl="bgShp" presStyleIdx="2" presStyleCnt="3"/>
      <dgm:spPr/>
      <dgm:t>
        <a:bodyPr/>
        <a:lstStyle/>
        <a:p>
          <a:endParaRPr lang="en-US"/>
        </a:p>
      </dgm:t>
    </dgm:pt>
    <dgm:pt modelId="{A16DC608-096F-4B98-89E3-6C694B4312C5}" type="pres">
      <dgm:prSet presAssocID="{A325C6DF-7E31-4AF8-A5B4-D5409A2FAA5E}" presName="textNode" presStyleLbl="bgShp" presStyleIdx="2" presStyleCnt="3"/>
      <dgm:spPr/>
      <dgm:t>
        <a:bodyPr/>
        <a:lstStyle/>
        <a:p>
          <a:endParaRPr lang="en-US"/>
        </a:p>
      </dgm:t>
    </dgm:pt>
    <dgm:pt modelId="{4BF12B83-6E97-4096-8D9F-B064CB04B0D1}" type="pres">
      <dgm:prSet presAssocID="{A325C6DF-7E31-4AF8-A5B4-D5409A2FAA5E}"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3A21362B-A1D4-4DA0-BF7E-5B1F7D987552}" type="pres">
      <dgm:prSet presAssocID="{A325C6DF-7E31-4AF8-A5B4-D5409A2FAA5E}"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BCD3AAE1-5CFA-43E0-B6E1-30D68868C53F}" type="pres">
      <dgm:prSet presAssocID="{36D0F38F-419E-42FB-B224-170EC3C8B235}" presName="childNode" presStyleLbl="node1" presStyleIdx="8" presStyleCnt="12" custScaleY="44092">
        <dgm:presLayoutVars>
          <dgm:bulletEnabled val="1"/>
        </dgm:presLayoutVars>
      </dgm:prSet>
      <dgm:spPr/>
      <dgm:t>
        <a:bodyPr/>
        <a:lstStyle/>
        <a:p>
          <a:endParaRPr lang="en-US"/>
        </a:p>
      </dgm:t>
    </dgm:pt>
    <dgm:pt modelId="{226CF150-1C00-430F-A180-1FE90133C292}" type="pres">
      <dgm:prSet presAssocID="{36D0F38F-419E-42FB-B224-170EC3C8B235}"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F57FDAA-DEB5-471C-AD2D-75F9CEC334AF}" type="pres">
      <dgm:prSet presAssocID="{0CBBFA83-8051-43BF-B3D9-BA0CFED57D56}" presName="childNode" presStyleLbl="node1" presStyleIdx="9" presStyleCnt="12" custScaleY="43609">
        <dgm:presLayoutVars>
          <dgm:bulletEnabled val="1"/>
        </dgm:presLayoutVars>
      </dgm:prSet>
      <dgm:spPr/>
      <dgm:t>
        <a:bodyPr/>
        <a:lstStyle/>
        <a:p>
          <a:endParaRPr lang="en-US"/>
        </a:p>
      </dgm:t>
    </dgm:pt>
    <dgm:pt modelId="{76816F7D-083D-4441-9B8C-F72C93A0D74C}" type="pres">
      <dgm:prSet presAssocID="{0CBBFA83-8051-43BF-B3D9-BA0CFED57D56}"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E3B90FFD-F3FF-4DD3-AA8B-910EB8980166}" type="pres">
      <dgm:prSet presAssocID="{742F6BEC-94F5-4D68-B198-D94AD7C108DD}" presName="childNode" presStyleLbl="node1" presStyleIdx="10" presStyleCnt="12" custScaleY="76825">
        <dgm:presLayoutVars>
          <dgm:bulletEnabled val="1"/>
        </dgm:presLayoutVars>
      </dgm:prSet>
      <dgm:spPr/>
      <dgm:t>
        <a:bodyPr/>
        <a:lstStyle/>
        <a:p>
          <a:endParaRPr lang="en-US"/>
        </a:p>
      </dgm:t>
    </dgm:pt>
    <dgm:pt modelId="{4CB1973F-DF34-4710-BDB9-43CF1EF521D6}" type="pres">
      <dgm:prSet presAssocID="{742F6BEC-94F5-4D68-B198-D94AD7C108DD}"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BE08FBA-7D39-444E-B39E-CE8586AA8F0F}" type="pres">
      <dgm:prSet presAssocID="{C149487A-14F7-450F-BF12-874C6FFCF1CC}" presName="childNode" presStyleLbl="node1" presStyleIdx="11" presStyleCnt="12" custScaleY="114261">
        <dgm:presLayoutVars>
          <dgm:bulletEnabled val="1"/>
        </dgm:presLayoutVars>
      </dgm:prSet>
      <dgm:spPr/>
      <dgm:t>
        <a:bodyPr/>
        <a:lstStyle/>
        <a:p>
          <a:endParaRPr lang="en-US"/>
        </a:p>
      </dgm:t>
    </dgm:pt>
  </dgm:ptLst>
  <dgm:cxnLst>
    <dgm:cxn modelId="{4D2280A8-70CD-4594-BA14-E7BABA7EC2A8}" type="presOf" srcId="{C149487A-14F7-450F-BF12-874C6FFCF1CC}" destId="{8BE08FBA-7D39-444E-B39E-CE8586AA8F0F}" srcOrd="0" destOrd="0" presId="urn:microsoft.com/office/officeart/2005/8/layout/lProcess2"/>
    <dgm:cxn modelId="{FE356945-2A37-4A6B-8C9B-90FFAA9BF119}" srcId="{B24F2BAC-64D1-426F-88B3-67F5989027CD}" destId="{11B46D02-9D46-40CA-B77F-177D2D386A23}" srcOrd="1" destOrd="0" parTransId="{29C7C7C0-6698-4735-BFF0-5903D8050C9F}" sibTransId="{2281587A-78E6-4B01-A8E2-DB4B2277DE33}"/>
    <dgm:cxn modelId="{B3C761B5-5DCE-4E73-8770-6C65C1CCD5B8}" type="presOf" srcId="{742F6BEC-94F5-4D68-B198-D94AD7C108DD}" destId="{E3B90FFD-F3FF-4DD3-AA8B-910EB8980166}" srcOrd="0" destOrd="0" presId="urn:microsoft.com/office/officeart/2005/8/layout/lProcess2"/>
    <dgm:cxn modelId="{B075FABA-82E1-4635-AB75-BE47B5BE077B}" type="presOf" srcId="{7AA9B85E-89A9-4218-BCA4-7B0C39B99331}" destId="{D49F4E44-C347-4A6C-A37B-9EF5FEBBED85}" srcOrd="0" destOrd="0" presId="urn:microsoft.com/office/officeart/2005/8/layout/lProcess2"/>
    <dgm:cxn modelId="{58D5D054-49A4-4345-BF1E-BD353FE63BCC}" type="presOf" srcId="{A325C6DF-7E31-4AF8-A5B4-D5409A2FAA5E}" destId="{ADB3F46B-C7E9-4FDD-ACDB-16FB46E91282}" srcOrd="0" destOrd="0" presId="urn:microsoft.com/office/officeart/2005/8/layout/lProcess2"/>
    <dgm:cxn modelId="{0B214171-EF03-4426-A485-AB296E86D8E4}" type="presOf" srcId="{C2A6645B-29C0-470E-9F3B-AE3126143FC2}" destId="{9FCA9953-D1B9-4A6D-8C3D-CD11499BFEC9}" srcOrd="1" destOrd="0" presId="urn:microsoft.com/office/officeart/2005/8/layout/lProcess2"/>
    <dgm:cxn modelId="{7D472623-9408-4699-A5C2-F202DC2BC9F8}" type="presOf" srcId="{0CBBFA83-8051-43BF-B3D9-BA0CFED57D56}" destId="{AF57FDAA-DEB5-471C-AD2D-75F9CEC334AF}" srcOrd="0" destOrd="0" presId="urn:microsoft.com/office/officeart/2005/8/layout/lProcess2"/>
    <dgm:cxn modelId="{C672C85A-F678-48F6-93C6-CFB064199F02}" type="presOf" srcId="{11B46D02-9D46-40CA-B77F-177D2D386A23}" destId="{42F63287-9C03-4DA3-AA6A-2D6EADB097CB}" srcOrd="1" destOrd="0" presId="urn:microsoft.com/office/officeart/2005/8/layout/lProcess2"/>
    <dgm:cxn modelId="{F12AB257-6195-42F2-823C-76A0E8952208}" type="presOf" srcId="{12B3DF14-EB27-4538-B2EF-1149A10DD343}" destId="{87B57257-3FAE-4210-AB47-F80F54F1093D}" srcOrd="0" destOrd="0" presId="urn:microsoft.com/office/officeart/2005/8/layout/lProcess2"/>
    <dgm:cxn modelId="{591693EE-154C-49C8-88B8-81BEC936D7FD}" srcId="{A325C6DF-7E31-4AF8-A5B4-D5409A2FAA5E}" destId="{36D0F38F-419E-42FB-B224-170EC3C8B235}" srcOrd="0" destOrd="0" parTransId="{253FE9E8-65D1-4908-8487-EDF1F11C0ECD}" sibTransId="{491DE38E-A442-437A-8FA6-60E540F11E32}"/>
    <dgm:cxn modelId="{B1D50BBE-4CC9-4EC7-8A9D-1357C502977A}" srcId="{A325C6DF-7E31-4AF8-A5B4-D5409A2FAA5E}" destId="{0CBBFA83-8051-43BF-B3D9-BA0CFED57D56}" srcOrd="1" destOrd="0" parTransId="{4A5BCCC2-FD19-48DA-80E3-658F07703324}" sibTransId="{2EFE18CE-1500-44CD-BC9C-F2FF24F18B2A}"/>
    <dgm:cxn modelId="{52C9A8DF-0AAC-4F63-87DB-9E3152BC3468}" type="presOf" srcId="{F38B66FC-4F61-455A-9D2D-529F0DDB87D8}" destId="{FC3F75CD-0F3E-4C5B-8705-D716CC4B0C71}" srcOrd="0" destOrd="0" presId="urn:microsoft.com/office/officeart/2005/8/layout/lProcess2"/>
    <dgm:cxn modelId="{1DE84837-E279-4C02-9D94-53D4EC36494C}" srcId="{11B46D02-9D46-40CA-B77F-177D2D386A23}" destId="{F38B66FC-4F61-455A-9D2D-529F0DDB87D8}" srcOrd="1" destOrd="0" parTransId="{3D6CDDEF-5EFD-42AC-9955-30F4DA22E648}" sibTransId="{65FE5671-AEB9-4893-8AF0-516EAF6DCCE2}"/>
    <dgm:cxn modelId="{707293F7-06D9-4265-96EA-BC201F48D20C}" srcId="{C2A6645B-29C0-470E-9F3B-AE3126143FC2}" destId="{03959AE8-14E3-47C2-8B53-DD61C7ACEE55}" srcOrd="1" destOrd="0" parTransId="{C0E69BD9-DAEE-421A-A56D-99602F53DC26}" sibTransId="{3044BC87-D313-4B34-92E8-2669FF753827}"/>
    <dgm:cxn modelId="{93847995-505F-4574-B6D6-2D6ED09FA365}" srcId="{11B46D02-9D46-40CA-B77F-177D2D386A23}" destId="{01D25515-49CA-4C5F-8294-54B47A5F2506}" srcOrd="2" destOrd="0" parTransId="{8B77282B-3287-4954-A613-44F569EAD476}" sibTransId="{D130D2B9-247A-462C-B9B5-64625E8799B6}"/>
    <dgm:cxn modelId="{E2781646-F6B7-4B25-B53B-A6BC5260B3CF}" type="presOf" srcId="{C2A6645B-29C0-470E-9F3B-AE3126143FC2}" destId="{0EDB8200-E3F9-4CE8-B152-516AA067C4E8}" srcOrd="0" destOrd="0" presId="urn:microsoft.com/office/officeart/2005/8/layout/lProcess2"/>
    <dgm:cxn modelId="{46FB7F65-9EF7-47AF-BF4D-4E2A774360C3}" srcId="{11B46D02-9D46-40CA-B77F-177D2D386A23}" destId="{7AA9B85E-89A9-4218-BCA4-7B0C39B99331}" srcOrd="3" destOrd="0" parTransId="{25E8ACB2-5D0D-445C-984D-8B992D49B2F8}" sibTransId="{CED2999C-5C18-44F7-82DA-1CF2C5B94E1E}"/>
    <dgm:cxn modelId="{3F17ADAA-9C7A-4419-BF07-92EBA729036F}" srcId="{A325C6DF-7E31-4AF8-A5B4-D5409A2FAA5E}" destId="{742F6BEC-94F5-4D68-B198-D94AD7C108DD}" srcOrd="2" destOrd="0" parTransId="{2BE57548-9F62-4012-A871-BCE767662680}" sibTransId="{03066324-3E09-4833-A740-B066B5CBB1E3}"/>
    <dgm:cxn modelId="{ED9FCE01-2C08-4AC1-AFD0-B45D0941F199}" srcId="{B24F2BAC-64D1-426F-88B3-67F5989027CD}" destId="{C2A6645B-29C0-470E-9F3B-AE3126143FC2}" srcOrd="0" destOrd="0" parTransId="{8A59939D-D295-4DDF-9914-2B3F3F918298}" sibTransId="{EFA60E30-4FB9-40BA-A09E-8F511C162A85}"/>
    <dgm:cxn modelId="{9CC529B0-4BDE-44DC-9BC9-A009AD791439}" type="presOf" srcId="{1A08B92A-BF67-488C-9FFD-E68F2580B563}" destId="{A6855F90-799F-4D29-A379-714BEFC2126D}" srcOrd="0" destOrd="0" presId="urn:microsoft.com/office/officeart/2005/8/layout/lProcess2"/>
    <dgm:cxn modelId="{0B2C5023-1747-44B2-8DE7-6089D1F5BBBC}" type="presOf" srcId="{EF3A89DD-679A-468B-94B5-D717969DB2C1}" destId="{D11744B6-2697-4204-B4CE-909DE1AA8ADA}" srcOrd="0" destOrd="0" presId="urn:microsoft.com/office/officeart/2005/8/layout/lProcess2"/>
    <dgm:cxn modelId="{282B9633-6F07-4A8B-A176-B350F7C0BD9C}" type="presOf" srcId="{01D25515-49CA-4C5F-8294-54B47A5F2506}" destId="{E6F5325C-F7AC-40BC-860D-FA3079579BAE}" srcOrd="0" destOrd="0" presId="urn:microsoft.com/office/officeart/2005/8/layout/lProcess2"/>
    <dgm:cxn modelId="{59E514D4-A5DB-42E3-89FD-4D2CFE6A29A9}" srcId="{C2A6645B-29C0-470E-9F3B-AE3126143FC2}" destId="{12B3DF14-EB27-4538-B2EF-1149A10DD343}" srcOrd="2" destOrd="0" parTransId="{0E766401-D658-452C-9189-25EC86994C1D}" sibTransId="{A858CF2E-367F-4612-8A5C-6314D8C72953}"/>
    <dgm:cxn modelId="{F708D183-C3E4-4A81-8CFE-EE5689E5BBC7}" type="presOf" srcId="{A325C6DF-7E31-4AF8-A5B4-D5409A2FAA5E}" destId="{A16DC608-096F-4B98-89E3-6C694B4312C5}" srcOrd="1" destOrd="0" presId="urn:microsoft.com/office/officeart/2005/8/layout/lProcess2"/>
    <dgm:cxn modelId="{6A4FEEFA-CF13-464F-B60B-3A8D0DEAD514}" srcId="{11B46D02-9D46-40CA-B77F-177D2D386A23}" destId="{EF3A89DD-679A-468B-94B5-D717969DB2C1}" srcOrd="0" destOrd="0" parTransId="{36630CEF-1A8D-4D25-9A03-FBBD04AE0E00}" sibTransId="{08350210-4DE8-4E81-AD57-36985F1E92C9}"/>
    <dgm:cxn modelId="{4127F4F4-A65C-4BD0-9AA0-CB91216340AC}" srcId="{A325C6DF-7E31-4AF8-A5B4-D5409A2FAA5E}" destId="{C149487A-14F7-450F-BF12-874C6FFCF1CC}" srcOrd="3" destOrd="0" parTransId="{ADDA21D0-1ECC-4A9B-BFFB-F06DA7C5F73E}" sibTransId="{EFB6211A-5D96-4BAB-8D11-E6567968C62D}"/>
    <dgm:cxn modelId="{885917A5-C52E-4433-A198-A69C5DA9FC50}" type="presOf" srcId="{36D0F38F-419E-42FB-B224-170EC3C8B235}" destId="{BCD3AAE1-5CFA-43E0-B6E1-30D68868C53F}" srcOrd="0" destOrd="0" presId="urn:microsoft.com/office/officeart/2005/8/layout/lProcess2"/>
    <dgm:cxn modelId="{1C092026-224F-4903-881F-224B51E56043}" type="presOf" srcId="{11B46D02-9D46-40CA-B77F-177D2D386A23}" destId="{E0C23637-7CEA-420A-B469-EDA7852B2997}" srcOrd="0" destOrd="0" presId="urn:microsoft.com/office/officeart/2005/8/layout/lProcess2"/>
    <dgm:cxn modelId="{9C6D6C22-FAAF-4EB8-9D6F-40EECF2005CC}" type="presOf" srcId="{B24F2BAC-64D1-426F-88B3-67F5989027CD}" destId="{877E8888-46A3-4D9B-93CC-239364CD54A0}" srcOrd="0" destOrd="0" presId="urn:microsoft.com/office/officeart/2005/8/layout/lProcess2"/>
    <dgm:cxn modelId="{DACE7224-CB4C-48C7-879E-FEB990497013}" srcId="{C2A6645B-29C0-470E-9F3B-AE3126143FC2}" destId="{1A08B92A-BF67-488C-9FFD-E68F2580B563}" srcOrd="0" destOrd="0" parTransId="{91F86BAD-850C-46E2-BF45-6D423CC9090F}" sibTransId="{49770120-D9D5-4652-9821-1E1023F4FF89}"/>
    <dgm:cxn modelId="{70608B40-A2DB-43D9-B1BE-1F16B41E6284}" type="presOf" srcId="{4FD57C62-292F-4AE4-9894-7113160C8203}" destId="{B47A8747-59B2-4C0A-9CEB-66DFA00912E1}" srcOrd="0" destOrd="0" presId="urn:microsoft.com/office/officeart/2005/8/layout/lProcess2"/>
    <dgm:cxn modelId="{EF99C929-5785-412B-946E-375D5A94495D}" srcId="{C2A6645B-29C0-470E-9F3B-AE3126143FC2}" destId="{4FD57C62-292F-4AE4-9894-7113160C8203}" srcOrd="3" destOrd="0" parTransId="{4262B210-0FB5-44AF-8677-35C6A1FD8680}" sibTransId="{B7F66361-23A3-4F24-9707-8594BEF0C160}"/>
    <dgm:cxn modelId="{CA3D8643-8A45-470E-80CB-4622A16C4E81}" srcId="{B24F2BAC-64D1-426F-88B3-67F5989027CD}" destId="{A325C6DF-7E31-4AF8-A5B4-D5409A2FAA5E}" srcOrd="2" destOrd="0" parTransId="{2E4DDA54-5C44-48F8-94E0-E52B675FC122}" sibTransId="{B64C64C1-35ED-4685-8523-25F170CEA1B3}"/>
    <dgm:cxn modelId="{CDF6D09E-B362-4C49-8020-1D8F305D8512}" type="presOf" srcId="{03959AE8-14E3-47C2-8B53-DD61C7ACEE55}" destId="{AAEF26F4-EB91-4CAD-B73B-002379CA0DFF}" srcOrd="0" destOrd="0" presId="urn:microsoft.com/office/officeart/2005/8/layout/lProcess2"/>
    <dgm:cxn modelId="{EABF1495-0190-41A2-B80A-4065F8D606A4}" type="presParOf" srcId="{877E8888-46A3-4D9B-93CC-239364CD54A0}" destId="{0B439F8D-F77C-4519-9C48-D3DA3AC5A1CD}" srcOrd="0" destOrd="0" presId="urn:microsoft.com/office/officeart/2005/8/layout/lProcess2"/>
    <dgm:cxn modelId="{A2FA2C23-9C1F-4437-A714-9704D4EA3B86}" type="presParOf" srcId="{0B439F8D-F77C-4519-9C48-D3DA3AC5A1CD}" destId="{0EDB8200-E3F9-4CE8-B152-516AA067C4E8}" srcOrd="0" destOrd="0" presId="urn:microsoft.com/office/officeart/2005/8/layout/lProcess2"/>
    <dgm:cxn modelId="{C9ABBE12-5554-4438-8469-529196F9EE62}" type="presParOf" srcId="{0B439F8D-F77C-4519-9C48-D3DA3AC5A1CD}" destId="{9FCA9953-D1B9-4A6D-8C3D-CD11499BFEC9}" srcOrd="1" destOrd="0" presId="urn:microsoft.com/office/officeart/2005/8/layout/lProcess2"/>
    <dgm:cxn modelId="{3BAD8579-841C-4A35-B20A-E49C888D2AB1}" type="presParOf" srcId="{0B439F8D-F77C-4519-9C48-D3DA3AC5A1CD}" destId="{596BAD5C-2194-4CA6-AE3D-D96DC3FE4D1B}" srcOrd="2" destOrd="0" presId="urn:microsoft.com/office/officeart/2005/8/layout/lProcess2"/>
    <dgm:cxn modelId="{791DE3A4-B40A-465D-B6EA-87630A67CE75}" type="presParOf" srcId="{596BAD5C-2194-4CA6-AE3D-D96DC3FE4D1B}" destId="{D3B58ED0-4C5F-4E28-88FE-3F9453895952}" srcOrd="0" destOrd="0" presId="urn:microsoft.com/office/officeart/2005/8/layout/lProcess2"/>
    <dgm:cxn modelId="{F5BBC6C6-3A66-4E67-96A3-C99651A80CCE}" type="presParOf" srcId="{D3B58ED0-4C5F-4E28-88FE-3F9453895952}" destId="{A6855F90-799F-4D29-A379-714BEFC2126D}" srcOrd="0" destOrd="0" presId="urn:microsoft.com/office/officeart/2005/8/layout/lProcess2"/>
    <dgm:cxn modelId="{5D246C9A-2BF2-4F51-A9B9-7E8331EF1CC9}" type="presParOf" srcId="{D3B58ED0-4C5F-4E28-88FE-3F9453895952}" destId="{94898C52-FFAF-4D63-9F16-2796724BA4E1}" srcOrd="1" destOrd="0" presId="urn:microsoft.com/office/officeart/2005/8/layout/lProcess2"/>
    <dgm:cxn modelId="{A89D08B4-0466-4091-A9C1-F1201BB830B0}" type="presParOf" srcId="{D3B58ED0-4C5F-4E28-88FE-3F9453895952}" destId="{AAEF26F4-EB91-4CAD-B73B-002379CA0DFF}" srcOrd="2" destOrd="0" presId="urn:microsoft.com/office/officeart/2005/8/layout/lProcess2"/>
    <dgm:cxn modelId="{CFF2F879-0AC7-4A89-BCEB-791C97407631}" type="presParOf" srcId="{D3B58ED0-4C5F-4E28-88FE-3F9453895952}" destId="{A3DEC451-6DFA-4FA0-A5DD-57537CA925EC}" srcOrd="3" destOrd="0" presId="urn:microsoft.com/office/officeart/2005/8/layout/lProcess2"/>
    <dgm:cxn modelId="{7CB48665-6373-412D-93C8-BCCBF63CFECA}" type="presParOf" srcId="{D3B58ED0-4C5F-4E28-88FE-3F9453895952}" destId="{87B57257-3FAE-4210-AB47-F80F54F1093D}" srcOrd="4" destOrd="0" presId="urn:microsoft.com/office/officeart/2005/8/layout/lProcess2"/>
    <dgm:cxn modelId="{36259A50-5FB3-43F5-85D5-1816050292B7}" type="presParOf" srcId="{D3B58ED0-4C5F-4E28-88FE-3F9453895952}" destId="{7F34B226-ACF3-4164-A20B-A06C6824829D}" srcOrd="5" destOrd="0" presId="urn:microsoft.com/office/officeart/2005/8/layout/lProcess2"/>
    <dgm:cxn modelId="{A4C1CEB8-3F02-4A99-A49F-69A477F3528B}" type="presParOf" srcId="{D3B58ED0-4C5F-4E28-88FE-3F9453895952}" destId="{B47A8747-59B2-4C0A-9CEB-66DFA00912E1}" srcOrd="6" destOrd="0" presId="urn:microsoft.com/office/officeart/2005/8/layout/lProcess2"/>
    <dgm:cxn modelId="{F3D60F1F-81A2-47AB-99EE-C00C74B60993}" type="presParOf" srcId="{877E8888-46A3-4D9B-93CC-239364CD54A0}" destId="{40B2EC80-151B-45D1-8646-9F8B6164E6DB}" srcOrd="1" destOrd="0" presId="urn:microsoft.com/office/officeart/2005/8/layout/lProcess2"/>
    <dgm:cxn modelId="{CDF6B21E-EBF6-49FA-B17C-AF6BEC8D08A2}" type="presParOf" srcId="{877E8888-46A3-4D9B-93CC-239364CD54A0}" destId="{5D263842-7875-465A-BC5C-D47EC4C0055A}" srcOrd="2" destOrd="0" presId="urn:microsoft.com/office/officeart/2005/8/layout/lProcess2"/>
    <dgm:cxn modelId="{63091D1C-B0C2-406A-B91C-A08B6D838148}" type="presParOf" srcId="{5D263842-7875-465A-BC5C-D47EC4C0055A}" destId="{E0C23637-7CEA-420A-B469-EDA7852B2997}" srcOrd="0" destOrd="0" presId="urn:microsoft.com/office/officeart/2005/8/layout/lProcess2"/>
    <dgm:cxn modelId="{5FBD7868-1C92-4FF0-B0FB-FDEB26B1F031}" type="presParOf" srcId="{5D263842-7875-465A-BC5C-D47EC4C0055A}" destId="{42F63287-9C03-4DA3-AA6A-2D6EADB097CB}" srcOrd="1" destOrd="0" presId="urn:microsoft.com/office/officeart/2005/8/layout/lProcess2"/>
    <dgm:cxn modelId="{418E4430-CA72-408C-BA4F-0A6C9A8AF32A}" type="presParOf" srcId="{5D263842-7875-465A-BC5C-D47EC4C0055A}" destId="{CD3AC585-31AF-492B-9B6D-0FF05A78BE43}" srcOrd="2" destOrd="0" presId="urn:microsoft.com/office/officeart/2005/8/layout/lProcess2"/>
    <dgm:cxn modelId="{BF454CEE-6632-46EB-AAA5-E6CDD1169976}" type="presParOf" srcId="{CD3AC585-31AF-492B-9B6D-0FF05A78BE43}" destId="{9F4AA970-3A9E-417A-957F-76CB86D0BEA0}" srcOrd="0" destOrd="0" presId="urn:microsoft.com/office/officeart/2005/8/layout/lProcess2"/>
    <dgm:cxn modelId="{CDA69652-DCA4-4363-AD28-47E10548CC58}" type="presParOf" srcId="{9F4AA970-3A9E-417A-957F-76CB86D0BEA0}" destId="{D11744B6-2697-4204-B4CE-909DE1AA8ADA}" srcOrd="0" destOrd="0" presId="urn:microsoft.com/office/officeart/2005/8/layout/lProcess2"/>
    <dgm:cxn modelId="{54089A25-62A0-4FFF-82C8-1DC30E26368E}" type="presParOf" srcId="{9F4AA970-3A9E-417A-957F-76CB86D0BEA0}" destId="{EDCACE26-01D9-4BD8-9DD8-2D9306FE8BA1}" srcOrd="1" destOrd="0" presId="urn:microsoft.com/office/officeart/2005/8/layout/lProcess2"/>
    <dgm:cxn modelId="{A138ABB0-1D30-4F23-B04A-47FC7301FF09}" type="presParOf" srcId="{9F4AA970-3A9E-417A-957F-76CB86D0BEA0}" destId="{FC3F75CD-0F3E-4C5B-8705-D716CC4B0C71}" srcOrd="2" destOrd="0" presId="urn:microsoft.com/office/officeart/2005/8/layout/lProcess2"/>
    <dgm:cxn modelId="{21A1FEF4-66BD-4FA3-85FC-53FFFA0694C1}" type="presParOf" srcId="{9F4AA970-3A9E-417A-957F-76CB86D0BEA0}" destId="{1BA2BBA9-1EBE-4274-8FCE-823EB4EA4DD7}" srcOrd="3" destOrd="0" presId="urn:microsoft.com/office/officeart/2005/8/layout/lProcess2"/>
    <dgm:cxn modelId="{11DD8AB4-ECF4-47F9-894B-A856A72A54DB}" type="presParOf" srcId="{9F4AA970-3A9E-417A-957F-76CB86D0BEA0}" destId="{E6F5325C-F7AC-40BC-860D-FA3079579BAE}" srcOrd="4" destOrd="0" presId="urn:microsoft.com/office/officeart/2005/8/layout/lProcess2"/>
    <dgm:cxn modelId="{6B74B022-3934-48C6-AE58-6ADAFD779AAB}" type="presParOf" srcId="{9F4AA970-3A9E-417A-957F-76CB86D0BEA0}" destId="{C62C8187-3E21-4C01-81EE-9CB9F199AA01}" srcOrd="5" destOrd="0" presId="urn:microsoft.com/office/officeart/2005/8/layout/lProcess2"/>
    <dgm:cxn modelId="{77920A32-BA16-4FF9-B5AC-072B069795A4}" type="presParOf" srcId="{9F4AA970-3A9E-417A-957F-76CB86D0BEA0}" destId="{D49F4E44-C347-4A6C-A37B-9EF5FEBBED85}" srcOrd="6" destOrd="0" presId="urn:microsoft.com/office/officeart/2005/8/layout/lProcess2"/>
    <dgm:cxn modelId="{4C0D9C6A-B0A2-4485-9D20-321FC00886C2}" type="presParOf" srcId="{877E8888-46A3-4D9B-93CC-239364CD54A0}" destId="{0623E332-5BF1-41A0-B15F-EF68AD819604}" srcOrd="3" destOrd="0" presId="urn:microsoft.com/office/officeart/2005/8/layout/lProcess2"/>
    <dgm:cxn modelId="{11FD5359-EA9F-4174-94A0-57A2D1312423}" type="presParOf" srcId="{877E8888-46A3-4D9B-93CC-239364CD54A0}" destId="{2E6866F8-3D31-42A3-A4D4-7649BEBC6AB8}" srcOrd="4" destOrd="0" presId="urn:microsoft.com/office/officeart/2005/8/layout/lProcess2"/>
    <dgm:cxn modelId="{19E02B03-E0B6-4CDB-9708-B3FDC8D15036}" type="presParOf" srcId="{2E6866F8-3D31-42A3-A4D4-7649BEBC6AB8}" destId="{ADB3F46B-C7E9-4FDD-ACDB-16FB46E91282}" srcOrd="0" destOrd="0" presId="urn:microsoft.com/office/officeart/2005/8/layout/lProcess2"/>
    <dgm:cxn modelId="{C0DFE624-BEEB-4EDA-8D71-0EAB5CD24BE4}" type="presParOf" srcId="{2E6866F8-3D31-42A3-A4D4-7649BEBC6AB8}" destId="{A16DC608-096F-4B98-89E3-6C694B4312C5}" srcOrd="1" destOrd="0" presId="urn:microsoft.com/office/officeart/2005/8/layout/lProcess2"/>
    <dgm:cxn modelId="{C98D9CD4-129E-4E6E-8A29-C9CC46201F53}" type="presParOf" srcId="{2E6866F8-3D31-42A3-A4D4-7649BEBC6AB8}" destId="{4BF12B83-6E97-4096-8D9F-B064CB04B0D1}" srcOrd="2" destOrd="0" presId="urn:microsoft.com/office/officeart/2005/8/layout/lProcess2"/>
    <dgm:cxn modelId="{E790FA30-9466-4092-A111-0605B3530A4C}" type="presParOf" srcId="{4BF12B83-6E97-4096-8D9F-B064CB04B0D1}" destId="{3A21362B-A1D4-4DA0-BF7E-5B1F7D987552}" srcOrd="0" destOrd="0" presId="urn:microsoft.com/office/officeart/2005/8/layout/lProcess2"/>
    <dgm:cxn modelId="{C0915599-FEFA-49F1-BB70-0CDAB7E7BBF2}" type="presParOf" srcId="{3A21362B-A1D4-4DA0-BF7E-5B1F7D987552}" destId="{BCD3AAE1-5CFA-43E0-B6E1-30D68868C53F}" srcOrd="0" destOrd="0" presId="urn:microsoft.com/office/officeart/2005/8/layout/lProcess2"/>
    <dgm:cxn modelId="{0B64F508-3DD0-4203-B347-DDEE5EB08F20}" type="presParOf" srcId="{3A21362B-A1D4-4DA0-BF7E-5B1F7D987552}" destId="{226CF150-1C00-430F-A180-1FE90133C292}" srcOrd="1" destOrd="0" presId="urn:microsoft.com/office/officeart/2005/8/layout/lProcess2"/>
    <dgm:cxn modelId="{561B9B3E-462F-4A01-A27A-EF17B1AEB722}" type="presParOf" srcId="{3A21362B-A1D4-4DA0-BF7E-5B1F7D987552}" destId="{AF57FDAA-DEB5-471C-AD2D-75F9CEC334AF}" srcOrd="2" destOrd="0" presId="urn:microsoft.com/office/officeart/2005/8/layout/lProcess2"/>
    <dgm:cxn modelId="{333E0B1F-5158-46B6-A5A9-86092193B809}" type="presParOf" srcId="{3A21362B-A1D4-4DA0-BF7E-5B1F7D987552}" destId="{76816F7D-083D-4441-9B8C-F72C93A0D74C}" srcOrd="3" destOrd="0" presId="urn:microsoft.com/office/officeart/2005/8/layout/lProcess2"/>
    <dgm:cxn modelId="{716A4E6B-C94E-441F-B783-D64ABCED5C5E}" type="presParOf" srcId="{3A21362B-A1D4-4DA0-BF7E-5B1F7D987552}" destId="{E3B90FFD-F3FF-4DD3-AA8B-910EB8980166}" srcOrd="4" destOrd="0" presId="urn:microsoft.com/office/officeart/2005/8/layout/lProcess2"/>
    <dgm:cxn modelId="{B49020E0-7AA2-44C2-821F-43C3DB32A02E}" type="presParOf" srcId="{3A21362B-A1D4-4DA0-BF7E-5B1F7D987552}" destId="{4CB1973F-DF34-4710-BDB9-43CF1EF521D6}" srcOrd="5" destOrd="0" presId="urn:microsoft.com/office/officeart/2005/8/layout/lProcess2"/>
    <dgm:cxn modelId="{BF5C5244-41BA-4CEF-B339-2A46025AF9B5}" type="presParOf" srcId="{3A21362B-A1D4-4DA0-BF7E-5B1F7D987552}" destId="{8BE08FBA-7D39-444E-B39E-CE8586AA8F0F}"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0131E-6B19-48BB-8A14-7EF5E1E4BF25}" type="doc">
      <dgm:prSet loTypeId="urn:microsoft.com/office/officeart/2005/8/layout/lProcess2" loCatId="relationship" qsTypeId="urn:microsoft.com/office/officeart/2005/8/quickstyle/simple1" qsCatId="simple" csTypeId="urn:microsoft.com/office/officeart/2005/8/colors/accent4_2" csCatId="accent4" phldr="1"/>
      <dgm:spPr>
        <a:scene3d>
          <a:camera prst="orthographicFront">
            <a:rot lat="0" lon="0" rev="0"/>
          </a:camera>
          <a:lightRig rig="soft" dir="t">
            <a:rot lat="0" lon="0" rev="0"/>
          </a:lightRig>
        </a:scene3d>
      </dgm:spPr>
      <dgm:t>
        <a:bodyPr/>
        <a:lstStyle/>
        <a:p>
          <a:endParaRPr lang="en-US"/>
        </a:p>
      </dgm:t>
    </dgm:pt>
    <dgm:pt modelId="{ADD04368-7E66-4ECF-BBF8-B4DB9C4E103A}">
      <dgm:prSet/>
      <dgm:spPr>
        <a:solidFill>
          <a:schemeClr val="accent4">
            <a:tint val="40000"/>
            <a:hueOff val="0"/>
            <a:satOff val="0"/>
            <a:lumOff val="0"/>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dirty="0" smtClean="0">
              <a:latin typeface="Montserrat" panose="020B0604020202020204" charset="0"/>
            </a:rPr>
            <a:t>Clientes</a:t>
          </a:r>
          <a:endParaRPr lang="es-AR" b="1" dirty="0">
            <a:latin typeface="Montserrat" panose="020B0604020202020204" charset="0"/>
          </a:endParaRPr>
        </a:p>
      </dgm:t>
    </dgm:pt>
    <dgm:pt modelId="{8BE56994-6620-493B-9BEE-282351604F71}" type="parTrans" cxnId="{38DD32C2-7481-42E5-989A-3F9670388287}">
      <dgm:prSet/>
      <dgm:spPr/>
      <dgm:t>
        <a:bodyPr/>
        <a:lstStyle/>
        <a:p>
          <a:endParaRPr lang="en-US"/>
        </a:p>
      </dgm:t>
    </dgm:pt>
    <dgm:pt modelId="{ED616857-8A22-4D29-A462-E1AE8706A5D4}" type="sibTrans" cxnId="{38DD32C2-7481-42E5-989A-3F9670388287}">
      <dgm:prSet/>
      <dgm:spPr/>
      <dgm:t>
        <a:bodyPr/>
        <a:lstStyle/>
        <a:p>
          <a:endParaRPr lang="en-US"/>
        </a:p>
      </dgm:t>
    </dgm:pt>
    <dgm:pt modelId="{F066FA1F-673D-45AF-B4F6-765C4C076A4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Influencia: </a:t>
          </a:r>
          <a:r>
            <a:rPr lang="es-AR" sz="1000" dirty="0" smtClean="0">
              <a:solidFill>
                <a:schemeClr val="tx1"/>
              </a:solidFill>
              <a:latin typeface="Montserrat" panose="020B0604020202020204" charset="0"/>
            </a:rPr>
            <a:t>Alta</a:t>
          </a:r>
          <a:endParaRPr lang="es-AR" sz="1000" dirty="0">
            <a:solidFill>
              <a:schemeClr val="tx1"/>
            </a:solidFill>
            <a:latin typeface="Montserrat" panose="020B0604020202020204" charset="0"/>
          </a:endParaRPr>
        </a:p>
      </dgm:t>
    </dgm:pt>
    <dgm:pt modelId="{22C6843C-72BD-4F6D-8638-28762217ED71}" type="parTrans" cxnId="{FE10782D-20BA-4E27-93AA-109CCD9025D6}">
      <dgm:prSet/>
      <dgm:spPr/>
      <dgm:t>
        <a:bodyPr/>
        <a:lstStyle/>
        <a:p>
          <a:endParaRPr lang="en-US"/>
        </a:p>
      </dgm:t>
    </dgm:pt>
    <dgm:pt modelId="{4BDA5D54-5E89-4C79-A80F-50A80C70FE0E}" type="sibTrans" cxnId="{FE10782D-20BA-4E27-93AA-109CCD9025D6}">
      <dgm:prSet/>
      <dgm:spPr/>
      <dgm:t>
        <a:bodyPr/>
        <a:lstStyle/>
        <a:p>
          <a:endParaRPr lang="en-US"/>
        </a:p>
      </dgm:t>
    </dgm:pt>
    <dgm:pt modelId="{3C3ADA9D-512C-436D-A38C-186309B07AE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Interés: </a:t>
          </a:r>
          <a:r>
            <a:rPr lang="es-AR" sz="1000" dirty="0" smtClean="0">
              <a:solidFill>
                <a:schemeClr val="tx1"/>
              </a:solidFill>
              <a:latin typeface="Montserrat" panose="020B0604020202020204" charset="0"/>
            </a:rPr>
            <a:t>Alto</a:t>
          </a:r>
          <a:endParaRPr lang="es-AR" sz="1000" dirty="0">
            <a:solidFill>
              <a:schemeClr val="tx1"/>
            </a:solidFill>
            <a:latin typeface="Montserrat" panose="020B0604020202020204" charset="0"/>
          </a:endParaRPr>
        </a:p>
      </dgm:t>
    </dgm:pt>
    <dgm:pt modelId="{0C239794-3A37-4818-AACE-35700745C6D8}" type="parTrans" cxnId="{B1054FCB-03B4-4B16-92C4-49F8D48D1D4E}">
      <dgm:prSet/>
      <dgm:spPr/>
      <dgm:t>
        <a:bodyPr/>
        <a:lstStyle/>
        <a:p>
          <a:endParaRPr lang="en-US"/>
        </a:p>
      </dgm:t>
    </dgm:pt>
    <dgm:pt modelId="{9440BFB4-A54A-4139-B2BF-329A0EF263ED}" type="sibTrans" cxnId="{B1054FCB-03B4-4B16-92C4-49F8D48D1D4E}">
      <dgm:prSet/>
      <dgm:spPr/>
      <dgm:t>
        <a:bodyPr/>
        <a:lstStyle/>
        <a:p>
          <a:endParaRPr lang="en-US"/>
        </a:p>
      </dgm:t>
    </dgm:pt>
    <dgm:pt modelId="{E1361202-4162-40EA-B313-E18FBAD2485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tIns="0"/>
        <a:lstStyle/>
        <a:p>
          <a:pPr rtl="0"/>
          <a:r>
            <a:rPr lang="es-AR" sz="900" b="1" dirty="0" smtClean="0">
              <a:solidFill>
                <a:schemeClr val="tx1"/>
              </a:solidFill>
              <a:latin typeface="Montserrat" panose="020B0604020202020204" charset="0"/>
            </a:rPr>
            <a:t>Rol: </a:t>
          </a:r>
          <a:r>
            <a:rPr lang="es-AR" sz="900" dirty="0" smtClean="0">
              <a:solidFill>
                <a:schemeClr val="tx1"/>
              </a:solidFill>
              <a:latin typeface="Montserrat" panose="020B0604020202020204" charset="0"/>
            </a:rPr>
            <a:t>Compradores de los productos, su satisfacción es vital para el éxito del negocio</a:t>
          </a:r>
          <a:r>
            <a:rPr lang="es-AR" sz="900" dirty="0" smtClean="0">
              <a:solidFill>
                <a:schemeClr val="tx1"/>
              </a:solidFill>
            </a:rPr>
            <a:t>.</a:t>
          </a:r>
          <a:endParaRPr lang="es-AR" sz="900" dirty="0">
            <a:solidFill>
              <a:schemeClr val="tx1"/>
            </a:solidFill>
          </a:endParaRPr>
        </a:p>
      </dgm:t>
    </dgm:pt>
    <dgm:pt modelId="{E075D49D-47D0-4D07-AB60-3560530F11A0}" type="parTrans" cxnId="{97ABF393-9203-4B69-BDC0-94D7E3F46C2E}">
      <dgm:prSet/>
      <dgm:spPr/>
      <dgm:t>
        <a:bodyPr/>
        <a:lstStyle/>
        <a:p>
          <a:endParaRPr lang="en-US"/>
        </a:p>
      </dgm:t>
    </dgm:pt>
    <dgm:pt modelId="{7793DE91-CB57-4BE2-BA25-BCF89AFBE59E}" type="sibTrans" cxnId="{97ABF393-9203-4B69-BDC0-94D7E3F46C2E}">
      <dgm:prSet/>
      <dgm:spPr/>
      <dgm:t>
        <a:bodyPr/>
        <a:lstStyle/>
        <a:p>
          <a:endParaRPr lang="en-US"/>
        </a:p>
      </dgm:t>
    </dgm:pt>
    <dgm:pt modelId="{DB29FA5E-F283-420E-AD0C-8BA2A5F2B5D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tIns="36000"/>
        <a:lstStyle/>
        <a:p>
          <a:pPr rtl="0"/>
          <a:r>
            <a:rPr lang="es-AR" sz="900" b="1" dirty="0" smtClean="0">
              <a:solidFill>
                <a:schemeClr val="tx1"/>
              </a:solidFill>
              <a:latin typeface="Montserrat" panose="020B0604020202020204" charset="0"/>
            </a:rPr>
            <a:t>Relación: </a:t>
          </a:r>
          <a:r>
            <a:rPr lang="es-AR" sz="900" dirty="0" smtClean="0">
              <a:solidFill>
                <a:schemeClr val="tx1"/>
              </a:solidFill>
              <a:latin typeface="Montserrat" panose="020B0604020202020204" charset="0"/>
            </a:rPr>
            <a:t>Son la fuente principal de ingresos y su lealtad depende de la calidad del servicio y los productos.</a:t>
          </a:r>
          <a:endParaRPr lang="es-AR" sz="900" dirty="0">
            <a:solidFill>
              <a:schemeClr val="tx1"/>
            </a:solidFill>
            <a:latin typeface="Montserrat" panose="020B0604020202020204" charset="0"/>
          </a:endParaRPr>
        </a:p>
      </dgm:t>
    </dgm:pt>
    <dgm:pt modelId="{A8B28EC3-40A3-4CEA-972F-62B9C3116C9E}" type="parTrans" cxnId="{61440FFA-AF66-4259-8F61-D4B1E0D245BB}">
      <dgm:prSet/>
      <dgm:spPr/>
      <dgm:t>
        <a:bodyPr/>
        <a:lstStyle/>
        <a:p>
          <a:endParaRPr lang="en-US"/>
        </a:p>
      </dgm:t>
    </dgm:pt>
    <dgm:pt modelId="{55AD4483-DC57-401C-A089-8D7E2C8EBE13}" type="sibTrans" cxnId="{61440FFA-AF66-4259-8F61-D4B1E0D245BB}">
      <dgm:prSet/>
      <dgm:spPr/>
      <dgm:t>
        <a:bodyPr/>
        <a:lstStyle/>
        <a:p>
          <a:endParaRPr lang="en-US"/>
        </a:p>
      </dgm:t>
    </dgm:pt>
    <dgm:pt modelId="{02EEA886-4D2F-4501-A0B7-12497E5C5DD0}">
      <dgm:prSet/>
      <dgm:spPr>
        <a:solidFill>
          <a:schemeClr val="accent4">
            <a:tint val="40000"/>
            <a:hueOff val="0"/>
            <a:satOff val="0"/>
            <a:lumOff val="0"/>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dirty="0" smtClean="0">
              <a:latin typeface="Montserrat" panose="020B0604020202020204" charset="0"/>
            </a:rPr>
            <a:t>Competidores</a:t>
          </a:r>
          <a:endParaRPr lang="es-AR" b="1" dirty="0">
            <a:latin typeface="Montserrat" panose="020B0604020202020204" charset="0"/>
          </a:endParaRPr>
        </a:p>
      </dgm:t>
    </dgm:pt>
    <dgm:pt modelId="{667F6963-27A8-4FD2-AE43-8498E01CA07C}" type="parTrans" cxnId="{018B16FE-453C-4A84-A12A-E58EDF7962EB}">
      <dgm:prSet/>
      <dgm:spPr/>
      <dgm:t>
        <a:bodyPr/>
        <a:lstStyle/>
        <a:p>
          <a:endParaRPr lang="en-US"/>
        </a:p>
      </dgm:t>
    </dgm:pt>
    <dgm:pt modelId="{BE5B39AD-791E-40C4-90A3-70A812F6A98E}" type="sibTrans" cxnId="{018B16FE-453C-4A84-A12A-E58EDF7962EB}">
      <dgm:prSet/>
      <dgm:spPr/>
      <dgm:t>
        <a:bodyPr/>
        <a:lstStyle/>
        <a:p>
          <a:endParaRPr lang="en-US"/>
        </a:p>
      </dgm:t>
    </dgm:pt>
    <dgm:pt modelId="{A57F2E4E-526C-47BD-94FB-1299CB1CDB2B}">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Influencia: </a:t>
          </a:r>
          <a:r>
            <a:rPr lang="es-AR" sz="1000" dirty="0" smtClean="0">
              <a:solidFill>
                <a:schemeClr val="tx1"/>
              </a:solidFill>
              <a:latin typeface="Montserrat" panose="020B0604020202020204" charset="0"/>
            </a:rPr>
            <a:t>Media</a:t>
          </a:r>
          <a:endParaRPr lang="es-AR" sz="1000" dirty="0">
            <a:solidFill>
              <a:schemeClr val="tx1"/>
            </a:solidFill>
            <a:latin typeface="Montserrat" panose="020B0604020202020204" charset="0"/>
          </a:endParaRPr>
        </a:p>
      </dgm:t>
    </dgm:pt>
    <dgm:pt modelId="{9B9025E2-20F9-45BB-9A20-8B953654699D}" type="parTrans" cxnId="{A9A1930E-AEBF-4BF1-892C-A3BD1CB4F06D}">
      <dgm:prSet/>
      <dgm:spPr/>
      <dgm:t>
        <a:bodyPr/>
        <a:lstStyle/>
        <a:p>
          <a:endParaRPr lang="en-US"/>
        </a:p>
      </dgm:t>
    </dgm:pt>
    <dgm:pt modelId="{66CE88C4-EA41-45EC-9DD2-812F7DC4F430}" type="sibTrans" cxnId="{A9A1930E-AEBF-4BF1-892C-A3BD1CB4F06D}">
      <dgm:prSet/>
      <dgm:spPr/>
      <dgm:t>
        <a:bodyPr/>
        <a:lstStyle/>
        <a:p>
          <a:endParaRPr lang="en-US"/>
        </a:p>
      </dgm:t>
    </dgm:pt>
    <dgm:pt modelId="{2598AA3F-1A72-443B-88FA-C07F07C70BE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Interés: </a:t>
          </a:r>
          <a:r>
            <a:rPr lang="es-AR" sz="1000" dirty="0" smtClean="0">
              <a:solidFill>
                <a:schemeClr val="tx1"/>
              </a:solidFill>
              <a:latin typeface="Montserrat" panose="020B0604020202020204" charset="0"/>
            </a:rPr>
            <a:t>Alto</a:t>
          </a:r>
          <a:endParaRPr lang="es-AR" sz="1000" dirty="0">
            <a:solidFill>
              <a:schemeClr val="tx1"/>
            </a:solidFill>
            <a:latin typeface="Montserrat" panose="020B0604020202020204" charset="0"/>
          </a:endParaRPr>
        </a:p>
      </dgm:t>
    </dgm:pt>
    <dgm:pt modelId="{2C30523E-149B-4274-989B-AB0E82432E26}" type="parTrans" cxnId="{17A637EE-3152-492F-BB50-3F28247BFF9C}">
      <dgm:prSet/>
      <dgm:spPr/>
      <dgm:t>
        <a:bodyPr/>
        <a:lstStyle/>
        <a:p>
          <a:endParaRPr lang="en-US"/>
        </a:p>
      </dgm:t>
    </dgm:pt>
    <dgm:pt modelId="{DE77B5B8-CC9E-4566-A463-F01CFB2EFD57}" type="sibTrans" cxnId="{17A637EE-3152-492F-BB50-3F28247BFF9C}">
      <dgm:prSet/>
      <dgm:spPr/>
      <dgm:t>
        <a:bodyPr/>
        <a:lstStyle/>
        <a:p>
          <a:endParaRPr lang="en-US"/>
        </a:p>
      </dgm:t>
    </dgm:pt>
    <dgm:pt modelId="{D2AF7EA8-0A71-4218-A2C9-E8FDF6E3957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Rol: </a:t>
          </a:r>
          <a:r>
            <a:rPr lang="es-AR" sz="900" dirty="0" smtClean="0">
              <a:solidFill>
                <a:schemeClr val="tx1"/>
              </a:solidFill>
              <a:latin typeface="Montserrat" panose="020B0604020202020204" charset="0"/>
            </a:rPr>
            <a:t>Otros negocios similares que compiten por el mismo mercado</a:t>
          </a:r>
          <a:r>
            <a:rPr lang="es-AR" sz="900" dirty="0" smtClean="0"/>
            <a:t>.</a:t>
          </a:r>
          <a:endParaRPr lang="es-AR" sz="900" dirty="0"/>
        </a:p>
      </dgm:t>
    </dgm:pt>
    <dgm:pt modelId="{C7CDD213-E402-4E88-98F1-5C82CEA19FED}" type="parTrans" cxnId="{3011E37D-B962-4AF2-9A68-63BE16A98A5B}">
      <dgm:prSet/>
      <dgm:spPr/>
      <dgm:t>
        <a:bodyPr/>
        <a:lstStyle/>
        <a:p>
          <a:endParaRPr lang="en-US"/>
        </a:p>
      </dgm:t>
    </dgm:pt>
    <dgm:pt modelId="{4CD1E241-D2E7-4735-A688-733B365C34F3}" type="sibTrans" cxnId="{3011E37D-B962-4AF2-9A68-63BE16A98A5B}">
      <dgm:prSet/>
      <dgm:spPr/>
      <dgm:t>
        <a:bodyPr/>
        <a:lstStyle/>
        <a:p>
          <a:endParaRPr lang="en-US"/>
        </a:p>
      </dgm:t>
    </dgm:pt>
    <dgm:pt modelId="{D6EDC146-0DFA-4CC3-8CB6-01E81E350DFB}">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Relación: </a:t>
          </a:r>
          <a:r>
            <a:rPr lang="es-AR" sz="900" dirty="0" smtClean="0">
              <a:solidFill>
                <a:schemeClr val="tx1"/>
              </a:solidFill>
              <a:latin typeface="Montserrat" panose="020B0604020202020204" charset="0"/>
            </a:rPr>
            <a:t>Presionan al negocio para mantener precios competitivos y calidad en el servicio.</a:t>
          </a:r>
          <a:endParaRPr lang="es-AR" sz="900" dirty="0">
            <a:solidFill>
              <a:schemeClr val="tx1"/>
            </a:solidFill>
            <a:latin typeface="Montserrat" panose="020B0604020202020204" charset="0"/>
          </a:endParaRPr>
        </a:p>
      </dgm:t>
    </dgm:pt>
    <dgm:pt modelId="{49D48076-A8A3-4A44-AD2F-47C269788B06}" type="parTrans" cxnId="{2D85EE5B-4320-449F-98B8-F8AE1F0805B3}">
      <dgm:prSet/>
      <dgm:spPr/>
      <dgm:t>
        <a:bodyPr/>
        <a:lstStyle/>
        <a:p>
          <a:endParaRPr lang="en-US"/>
        </a:p>
      </dgm:t>
    </dgm:pt>
    <dgm:pt modelId="{E0704C92-6ABB-4B53-AF1D-411735566699}" type="sibTrans" cxnId="{2D85EE5B-4320-449F-98B8-F8AE1F0805B3}">
      <dgm:prSet/>
      <dgm:spPr/>
      <dgm:t>
        <a:bodyPr/>
        <a:lstStyle/>
        <a:p>
          <a:endParaRPr lang="en-US"/>
        </a:p>
      </dgm:t>
    </dgm:pt>
    <dgm:pt modelId="{16AB84AB-961C-4FC3-AA37-40EFDABBD4CC}">
      <dgm:prSet/>
      <dgm:spPr>
        <a:solidFill>
          <a:schemeClr val="accent4">
            <a:tint val="40000"/>
            <a:hueOff val="0"/>
            <a:satOff val="0"/>
            <a:lumOff val="0"/>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dirty="0" smtClean="0">
              <a:latin typeface="Montserrat" panose="020B0604020202020204" charset="0"/>
            </a:rPr>
            <a:t>Comunidad Local</a:t>
          </a:r>
          <a:endParaRPr lang="es-AR" b="1" dirty="0">
            <a:latin typeface="Montserrat" panose="020B0604020202020204" charset="0"/>
          </a:endParaRPr>
        </a:p>
      </dgm:t>
    </dgm:pt>
    <dgm:pt modelId="{5E026D92-C53B-446D-933A-78AC1510692B}" type="parTrans" cxnId="{0C67952A-05E6-4AD9-9F56-D30FB88E7827}">
      <dgm:prSet/>
      <dgm:spPr/>
      <dgm:t>
        <a:bodyPr/>
        <a:lstStyle/>
        <a:p>
          <a:endParaRPr lang="en-US"/>
        </a:p>
      </dgm:t>
    </dgm:pt>
    <dgm:pt modelId="{6E6AEAA1-17CE-4D81-B203-5E96713D4A21}" type="sibTrans" cxnId="{0C67952A-05E6-4AD9-9F56-D30FB88E7827}">
      <dgm:prSet/>
      <dgm:spPr/>
      <dgm:t>
        <a:bodyPr/>
        <a:lstStyle/>
        <a:p>
          <a:endParaRPr lang="en-US"/>
        </a:p>
      </dgm:t>
    </dgm:pt>
    <dgm:pt modelId="{5F43E513-ABDA-41C7-9DF0-5997669C056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Influencia: </a:t>
          </a:r>
          <a:r>
            <a:rPr lang="es-AR" sz="1000" dirty="0" smtClean="0">
              <a:solidFill>
                <a:schemeClr val="tx1"/>
              </a:solidFill>
              <a:latin typeface="Montserrat" panose="020B0604020202020204" charset="0"/>
            </a:rPr>
            <a:t>Media</a:t>
          </a:r>
          <a:endParaRPr lang="es-AR" sz="1000" dirty="0">
            <a:solidFill>
              <a:schemeClr val="tx1"/>
            </a:solidFill>
            <a:latin typeface="Montserrat" panose="020B0604020202020204" charset="0"/>
          </a:endParaRPr>
        </a:p>
      </dgm:t>
    </dgm:pt>
    <dgm:pt modelId="{5E434FE9-48D7-48DB-8A5D-8AE73B5150CD}" type="parTrans" cxnId="{FAE4BACC-60BB-4463-B64D-B5CDECC599E6}">
      <dgm:prSet/>
      <dgm:spPr/>
      <dgm:t>
        <a:bodyPr/>
        <a:lstStyle/>
        <a:p>
          <a:endParaRPr lang="en-US"/>
        </a:p>
      </dgm:t>
    </dgm:pt>
    <dgm:pt modelId="{E605B503-3105-4F1B-8C38-06F4E9DB5BCB}" type="sibTrans" cxnId="{FAE4BACC-60BB-4463-B64D-B5CDECC599E6}">
      <dgm:prSet/>
      <dgm:spPr/>
      <dgm:t>
        <a:bodyPr/>
        <a:lstStyle/>
        <a:p>
          <a:endParaRPr lang="en-US"/>
        </a:p>
      </dgm:t>
    </dgm:pt>
    <dgm:pt modelId="{71F65A66-76C6-4500-B6A2-0227DC8A14B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Interés: </a:t>
          </a:r>
          <a:r>
            <a:rPr lang="es-AR" sz="1000" dirty="0" smtClean="0">
              <a:solidFill>
                <a:schemeClr val="tx1"/>
              </a:solidFill>
              <a:latin typeface="Montserrat" panose="020B0604020202020204" charset="0"/>
            </a:rPr>
            <a:t>Medio</a:t>
          </a:r>
          <a:endParaRPr lang="es-AR" sz="1000" dirty="0">
            <a:solidFill>
              <a:schemeClr val="tx1"/>
            </a:solidFill>
            <a:latin typeface="Montserrat" panose="020B0604020202020204" charset="0"/>
          </a:endParaRPr>
        </a:p>
      </dgm:t>
    </dgm:pt>
    <dgm:pt modelId="{20D3A9BE-2818-44BD-B682-CADD875935F9}" type="parTrans" cxnId="{1D02662D-75E3-4ED4-A129-E07030962B3E}">
      <dgm:prSet/>
      <dgm:spPr/>
      <dgm:t>
        <a:bodyPr/>
        <a:lstStyle/>
        <a:p>
          <a:endParaRPr lang="en-US"/>
        </a:p>
      </dgm:t>
    </dgm:pt>
    <dgm:pt modelId="{2DF3DE36-C7D4-4352-ACD8-B2D2B3742806}" type="sibTrans" cxnId="{1D02662D-75E3-4ED4-A129-E07030962B3E}">
      <dgm:prSet/>
      <dgm:spPr/>
      <dgm:t>
        <a:bodyPr/>
        <a:lstStyle/>
        <a:p>
          <a:endParaRPr lang="en-US"/>
        </a:p>
      </dgm:t>
    </dgm:pt>
    <dgm:pt modelId="{623D62E1-4B29-4C1C-8672-F89628BBEED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Rol: </a:t>
          </a:r>
          <a:r>
            <a:rPr lang="es-AR" sz="900" dirty="0" smtClean="0">
              <a:solidFill>
                <a:schemeClr val="tx1"/>
              </a:solidFill>
              <a:latin typeface="Montserrat" panose="020B0604020202020204" charset="0"/>
            </a:rPr>
            <a:t>Residentes de la zona que pueden ser clientes potenciales y tienen expectativas sobre la conducta del negocio.</a:t>
          </a:r>
          <a:endParaRPr lang="es-AR" sz="900" dirty="0">
            <a:solidFill>
              <a:schemeClr val="tx1"/>
            </a:solidFill>
            <a:latin typeface="Montserrat" panose="020B0604020202020204" charset="0"/>
          </a:endParaRPr>
        </a:p>
      </dgm:t>
    </dgm:pt>
    <dgm:pt modelId="{1985BBB5-E1D0-432E-9C7B-9ED67962B8C7}" type="parTrans" cxnId="{27B28726-D00E-4F45-A793-5D728B89D82A}">
      <dgm:prSet/>
      <dgm:spPr/>
      <dgm:t>
        <a:bodyPr/>
        <a:lstStyle/>
        <a:p>
          <a:endParaRPr lang="en-US"/>
        </a:p>
      </dgm:t>
    </dgm:pt>
    <dgm:pt modelId="{07427A0C-AA30-4011-9781-CE3639317A7A}" type="sibTrans" cxnId="{27B28726-D00E-4F45-A793-5D728B89D82A}">
      <dgm:prSet/>
      <dgm:spPr/>
      <dgm:t>
        <a:bodyPr/>
        <a:lstStyle/>
        <a:p>
          <a:endParaRPr lang="en-US"/>
        </a:p>
      </dgm:t>
    </dgm:pt>
    <dgm:pt modelId="{FF3D8610-E633-4CF6-A921-5697F3E7F96D}">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Relación: </a:t>
          </a:r>
          <a:r>
            <a:rPr lang="es-AR" sz="900" dirty="0" smtClean="0">
              <a:solidFill>
                <a:schemeClr val="tx1"/>
              </a:solidFill>
              <a:latin typeface="Montserrat" panose="020B0604020202020204" charset="0"/>
            </a:rPr>
            <a:t>La aceptación de la comunidad local puede influir en la reputación del negocio.</a:t>
          </a:r>
          <a:endParaRPr lang="es-AR" sz="900" dirty="0">
            <a:solidFill>
              <a:schemeClr val="tx1"/>
            </a:solidFill>
            <a:latin typeface="Montserrat" panose="020B0604020202020204" charset="0"/>
          </a:endParaRPr>
        </a:p>
      </dgm:t>
    </dgm:pt>
    <dgm:pt modelId="{9CB1A370-18BD-4463-8D05-B08744EDDD31}" type="parTrans" cxnId="{2BD4F1E9-3629-4A97-BB21-5CAE8F269131}">
      <dgm:prSet/>
      <dgm:spPr/>
      <dgm:t>
        <a:bodyPr/>
        <a:lstStyle/>
        <a:p>
          <a:endParaRPr lang="en-US"/>
        </a:p>
      </dgm:t>
    </dgm:pt>
    <dgm:pt modelId="{191F8120-CA94-4400-8D42-1AD85AC9CF4C}" type="sibTrans" cxnId="{2BD4F1E9-3629-4A97-BB21-5CAE8F269131}">
      <dgm:prSet/>
      <dgm:spPr/>
      <dgm:t>
        <a:bodyPr/>
        <a:lstStyle/>
        <a:p>
          <a:endParaRPr lang="en-US"/>
        </a:p>
      </dgm:t>
    </dgm:pt>
    <dgm:pt modelId="{3657CFDB-F125-4C75-B4F8-A1B064CCEB5B}">
      <dgm:prSet/>
      <dgm:spPr>
        <a:solidFill>
          <a:schemeClr val="accent4">
            <a:tint val="40000"/>
            <a:hueOff val="0"/>
            <a:satOff val="0"/>
            <a:lumOff val="0"/>
            <a:alpha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dirty="0" smtClean="0">
              <a:latin typeface="Montserrat" panose="020B0604020202020204" charset="0"/>
            </a:rPr>
            <a:t>Redes Sociales (Instagram)</a:t>
          </a:r>
          <a:endParaRPr lang="es-AR" b="1" dirty="0">
            <a:latin typeface="Montserrat" panose="020B0604020202020204" charset="0"/>
          </a:endParaRPr>
        </a:p>
      </dgm:t>
    </dgm:pt>
    <dgm:pt modelId="{E59A3F31-DE91-49DA-95F0-A61C2CD56A71}" type="parTrans" cxnId="{41AC1A35-8D45-4D26-B893-3E32C867C5B3}">
      <dgm:prSet/>
      <dgm:spPr/>
      <dgm:t>
        <a:bodyPr/>
        <a:lstStyle/>
        <a:p>
          <a:endParaRPr lang="en-US"/>
        </a:p>
      </dgm:t>
    </dgm:pt>
    <dgm:pt modelId="{53E0D555-53B3-481D-8FC0-BC14EFBFFC88}" type="sibTrans" cxnId="{41AC1A35-8D45-4D26-B893-3E32C867C5B3}">
      <dgm:prSet/>
      <dgm:spPr/>
      <dgm:t>
        <a:bodyPr/>
        <a:lstStyle/>
        <a:p>
          <a:endParaRPr lang="en-US"/>
        </a:p>
      </dgm:t>
    </dgm:pt>
    <dgm:pt modelId="{8F75ADC1-6AB1-45C3-857C-BBA870148FD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Influencia: </a:t>
          </a:r>
          <a:r>
            <a:rPr lang="es-AR" sz="1000" dirty="0" smtClean="0">
              <a:solidFill>
                <a:schemeClr val="tx1"/>
              </a:solidFill>
              <a:latin typeface="Montserrat" panose="020B0604020202020204" charset="0"/>
            </a:rPr>
            <a:t>Alta</a:t>
          </a:r>
          <a:endParaRPr lang="es-AR" sz="1000" dirty="0">
            <a:solidFill>
              <a:schemeClr val="tx1"/>
            </a:solidFill>
            <a:latin typeface="Montserrat" panose="020B0604020202020204" charset="0"/>
          </a:endParaRPr>
        </a:p>
      </dgm:t>
    </dgm:pt>
    <dgm:pt modelId="{14776075-CDC0-4361-8355-70B59312C1D5}" type="parTrans" cxnId="{81B46992-3FF3-42D7-97BA-9A6DA9F35D84}">
      <dgm:prSet/>
      <dgm:spPr/>
      <dgm:t>
        <a:bodyPr/>
        <a:lstStyle/>
        <a:p>
          <a:endParaRPr lang="en-US"/>
        </a:p>
      </dgm:t>
    </dgm:pt>
    <dgm:pt modelId="{2F0CDA19-2D86-4A72-B76A-DC94D3CA5BC0}" type="sibTrans" cxnId="{81B46992-3FF3-42D7-97BA-9A6DA9F35D84}">
      <dgm:prSet/>
      <dgm:spPr/>
      <dgm:t>
        <a:bodyPr/>
        <a:lstStyle/>
        <a:p>
          <a:endParaRPr lang="en-US"/>
        </a:p>
      </dgm:t>
    </dgm:pt>
    <dgm:pt modelId="{E470EABF-F5DF-48B5-8BB2-B809BD28E4F0}">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dirty="0" smtClean="0">
              <a:solidFill>
                <a:schemeClr val="tx1"/>
              </a:solidFill>
              <a:latin typeface="Montserrat" panose="020B0604020202020204" charset="0"/>
            </a:rPr>
            <a:t>Interés: </a:t>
          </a:r>
          <a:r>
            <a:rPr lang="es-AR" sz="1000" dirty="0" smtClean="0">
              <a:solidFill>
                <a:schemeClr val="tx1"/>
              </a:solidFill>
              <a:latin typeface="Montserrat" panose="020B0604020202020204" charset="0"/>
            </a:rPr>
            <a:t>Medio</a:t>
          </a:r>
          <a:endParaRPr lang="es-AR" sz="1000" dirty="0">
            <a:solidFill>
              <a:schemeClr val="tx1"/>
            </a:solidFill>
            <a:latin typeface="Montserrat" panose="020B0604020202020204" charset="0"/>
          </a:endParaRPr>
        </a:p>
      </dgm:t>
    </dgm:pt>
    <dgm:pt modelId="{49F00D5D-B512-4BB3-BCC9-834CC5477FC7}" type="parTrans" cxnId="{76007388-02F8-49F8-B06A-D72B7F3C3091}">
      <dgm:prSet/>
      <dgm:spPr/>
      <dgm:t>
        <a:bodyPr/>
        <a:lstStyle/>
        <a:p>
          <a:endParaRPr lang="en-US"/>
        </a:p>
      </dgm:t>
    </dgm:pt>
    <dgm:pt modelId="{E24B3B4B-098C-4A00-9C47-2BE2996263A7}" type="sibTrans" cxnId="{76007388-02F8-49F8-B06A-D72B7F3C3091}">
      <dgm:prSet/>
      <dgm:spPr/>
      <dgm:t>
        <a:bodyPr/>
        <a:lstStyle/>
        <a:p>
          <a:endParaRPr lang="en-US"/>
        </a:p>
      </dgm:t>
    </dgm:pt>
    <dgm:pt modelId="{AD1EA1F2-AD72-4A37-B388-05F07CB6CD9B}">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Rol: </a:t>
          </a:r>
          <a:r>
            <a:rPr lang="es-AR" sz="900" dirty="0" smtClean="0">
              <a:solidFill>
                <a:schemeClr val="tx1"/>
              </a:solidFill>
              <a:latin typeface="Montserrat" panose="020B0604020202020204" charset="0"/>
            </a:rPr>
            <a:t>Plataforma para la promoción y comunicación con clientes.</a:t>
          </a:r>
          <a:endParaRPr lang="es-AR" sz="900" dirty="0">
            <a:solidFill>
              <a:schemeClr val="tx1"/>
            </a:solidFill>
            <a:latin typeface="Montserrat" panose="020B0604020202020204" charset="0"/>
          </a:endParaRPr>
        </a:p>
      </dgm:t>
    </dgm:pt>
    <dgm:pt modelId="{19A42429-5513-4851-BBD4-2AE6FB87156C}" type="parTrans" cxnId="{7CE25A0D-7F6A-4215-B932-5D632867C6D0}">
      <dgm:prSet/>
      <dgm:spPr/>
      <dgm:t>
        <a:bodyPr/>
        <a:lstStyle/>
        <a:p>
          <a:endParaRPr lang="en-US"/>
        </a:p>
      </dgm:t>
    </dgm:pt>
    <dgm:pt modelId="{655F1FCD-C9E5-4C1A-876B-4E4668181AE1}" type="sibTrans" cxnId="{7CE25A0D-7F6A-4215-B932-5D632867C6D0}">
      <dgm:prSet/>
      <dgm:spPr/>
      <dgm:t>
        <a:bodyPr/>
        <a:lstStyle/>
        <a:p>
          <a:endParaRPr lang="en-US"/>
        </a:p>
      </dgm:t>
    </dgm:pt>
    <dgm:pt modelId="{82AE5018-A0DF-4A09-85B5-4157F29EAE4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900" b="1" dirty="0" smtClean="0">
              <a:solidFill>
                <a:schemeClr val="tx1"/>
              </a:solidFill>
              <a:latin typeface="Montserrat" panose="020B0604020202020204" charset="0"/>
            </a:rPr>
            <a:t>Relación: </a:t>
          </a:r>
          <a:r>
            <a:rPr lang="es-AR" sz="900" dirty="0" smtClean="0">
              <a:solidFill>
                <a:schemeClr val="tx1"/>
              </a:solidFill>
              <a:latin typeface="Montserrat" panose="020B0604020202020204" charset="0"/>
            </a:rPr>
            <a:t>Afecta la visibilidad del negocio y la percepción pública.</a:t>
          </a:r>
          <a:endParaRPr lang="es-AR" sz="900" dirty="0">
            <a:solidFill>
              <a:schemeClr val="tx1"/>
            </a:solidFill>
            <a:latin typeface="Montserrat" panose="020B0604020202020204" charset="0"/>
          </a:endParaRPr>
        </a:p>
      </dgm:t>
    </dgm:pt>
    <dgm:pt modelId="{CD741B2A-5C82-44B2-8A35-5EFB2ACC9204}" type="parTrans" cxnId="{CB8822CE-EB83-4BB3-A0CC-6E09292F8890}">
      <dgm:prSet/>
      <dgm:spPr/>
      <dgm:t>
        <a:bodyPr/>
        <a:lstStyle/>
        <a:p>
          <a:endParaRPr lang="en-US"/>
        </a:p>
      </dgm:t>
    </dgm:pt>
    <dgm:pt modelId="{85420BB7-CFC7-406E-8228-4F0AFC7D6A1E}" type="sibTrans" cxnId="{CB8822CE-EB83-4BB3-A0CC-6E09292F8890}">
      <dgm:prSet/>
      <dgm:spPr/>
      <dgm:t>
        <a:bodyPr/>
        <a:lstStyle/>
        <a:p>
          <a:endParaRPr lang="en-US"/>
        </a:p>
      </dgm:t>
    </dgm:pt>
    <dgm:pt modelId="{8C49B8FF-DCC1-4297-AB58-30C49B31498E}" type="pres">
      <dgm:prSet presAssocID="{F7E0131E-6B19-48BB-8A14-7EF5E1E4BF25}" presName="theList" presStyleCnt="0">
        <dgm:presLayoutVars>
          <dgm:dir/>
          <dgm:animLvl val="lvl"/>
          <dgm:resizeHandles val="exact"/>
        </dgm:presLayoutVars>
      </dgm:prSet>
      <dgm:spPr/>
      <dgm:t>
        <a:bodyPr/>
        <a:lstStyle/>
        <a:p>
          <a:endParaRPr lang="en-US"/>
        </a:p>
      </dgm:t>
    </dgm:pt>
    <dgm:pt modelId="{31F3041D-442B-4F4C-8473-6BED657D04D5}" type="pres">
      <dgm:prSet presAssocID="{ADD04368-7E66-4ECF-BBF8-B4DB9C4E103A}"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152C051-3E00-4F42-930E-188A54C391B4}" type="pres">
      <dgm:prSet presAssocID="{ADD04368-7E66-4ECF-BBF8-B4DB9C4E103A}" presName="aNode" presStyleLbl="bgShp" presStyleIdx="0" presStyleCnt="4"/>
      <dgm:spPr/>
      <dgm:t>
        <a:bodyPr/>
        <a:lstStyle/>
        <a:p>
          <a:endParaRPr lang="en-US"/>
        </a:p>
      </dgm:t>
    </dgm:pt>
    <dgm:pt modelId="{3095E651-A424-4391-AFCC-6A45FE964D38}" type="pres">
      <dgm:prSet presAssocID="{ADD04368-7E66-4ECF-BBF8-B4DB9C4E103A}" presName="textNode" presStyleLbl="bgShp" presStyleIdx="0" presStyleCnt="4"/>
      <dgm:spPr/>
      <dgm:t>
        <a:bodyPr/>
        <a:lstStyle/>
        <a:p>
          <a:endParaRPr lang="en-US"/>
        </a:p>
      </dgm:t>
    </dgm:pt>
    <dgm:pt modelId="{942FDEE5-B0E9-4C24-A902-2BB71FD796E8}" type="pres">
      <dgm:prSet presAssocID="{ADD04368-7E66-4ECF-BBF8-B4DB9C4E103A}"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94D73AA-FEB4-4B01-A225-5D83A7172C7C}" type="pres">
      <dgm:prSet presAssocID="{ADD04368-7E66-4ECF-BBF8-B4DB9C4E103A}"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D28B2F2-3427-4C7B-A390-0FC78E04812F}" type="pres">
      <dgm:prSet presAssocID="{F066FA1F-673D-45AF-B4F6-765C4C076A42}" presName="childNode" presStyleLbl="node1" presStyleIdx="0" presStyleCnt="16" custScaleY="560734" custLinFactY="-342083" custLinFactNeighborX="1674" custLinFactNeighborY="-400000">
        <dgm:presLayoutVars>
          <dgm:bulletEnabled val="1"/>
        </dgm:presLayoutVars>
      </dgm:prSet>
      <dgm:spPr/>
      <dgm:t>
        <a:bodyPr/>
        <a:lstStyle/>
        <a:p>
          <a:endParaRPr lang="en-US"/>
        </a:p>
      </dgm:t>
    </dgm:pt>
    <dgm:pt modelId="{B113402C-9733-4539-90F0-989048443F95}" type="pres">
      <dgm:prSet presAssocID="{F066FA1F-673D-45AF-B4F6-765C4C076A42}"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5135EE20-6EA3-4677-84C5-817185193B80}" type="pres">
      <dgm:prSet presAssocID="{3C3ADA9D-512C-436D-A38C-186309B07AEF}" presName="childNode" presStyleLbl="node1" presStyleIdx="1" presStyleCnt="16" custScaleY="450451" custLinFactY="-187862" custLinFactNeighborX="1674" custLinFactNeighborY="-200000">
        <dgm:presLayoutVars>
          <dgm:bulletEnabled val="1"/>
        </dgm:presLayoutVars>
      </dgm:prSet>
      <dgm:spPr/>
      <dgm:t>
        <a:bodyPr/>
        <a:lstStyle/>
        <a:p>
          <a:endParaRPr lang="en-US"/>
        </a:p>
      </dgm:t>
    </dgm:pt>
    <dgm:pt modelId="{C1EB5C17-FD97-4F22-8DE0-44CABFC140DA}" type="pres">
      <dgm:prSet presAssocID="{3C3ADA9D-512C-436D-A38C-186309B07AEF}"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F2F51C43-1BA3-4393-8943-78B8C3BB9984}" type="pres">
      <dgm:prSet presAssocID="{E1361202-4162-40EA-B313-E18FBAD24856}" presName="childNode" presStyleLbl="node1" presStyleIdx="2" presStyleCnt="16" custScaleX="106052" custScaleY="2000000" custLinFactY="-19282" custLinFactNeighborX="2186" custLinFactNeighborY="-100000">
        <dgm:presLayoutVars>
          <dgm:bulletEnabled val="1"/>
        </dgm:presLayoutVars>
      </dgm:prSet>
      <dgm:spPr/>
      <dgm:t>
        <a:bodyPr/>
        <a:lstStyle/>
        <a:p>
          <a:endParaRPr lang="en-US"/>
        </a:p>
      </dgm:t>
    </dgm:pt>
    <dgm:pt modelId="{B50CDDBA-24E5-4D55-89A6-78FB792DED4D}" type="pres">
      <dgm:prSet presAssocID="{E1361202-4162-40EA-B313-E18FBAD24856}"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2867247-C7B1-436A-84FE-04297837FB59}" type="pres">
      <dgm:prSet presAssocID="{DB29FA5E-F283-420E-AD0C-8BA2A5F2B5D6}" presName="childNode" presStyleLbl="node1" presStyleIdx="3" presStyleCnt="16" custScaleX="108730" custScaleY="2000000" custLinFactY="100000" custLinFactNeighborX="1674" custLinFactNeighborY="183198">
        <dgm:presLayoutVars>
          <dgm:bulletEnabled val="1"/>
        </dgm:presLayoutVars>
      </dgm:prSet>
      <dgm:spPr/>
      <dgm:t>
        <a:bodyPr/>
        <a:lstStyle/>
        <a:p>
          <a:endParaRPr lang="en-US"/>
        </a:p>
      </dgm:t>
    </dgm:pt>
    <dgm:pt modelId="{1865B50D-491E-4555-9F5B-57CD14FF9E73}" type="pres">
      <dgm:prSet presAssocID="{ADD04368-7E66-4ECF-BBF8-B4DB9C4E103A}" presName="a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BAD281B1-7F0B-434C-823C-12533E104C3D}" type="pres">
      <dgm:prSet presAssocID="{02EEA886-4D2F-4501-A0B7-12497E5C5DD0}"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53CDC781-9B46-4ECF-BBB9-A41C86C15C51}" type="pres">
      <dgm:prSet presAssocID="{02EEA886-4D2F-4501-A0B7-12497E5C5DD0}" presName="aNode" presStyleLbl="bgShp" presStyleIdx="1" presStyleCnt="4"/>
      <dgm:spPr/>
      <dgm:t>
        <a:bodyPr/>
        <a:lstStyle/>
        <a:p>
          <a:endParaRPr lang="en-US"/>
        </a:p>
      </dgm:t>
    </dgm:pt>
    <dgm:pt modelId="{477CF9C3-68C1-4989-804E-AA130629DA87}" type="pres">
      <dgm:prSet presAssocID="{02EEA886-4D2F-4501-A0B7-12497E5C5DD0}" presName="textNode" presStyleLbl="bgShp" presStyleIdx="1" presStyleCnt="4"/>
      <dgm:spPr/>
      <dgm:t>
        <a:bodyPr/>
        <a:lstStyle/>
        <a:p>
          <a:endParaRPr lang="en-US"/>
        </a:p>
      </dgm:t>
    </dgm:pt>
    <dgm:pt modelId="{794776CC-B2BD-4AE1-AF89-B7FCD19558C5}" type="pres">
      <dgm:prSet presAssocID="{02EEA886-4D2F-4501-A0B7-12497E5C5DD0}"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315CEFF6-4D13-412D-99C6-226D30E5EE9A}" type="pres">
      <dgm:prSet presAssocID="{02EEA886-4D2F-4501-A0B7-12497E5C5DD0}"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F7804C59-D47F-4E5C-A222-DFECD61A01AE}" type="pres">
      <dgm:prSet presAssocID="{A57F2E4E-526C-47BD-94FB-1299CB1CDB2B}" presName="childNode" presStyleLbl="node1" presStyleIdx="4" presStyleCnt="16" custScaleY="63412" custLinFactY="-42735" custLinFactNeighborX="857" custLinFactNeighborY="-100000">
        <dgm:presLayoutVars>
          <dgm:bulletEnabled val="1"/>
        </dgm:presLayoutVars>
      </dgm:prSet>
      <dgm:spPr/>
      <dgm:t>
        <a:bodyPr/>
        <a:lstStyle/>
        <a:p>
          <a:endParaRPr lang="en-US"/>
        </a:p>
      </dgm:t>
    </dgm:pt>
    <dgm:pt modelId="{93FA4D49-A045-4B88-B156-3BD945FF8366}" type="pres">
      <dgm:prSet presAssocID="{A57F2E4E-526C-47BD-94FB-1299CB1CDB2B}"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7ACE8076-490A-478C-9940-57910A06AFF2}" type="pres">
      <dgm:prSet presAssocID="{2598AA3F-1A72-443B-88FA-C07F07C70BEC}" presName="childNode" presStyleLbl="node1" presStyleIdx="5" presStyleCnt="16" custScaleY="45329" custLinFactY="-18996" custLinFactNeighborX="2293" custLinFactNeighborY="-100000">
        <dgm:presLayoutVars>
          <dgm:bulletEnabled val="1"/>
        </dgm:presLayoutVars>
      </dgm:prSet>
      <dgm:spPr/>
      <dgm:t>
        <a:bodyPr/>
        <a:lstStyle/>
        <a:p>
          <a:endParaRPr lang="en-US"/>
        </a:p>
      </dgm:t>
    </dgm:pt>
    <dgm:pt modelId="{C41DDC30-0F11-449C-904D-DA802CC1F552}" type="pres">
      <dgm:prSet presAssocID="{2598AA3F-1A72-443B-88FA-C07F07C70BEC}"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10481632-A6C5-4BB1-B6CA-83BEA2188AE8}" type="pres">
      <dgm:prSet presAssocID="{D2AF7EA8-0A71-4218-A2C9-E8FDF6E3957C}" presName="childNode" presStyleLbl="node1" presStyleIdx="6" presStyleCnt="16" custScaleY="201965" custLinFactNeighborX="2292" custLinFactNeighborY="-68539">
        <dgm:presLayoutVars>
          <dgm:bulletEnabled val="1"/>
        </dgm:presLayoutVars>
      </dgm:prSet>
      <dgm:spPr/>
      <dgm:t>
        <a:bodyPr/>
        <a:lstStyle/>
        <a:p>
          <a:endParaRPr lang="en-US"/>
        </a:p>
      </dgm:t>
    </dgm:pt>
    <dgm:pt modelId="{41687F75-3106-44D4-AF80-8A4ECD7A528C}" type="pres">
      <dgm:prSet presAssocID="{D2AF7EA8-0A71-4218-A2C9-E8FDF6E3957C}"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4E555DC-D07D-4AF8-87EA-723D799F5535}" type="pres">
      <dgm:prSet presAssocID="{D6EDC146-0DFA-4CC3-8CB6-01E81E350DFB}" presName="childNode" presStyleLbl="node1" presStyleIdx="7" presStyleCnt="16" custScaleY="273900" custLinFactY="4959" custLinFactNeighborX="2292" custLinFactNeighborY="100000">
        <dgm:presLayoutVars>
          <dgm:bulletEnabled val="1"/>
        </dgm:presLayoutVars>
      </dgm:prSet>
      <dgm:spPr/>
      <dgm:t>
        <a:bodyPr/>
        <a:lstStyle/>
        <a:p>
          <a:endParaRPr lang="en-US"/>
        </a:p>
      </dgm:t>
    </dgm:pt>
    <dgm:pt modelId="{21A28BD1-3019-4683-BE77-CFDA9CA5725A}" type="pres">
      <dgm:prSet presAssocID="{02EEA886-4D2F-4501-A0B7-12497E5C5DD0}" presName="a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261FEBC-6891-447E-BB9D-E912351B7A34}" type="pres">
      <dgm:prSet presAssocID="{16AB84AB-961C-4FC3-AA37-40EFDABBD4CC}"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B8811473-11FC-4A19-8A55-F350184089F4}" type="pres">
      <dgm:prSet presAssocID="{16AB84AB-961C-4FC3-AA37-40EFDABBD4CC}" presName="aNode" presStyleLbl="bgShp" presStyleIdx="2" presStyleCnt="4"/>
      <dgm:spPr/>
      <dgm:t>
        <a:bodyPr/>
        <a:lstStyle/>
        <a:p>
          <a:endParaRPr lang="en-US"/>
        </a:p>
      </dgm:t>
    </dgm:pt>
    <dgm:pt modelId="{4FAF5E28-822A-462D-8170-6764C9CAE382}" type="pres">
      <dgm:prSet presAssocID="{16AB84AB-961C-4FC3-AA37-40EFDABBD4CC}" presName="textNode" presStyleLbl="bgShp" presStyleIdx="2" presStyleCnt="4"/>
      <dgm:spPr/>
      <dgm:t>
        <a:bodyPr/>
        <a:lstStyle/>
        <a:p>
          <a:endParaRPr lang="en-US"/>
        </a:p>
      </dgm:t>
    </dgm:pt>
    <dgm:pt modelId="{1E225386-B142-4E16-B067-21CAF771162A}" type="pres">
      <dgm:prSet presAssocID="{16AB84AB-961C-4FC3-AA37-40EFDABBD4CC}"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F0DADAA-2283-440D-A334-D6AFC574F368}" type="pres">
      <dgm:prSet presAssocID="{16AB84AB-961C-4FC3-AA37-40EFDABBD4CC}"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7A1B9113-6519-4ECB-BAA8-73E6725AED34}" type="pres">
      <dgm:prSet presAssocID="{5F43E513-ABDA-41C7-9DF0-5997669C056F}" presName="childNode" presStyleLbl="node1" presStyleIdx="8" presStyleCnt="16" custScaleY="480424" custLinFactY="-299213" custLinFactNeighborX="-1985" custLinFactNeighborY="-300000">
        <dgm:presLayoutVars>
          <dgm:bulletEnabled val="1"/>
        </dgm:presLayoutVars>
      </dgm:prSet>
      <dgm:spPr/>
      <dgm:t>
        <a:bodyPr/>
        <a:lstStyle/>
        <a:p>
          <a:endParaRPr lang="en-US"/>
        </a:p>
      </dgm:t>
    </dgm:pt>
    <dgm:pt modelId="{EEED739E-8B34-47DF-B65F-4B8CA2EEF68B}" type="pres">
      <dgm:prSet presAssocID="{5F43E513-ABDA-41C7-9DF0-5997669C056F}"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DEE9148-EAEA-4C9B-9216-EA8E9A4ACA0A}" type="pres">
      <dgm:prSet presAssocID="{71F65A66-76C6-4500-B6A2-0227DC8A14BF}" presName="childNode" presStyleLbl="node1" presStyleIdx="9" presStyleCnt="16" custScaleY="372212" custLinFactY="-191452" custLinFactNeighborX="-1985" custLinFactNeighborY="-200000">
        <dgm:presLayoutVars>
          <dgm:bulletEnabled val="1"/>
        </dgm:presLayoutVars>
      </dgm:prSet>
      <dgm:spPr/>
      <dgm:t>
        <a:bodyPr/>
        <a:lstStyle/>
        <a:p>
          <a:endParaRPr lang="en-US"/>
        </a:p>
      </dgm:t>
    </dgm:pt>
    <dgm:pt modelId="{6C70C8B7-0340-4EBF-AF21-3291F147E14E}" type="pres">
      <dgm:prSet presAssocID="{71F65A66-76C6-4500-B6A2-0227DC8A14BF}"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E205E9B1-94C8-4CC6-BD19-3D614EB2FC49}" type="pres">
      <dgm:prSet presAssocID="{623D62E1-4B29-4C1C-8672-F89628BBEEDC}" presName="childNode" presStyleLbl="node1" presStyleIdx="10" presStyleCnt="16" custScaleX="106627" custScaleY="2000000" custLinFactY="-59493" custLinFactNeighborX="-2577" custLinFactNeighborY="-100000">
        <dgm:presLayoutVars>
          <dgm:bulletEnabled val="1"/>
        </dgm:presLayoutVars>
      </dgm:prSet>
      <dgm:spPr/>
      <dgm:t>
        <a:bodyPr/>
        <a:lstStyle/>
        <a:p>
          <a:endParaRPr lang="en-US"/>
        </a:p>
      </dgm:t>
    </dgm:pt>
    <dgm:pt modelId="{00D83AC4-BEDA-41D8-93E8-43A8080B40EE}" type="pres">
      <dgm:prSet presAssocID="{623D62E1-4B29-4C1C-8672-F89628BBEEDC}"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20ED1637-3217-4DC8-B92B-B00DB354ACAD}" type="pres">
      <dgm:prSet presAssocID="{FF3D8610-E633-4CF6-A921-5697F3E7F96D}" presName="childNode" presStyleLbl="node1" presStyleIdx="11" presStyleCnt="16" custScaleX="108482" custScaleY="1249973" custLinFactY="35706" custLinFactNeighborX="-2379" custLinFactNeighborY="100000">
        <dgm:presLayoutVars>
          <dgm:bulletEnabled val="1"/>
        </dgm:presLayoutVars>
      </dgm:prSet>
      <dgm:spPr/>
      <dgm:t>
        <a:bodyPr/>
        <a:lstStyle/>
        <a:p>
          <a:endParaRPr lang="en-US"/>
        </a:p>
      </dgm:t>
    </dgm:pt>
    <dgm:pt modelId="{4A6043B4-3297-435C-AEF7-3E563E60B25C}" type="pres">
      <dgm:prSet presAssocID="{16AB84AB-961C-4FC3-AA37-40EFDABBD4CC}" presName="a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97B3EF6-08AF-4717-AE1D-D07BE5163DC8}" type="pres">
      <dgm:prSet presAssocID="{3657CFDB-F125-4C75-B4F8-A1B064CCEB5B}" presName="comp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588C664F-A9D1-4ABE-B20A-B6152A130CC6}" type="pres">
      <dgm:prSet presAssocID="{3657CFDB-F125-4C75-B4F8-A1B064CCEB5B}" presName="aNode" presStyleLbl="bgShp" presStyleIdx="3" presStyleCnt="4"/>
      <dgm:spPr/>
      <dgm:t>
        <a:bodyPr/>
        <a:lstStyle/>
        <a:p>
          <a:endParaRPr lang="en-US"/>
        </a:p>
      </dgm:t>
    </dgm:pt>
    <dgm:pt modelId="{ABF1747D-7D95-43ED-9C2F-FDB84FF440CF}" type="pres">
      <dgm:prSet presAssocID="{3657CFDB-F125-4C75-B4F8-A1B064CCEB5B}" presName="textNode" presStyleLbl="bgShp" presStyleIdx="3" presStyleCnt="4"/>
      <dgm:spPr/>
      <dgm:t>
        <a:bodyPr/>
        <a:lstStyle/>
        <a:p>
          <a:endParaRPr lang="en-US"/>
        </a:p>
      </dgm:t>
    </dgm:pt>
    <dgm:pt modelId="{E53936F6-57CA-4155-94EB-546D64F7D445}" type="pres">
      <dgm:prSet presAssocID="{3657CFDB-F125-4C75-B4F8-A1B064CCEB5B}" presName="compChild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65E21124-B03C-4162-9E3B-F946DD99BF1A}" type="pres">
      <dgm:prSet presAssocID="{3657CFDB-F125-4C75-B4F8-A1B064CCEB5B}" presName="theInnerList"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6B3884B9-4BC7-460D-AE77-01B6CB0E8552}" type="pres">
      <dgm:prSet presAssocID="{8F75ADC1-6AB1-45C3-857C-BBA870148FD8}" presName="childNode" presStyleLbl="node1" presStyleIdx="12" presStyleCnt="16" custScaleY="55125" custLinFactY="-14508" custLinFactNeighborX="925" custLinFactNeighborY="-100000">
        <dgm:presLayoutVars>
          <dgm:bulletEnabled val="1"/>
        </dgm:presLayoutVars>
      </dgm:prSet>
      <dgm:spPr/>
      <dgm:t>
        <a:bodyPr/>
        <a:lstStyle/>
        <a:p>
          <a:endParaRPr lang="en-US"/>
        </a:p>
      </dgm:t>
    </dgm:pt>
    <dgm:pt modelId="{08E1852A-02E6-471E-8392-3E2CDA188748}" type="pres">
      <dgm:prSet presAssocID="{8F75ADC1-6AB1-45C3-857C-BBA870148FD8}"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454710D4-9DE0-4898-9E3A-099D006B12C6}" type="pres">
      <dgm:prSet presAssocID="{E470EABF-F5DF-48B5-8BB2-B809BD28E4F0}" presName="childNode" presStyleLbl="node1" presStyleIdx="13" presStyleCnt="16" custScaleY="45099" custLinFactY="-565" custLinFactNeighborX="3166" custLinFactNeighborY="-100000">
        <dgm:presLayoutVars>
          <dgm:bulletEnabled val="1"/>
        </dgm:presLayoutVars>
      </dgm:prSet>
      <dgm:spPr/>
      <dgm:t>
        <a:bodyPr/>
        <a:lstStyle/>
        <a:p>
          <a:endParaRPr lang="en-US"/>
        </a:p>
      </dgm:t>
    </dgm:pt>
    <dgm:pt modelId="{2455A6BB-CEE9-4501-872A-B5AA33274B9A}" type="pres">
      <dgm:prSet presAssocID="{E470EABF-F5DF-48B5-8BB2-B809BD28E4F0}"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2936DEB7-3E94-441C-8151-ED3E6CF80760}" type="pres">
      <dgm:prSet presAssocID="{AD1EA1F2-AD72-4A37-B388-05F07CB6CD9B}" presName="childNode" presStyleLbl="node1" presStyleIdx="14" presStyleCnt="16" custLinFactNeighborX="3166" custLinFactNeighborY="-30630">
        <dgm:presLayoutVars>
          <dgm:bulletEnabled val="1"/>
        </dgm:presLayoutVars>
      </dgm:prSet>
      <dgm:spPr/>
      <dgm:t>
        <a:bodyPr/>
        <a:lstStyle/>
        <a:p>
          <a:endParaRPr lang="en-US"/>
        </a:p>
      </dgm:t>
    </dgm:pt>
    <dgm:pt modelId="{E808401C-8E6C-4518-B9AF-C446CD064C58}" type="pres">
      <dgm:prSet presAssocID="{AD1EA1F2-AD72-4A37-B388-05F07CB6CD9B}" presName="aSpace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FB1087EA-4E29-4161-8755-D641E795D14A}" type="pres">
      <dgm:prSet presAssocID="{82AE5018-A0DF-4A09-85B5-4157F29EAE4C}" presName="childNode" presStyleLbl="node1" presStyleIdx="15" presStyleCnt="16" custLinFactNeighborX="1851" custLinFactNeighborY="80428">
        <dgm:presLayoutVars>
          <dgm:bulletEnabled val="1"/>
        </dgm:presLayoutVars>
      </dgm:prSet>
      <dgm:spPr/>
      <dgm:t>
        <a:bodyPr/>
        <a:lstStyle/>
        <a:p>
          <a:endParaRPr lang="en-US"/>
        </a:p>
      </dgm:t>
    </dgm:pt>
  </dgm:ptLst>
  <dgm:cxnLst>
    <dgm:cxn modelId="{F5CC4ECB-7C1D-4285-82E8-7BDFCCAEA28D}" type="presOf" srcId="{D2AF7EA8-0A71-4218-A2C9-E8FDF6E3957C}" destId="{10481632-A6C5-4BB1-B6CA-83BEA2188AE8}" srcOrd="0" destOrd="0" presId="urn:microsoft.com/office/officeart/2005/8/layout/lProcess2"/>
    <dgm:cxn modelId="{018B16FE-453C-4A84-A12A-E58EDF7962EB}" srcId="{F7E0131E-6B19-48BB-8A14-7EF5E1E4BF25}" destId="{02EEA886-4D2F-4501-A0B7-12497E5C5DD0}" srcOrd="1" destOrd="0" parTransId="{667F6963-27A8-4FD2-AE43-8498E01CA07C}" sibTransId="{BE5B39AD-791E-40C4-90A3-70A812F6A98E}"/>
    <dgm:cxn modelId="{D7C5B8B4-E43C-45A1-B3E2-740B9926DB0A}" type="presOf" srcId="{DB29FA5E-F283-420E-AD0C-8BA2A5F2B5D6}" destId="{02867247-C7B1-436A-84FE-04297837FB59}" srcOrd="0" destOrd="0" presId="urn:microsoft.com/office/officeart/2005/8/layout/lProcess2"/>
    <dgm:cxn modelId="{41AC1A35-8D45-4D26-B893-3E32C867C5B3}" srcId="{F7E0131E-6B19-48BB-8A14-7EF5E1E4BF25}" destId="{3657CFDB-F125-4C75-B4F8-A1B064CCEB5B}" srcOrd="3" destOrd="0" parTransId="{E59A3F31-DE91-49DA-95F0-A61C2CD56A71}" sibTransId="{53E0D555-53B3-481D-8FC0-BC14EFBFFC88}"/>
    <dgm:cxn modelId="{854A863D-575F-41CD-8B5B-F84B40676BED}" type="presOf" srcId="{623D62E1-4B29-4C1C-8672-F89628BBEEDC}" destId="{E205E9B1-94C8-4CC6-BD19-3D614EB2FC49}" srcOrd="0" destOrd="0" presId="urn:microsoft.com/office/officeart/2005/8/layout/lProcess2"/>
    <dgm:cxn modelId="{DE5D48F8-772F-4CE0-9905-75227F34249C}" type="presOf" srcId="{3C3ADA9D-512C-436D-A38C-186309B07AEF}" destId="{5135EE20-6EA3-4677-84C5-817185193B80}" srcOrd="0" destOrd="0" presId="urn:microsoft.com/office/officeart/2005/8/layout/lProcess2"/>
    <dgm:cxn modelId="{7CE25A0D-7F6A-4215-B932-5D632867C6D0}" srcId="{3657CFDB-F125-4C75-B4F8-A1B064CCEB5B}" destId="{AD1EA1F2-AD72-4A37-B388-05F07CB6CD9B}" srcOrd="2" destOrd="0" parTransId="{19A42429-5513-4851-BBD4-2AE6FB87156C}" sibTransId="{655F1FCD-C9E5-4C1A-876B-4E4668181AE1}"/>
    <dgm:cxn modelId="{0E9DCF5D-6DAC-44D3-87E3-ECD448146226}" type="presOf" srcId="{ADD04368-7E66-4ECF-BBF8-B4DB9C4E103A}" destId="{C152C051-3E00-4F42-930E-188A54C391B4}" srcOrd="0" destOrd="0" presId="urn:microsoft.com/office/officeart/2005/8/layout/lProcess2"/>
    <dgm:cxn modelId="{A13D6F05-AB72-4E0B-A756-D67B0464A729}" type="presOf" srcId="{3657CFDB-F125-4C75-B4F8-A1B064CCEB5B}" destId="{588C664F-A9D1-4ABE-B20A-B6152A130CC6}" srcOrd="0" destOrd="0" presId="urn:microsoft.com/office/officeart/2005/8/layout/lProcess2"/>
    <dgm:cxn modelId="{FCF0090D-B0D8-4888-B0B9-D5F1A11D648B}" type="presOf" srcId="{ADD04368-7E66-4ECF-BBF8-B4DB9C4E103A}" destId="{3095E651-A424-4391-AFCC-6A45FE964D38}" srcOrd="1" destOrd="0" presId="urn:microsoft.com/office/officeart/2005/8/layout/lProcess2"/>
    <dgm:cxn modelId="{A43AA00F-7DA8-4111-A641-85BB9BB6022F}" type="presOf" srcId="{16AB84AB-961C-4FC3-AA37-40EFDABBD4CC}" destId="{B8811473-11FC-4A19-8A55-F350184089F4}" srcOrd="0" destOrd="0" presId="urn:microsoft.com/office/officeart/2005/8/layout/lProcess2"/>
    <dgm:cxn modelId="{17A637EE-3152-492F-BB50-3F28247BFF9C}" srcId="{02EEA886-4D2F-4501-A0B7-12497E5C5DD0}" destId="{2598AA3F-1A72-443B-88FA-C07F07C70BEC}" srcOrd="1" destOrd="0" parTransId="{2C30523E-149B-4274-989B-AB0E82432E26}" sibTransId="{DE77B5B8-CC9E-4566-A463-F01CFB2EFD57}"/>
    <dgm:cxn modelId="{97ABF393-9203-4B69-BDC0-94D7E3F46C2E}" srcId="{ADD04368-7E66-4ECF-BBF8-B4DB9C4E103A}" destId="{E1361202-4162-40EA-B313-E18FBAD24856}" srcOrd="2" destOrd="0" parTransId="{E075D49D-47D0-4D07-AB60-3560530F11A0}" sibTransId="{7793DE91-CB57-4BE2-BA25-BCF89AFBE59E}"/>
    <dgm:cxn modelId="{76007388-02F8-49F8-B06A-D72B7F3C3091}" srcId="{3657CFDB-F125-4C75-B4F8-A1B064CCEB5B}" destId="{E470EABF-F5DF-48B5-8BB2-B809BD28E4F0}" srcOrd="1" destOrd="0" parTransId="{49F00D5D-B512-4BB3-BCC9-834CC5477FC7}" sibTransId="{E24B3B4B-098C-4A00-9C47-2BE2996263A7}"/>
    <dgm:cxn modelId="{CB8822CE-EB83-4BB3-A0CC-6E09292F8890}" srcId="{3657CFDB-F125-4C75-B4F8-A1B064CCEB5B}" destId="{82AE5018-A0DF-4A09-85B5-4157F29EAE4C}" srcOrd="3" destOrd="0" parTransId="{CD741B2A-5C82-44B2-8A35-5EFB2ACC9204}" sibTransId="{85420BB7-CFC7-406E-8228-4F0AFC7D6A1E}"/>
    <dgm:cxn modelId="{27B28726-D00E-4F45-A793-5D728B89D82A}" srcId="{16AB84AB-961C-4FC3-AA37-40EFDABBD4CC}" destId="{623D62E1-4B29-4C1C-8672-F89628BBEEDC}" srcOrd="2" destOrd="0" parTransId="{1985BBB5-E1D0-432E-9C7B-9ED67962B8C7}" sibTransId="{07427A0C-AA30-4011-9781-CE3639317A7A}"/>
    <dgm:cxn modelId="{2D85EE5B-4320-449F-98B8-F8AE1F0805B3}" srcId="{02EEA886-4D2F-4501-A0B7-12497E5C5DD0}" destId="{D6EDC146-0DFA-4CC3-8CB6-01E81E350DFB}" srcOrd="3" destOrd="0" parTransId="{49D48076-A8A3-4A44-AD2F-47C269788B06}" sibTransId="{E0704C92-6ABB-4B53-AF1D-411735566699}"/>
    <dgm:cxn modelId="{D24E0885-D593-4B70-BF18-35EA7F8E2F16}" type="presOf" srcId="{02EEA886-4D2F-4501-A0B7-12497E5C5DD0}" destId="{53CDC781-9B46-4ECF-BBB9-A41C86C15C51}" srcOrd="0" destOrd="0" presId="urn:microsoft.com/office/officeart/2005/8/layout/lProcess2"/>
    <dgm:cxn modelId="{0C67952A-05E6-4AD9-9F56-D30FB88E7827}" srcId="{F7E0131E-6B19-48BB-8A14-7EF5E1E4BF25}" destId="{16AB84AB-961C-4FC3-AA37-40EFDABBD4CC}" srcOrd="2" destOrd="0" parTransId="{5E026D92-C53B-446D-933A-78AC1510692B}" sibTransId="{6E6AEAA1-17CE-4D81-B203-5E96713D4A21}"/>
    <dgm:cxn modelId="{FE7C40C2-52D3-4CDA-AB99-56FB0D3501F5}" type="presOf" srcId="{2598AA3F-1A72-443B-88FA-C07F07C70BEC}" destId="{7ACE8076-490A-478C-9940-57910A06AFF2}" srcOrd="0" destOrd="0" presId="urn:microsoft.com/office/officeart/2005/8/layout/lProcess2"/>
    <dgm:cxn modelId="{1D02662D-75E3-4ED4-A129-E07030962B3E}" srcId="{16AB84AB-961C-4FC3-AA37-40EFDABBD4CC}" destId="{71F65A66-76C6-4500-B6A2-0227DC8A14BF}" srcOrd="1" destOrd="0" parTransId="{20D3A9BE-2818-44BD-B682-CADD875935F9}" sibTransId="{2DF3DE36-C7D4-4352-ACD8-B2D2B3742806}"/>
    <dgm:cxn modelId="{E4666701-30BD-4EAC-9432-7C6BE77C9E9B}" type="presOf" srcId="{71F65A66-76C6-4500-B6A2-0227DC8A14BF}" destId="{CDEE9148-EAEA-4C9B-9216-EA8E9A4ACA0A}" srcOrd="0" destOrd="0" presId="urn:microsoft.com/office/officeart/2005/8/layout/lProcess2"/>
    <dgm:cxn modelId="{B1054FCB-03B4-4B16-92C4-49F8D48D1D4E}" srcId="{ADD04368-7E66-4ECF-BBF8-B4DB9C4E103A}" destId="{3C3ADA9D-512C-436D-A38C-186309B07AEF}" srcOrd="1" destOrd="0" parTransId="{0C239794-3A37-4818-AACE-35700745C6D8}" sibTransId="{9440BFB4-A54A-4139-B2BF-329A0EF263ED}"/>
    <dgm:cxn modelId="{FAE4BACC-60BB-4463-B64D-B5CDECC599E6}" srcId="{16AB84AB-961C-4FC3-AA37-40EFDABBD4CC}" destId="{5F43E513-ABDA-41C7-9DF0-5997669C056F}" srcOrd="0" destOrd="0" parTransId="{5E434FE9-48D7-48DB-8A5D-8AE73B5150CD}" sibTransId="{E605B503-3105-4F1B-8C38-06F4E9DB5BCB}"/>
    <dgm:cxn modelId="{1B709CD4-BFC0-48C3-B4D7-DDC2A550D607}" type="presOf" srcId="{8F75ADC1-6AB1-45C3-857C-BBA870148FD8}" destId="{6B3884B9-4BC7-460D-AE77-01B6CB0E8552}" srcOrd="0" destOrd="0" presId="urn:microsoft.com/office/officeart/2005/8/layout/lProcess2"/>
    <dgm:cxn modelId="{0C27CE0C-AF4A-4DBB-B33E-6EBECE2DC111}" type="presOf" srcId="{AD1EA1F2-AD72-4A37-B388-05F07CB6CD9B}" destId="{2936DEB7-3E94-441C-8151-ED3E6CF80760}" srcOrd="0" destOrd="0" presId="urn:microsoft.com/office/officeart/2005/8/layout/lProcess2"/>
    <dgm:cxn modelId="{A33CEBAA-AD9B-40A6-BCF4-56EF0A4DF281}" type="presOf" srcId="{16AB84AB-961C-4FC3-AA37-40EFDABBD4CC}" destId="{4FAF5E28-822A-462D-8170-6764C9CAE382}" srcOrd="1" destOrd="0" presId="urn:microsoft.com/office/officeart/2005/8/layout/lProcess2"/>
    <dgm:cxn modelId="{38DD32C2-7481-42E5-989A-3F9670388287}" srcId="{F7E0131E-6B19-48BB-8A14-7EF5E1E4BF25}" destId="{ADD04368-7E66-4ECF-BBF8-B4DB9C4E103A}" srcOrd="0" destOrd="0" parTransId="{8BE56994-6620-493B-9BEE-282351604F71}" sibTransId="{ED616857-8A22-4D29-A462-E1AE8706A5D4}"/>
    <dgm:cxn modelId="{7046BE4F-7F4E-4155-B479-C0CB05FE0B7C}" type="presOf" srcId="{3657CFDB-F125-4C75-B4F8-A1B064CCEB5B}" destId="{ABF1747D-7D95-43ED-9C2F-FDB84FF440CF}" srcOrd="1" destOrd="0" presId="urn:microsoft.com/office/officeart/2005/8/layout/lProcess2"/>
    <dgm:cxn modelId="{7060E35F-40CF-415A-99FB-BC1A21DE6546}" type="presOf" srcId="{02EEA886-4D2F-4501-A0B7-12497E5C5DD0}" destId="{477CF9C3-68C1-4989-804E-AA130629DA87}" srcOrd="1" destOrd="0" presId="urn:microsoft.com/office/officeart/2005/8/layout/lProcess2"/>
    <dgm:cxn modelId="{61440FFA-AF66-4259-8F61-D4B1E0D245BB}" srcId="{ADD04368-7E66-4ECF-BBF8-B4DB9C4E103A}" destId="{DB29FA5E-F283-420E-AD0C-8BA2A5F2B5D6}" srcOrd="3" destOrd="0" parTransId="{A8B28EC3-40A3-4CEA-972F-62B9C3116C9E}" sibTransId="{55AD4483-DC57-401C-A089-8D7E2C8EBE13}"/>
    <dgm:cxn modelId="{3011E37D-B962-4AF2-9A68-63BE16A98A5B}" srcId="{02EEA886-4D2F-4501-A0B7-12497E5C5DD0}" destId="{D2AF7EA8-0A71-4218-A2C9-E8FDF6E3957C}" srcOrd="2" destOrd="0" parTransId="{C7CDD213-E402-4E88-98F1-5C82CEA19FED}" sibTransId="{4CD1E241-D2E7-4735-A688-733B365C34F3}"/>
    <dgm:cxn modelId="{9331E085-7D65-46B1-9284-4F6FE5E932F1}" type="presOf" srcId="{E1361202-4162-40EA-B313-E18FBAD24856}" destId="{F2F51C43-1BA3-4393-8943-78B8C3BB9984}" srcOrd="0" destOrd="0" presId="urn:microsoft.com/office/officeart/2005/8/layout/lProcess2"/>
    <dgm:cxn modelId="{81B46992-3FF3-42D7-97BA-9A6DA9F35D84}" srcId="{3657CFDB-F125-4C75-B4F8-A1B064CCEB5B}" destId="{8F75ADC1-6AB1-45C3-857C-BBA870148FD8}" srcOrd="0" destOrd="0" parTransId="{14776075-CDC0-4361-8355-70B59312C1D5}" sibTransId="{2F0CDA19-2D86-4A72-B76A-DC94D3CA5BC0}"/>
    <dgm:cxn modelId="{32F6FF6F-7F8A-4FED-B14E-4FE3408E2B05}" type="presOf" srcId="{D6EDC146-0DFA-4CC3-8CB6-01E81E350DFB}" destId="{C4E555DC-D07D-4AF8-87EA-723D799F5535}" srcOrd="0" destOrd="0" presId="urn:microsoft.com/office/officeart/2005/8/layout/lProcess2"/>
    <dgm:cxn modelId="{2BD4F1E9-3629-4A97-BB21-5CAE8F269131}" srcId="{16AB84AB-961C-4FC3-AA37-40EFDABBD4CC}" destId="{FF3D8610-E633-4CF6-A921-5697F3E7F96D}" srcOrd="3" destOrd="0" parTransId="{9CB1A370-18BD-4463-8D05-B08744EDDD31}" sibTransId="{191F8120-CA94-4400-8D42-1AD85AC9CF4C}"/>
    <dgm:cxn modelId="{46656ABB-812C-455B-8027-C51A36C41964}" type="presOf" srcId="{82AE5018-A0DF-4A09-85B5-4157F29EAE4C}" destId="{FB1087EA-4E29-4161-8755-D641E795D14A}" srcOrd="0" destOrd="0" presId="urn:microsoft.com/office/officeart/2005/8/layout/lProcess2"/>
    <dgm:cxn modelId="{31730710-A9BA-4540-B06D-8B4A65B5BFF6}" type="presOf" srcId="{F066FA1F-673D-45AF-B4F6-765C4C076A42}" destId="{0D28B2F2-3427-4C7B-A390-0FC78E04812F}" srcOrd="0" destOrd="0" presId="urn:microsoft.com/office/officeart/2005/8/layout/lProcess2"/>
    <dgm:cxn modelId="{F59CBD30-16AA-407C-8E53-1AB6A113FEEB}" type="presOf" srcId="{5F43E513-ABDA-41C7-9DF0-5997669C056F}" destId="{7A1B9113-6519-4ECB-BAA8-73E6725AED34}" srcOrd="0" destOrd="0" presId="urn:microsoft.com/office/officeart/2005/8/layout/lProcess2"/>
    <dgm:cxn modelId="{84115118-9DA2-4AED-8D76-8AE2CA8C19E3}" type="presOf" srcId="{A57F2E4E-526C-47BD-94FB-1299CB1CDB2B}" destId="{F7804C59-D47F-4E5C-A222-DFECD61A01AE}" srcOrd="0" destOrd="0" presId="urn:microsoft.com/office/officeart/2005/8/layout/lProcess2"/>
    <dgm:cxn modelId="{914D43D2-ADDC-48FE-A1AD-E347A0859E28}" type="presOf" srcId="{FF3D8610-E633-4CF6-A921-5697F3E7F96D}" destId="{20ED1637-3217-4DC8-B92B-B00DB354ACAD}" srcOrd="0" destOrd="0" presId="urn:microsoft.com/office/officeart/2005/8/layout/lProcess2"/>
    <dgm:cxn modelId="{FE10782D-20BA-4E27-93AA-109CCD9025D6}" srcId="{ADD04368-7E66-4ECF-BBF8-B4DB9C4E103A}" destId="{F066FA1F-673D-45AF-B4F6-765C4C076A42}" srcOrd="0" destOrd="0" parTransId="{22C6843C-72BD-4F6D-8638-28762217ED71}" sibTransId="{4BDA5D54-5E89-4C79-A80F-50A80C70FE0E}"/>
    <dgm:cxn modelId="{F5498055-45F0-4946-8FDA-A0B9B8C4D36C}" type="presOf" srcId="{E470EABF-F5DF-48B5-8BB2-B809BD28E4F0}" destId="{454710D4-9DE0-4898-9E3A-099D006B12C6}" srcOrd="0" destOrd="0" presId="urn:microsoft.com/office/officeart/2005/8/layout/lProcess2"/>
    <dgm:cxn modelId="{A9A1930E-AEBF-4BF1-892C-A3BD1CB4F06D}" srcId="{02EEA886-4D2F-4501-A0B7-12497E5C5DD0}" destId="{A57F2E4E-526C-47BD-94FB-1299CB1CDB2B}" srcOrd="0" destOrd="0" parTransId="{9B9025E2-20F9-45BB-9A20-8B953654699D}" sibTransId="{66CE88C4-EA41-45EC-9DD2-812F7DC4F430}"/>
    <dgm:cxn modelId="{95EBC750-B37B-4DC7-ABEB-26F0609CAA4C}" type="presOf" srcId="{F7E0131E-6B19-48BB-8A14-7EF5E1E4BF25}" destId="{8C49B8FF-DCC1-4297-AB58-30C49B31498E}" srcOrd="0" destOrd="0" presId="urn:microsoft.com/office/officeart/2005/8/layout/lProcess2"/>
    <dgm:cxn modelId="{368DE940-8DD4-43E2-BA60-70A781DC08F6}" type="presParOf" srcId="{8C49B8FF-DCC1-4297-AB58-30C49B31498E}" destId="{31F3041D-442B-4F4C-8473-6BED657D04D5}" srcOrd="0" destOrd="0" presId="urn:microsoft.com/office/officeart/2005/8/layout/lProcess2"/>
    <dgm:cxn modelId="{B5F842EF-F95B-4C69-9C66-911393E8048D}" type="presParOf" srcId="{31F3041D-442B-4F4C-8473-6BED657D04D5}" destId="{C152C051-3E00-4F42-930E-188A54C391B4}" srcOrd="0" destOrd="0" presId="urn:microsoft.com/office/officeart/2005/8/layout/lProcess2"/>
    <dgm:cxn modelId="{7E9EFCA3-7A88-4B65-A987-8C8F8BBCFAD0}" type="presParOf" srcId="{31F3041D-442B-4F4C-8473-6BED657D04D5}" destId="{3095E651-A424-4391-AFCC-6A45FE964D38}" srcOrd="1" destOrd="0" presId="urn:microsoft.com/office/officeart/2005/8/layout/lProcess2"/>
    <dgm:cxn modelId="{38D44502-0B9F-4EB0-8F44-9FCF9426F5AD}" type="presParOf" srcId="{31F3041D-442B-4F4C-8473-6BED657D04D5}" destId="{942FDEE5-B0E9-4C24-A902-2BB71FD796E8}" srcOrd="2" destOrd="0" presId="urn:microsoft.com/office/officeart/2005/8/layout/lProcess2"/>
    <dgm:cxn modelId="{F3998F9E-FE15-44E2-9EAE-4EA26BEF919D}" type="presParOf" srcId="{942FDEE5-B0E9-4C24-A902-2BB71FD796E8}" destId="{894D73AA-FEB4-4B01-A225-5D83A7172C7C}" srcOrd="0" destOrd="0" presId="urn:microsoft.com/office/officeart/2005/8/layout/lProcess2"/>
    <dgm:cxn modelId="{6D898B94-BFDC-47AA-9584-EF08443762E8}" type="presParOf" srcId="{894D73AA-FEB4-4B01-A225-5D83A7172C7C}" destId="{0D28B2F2-3427-4C7B-A390-0FC78E04812F}" srcOrd="0" destOrd="0" presId="urn:microsoft.com/office/officeart/2005/8/layout/lProcess2"/>
    <dgm:cxn modelId="{0FE627F7-0BB2-4F58-BF63-0406DAAB238A}" type="presParOf" srcId="{894D73AA-FEB4-4B01-A225-5D83A7172C7C}" destId="{B113402C-9733-4539-90F0-989048443F95}" srcOrd="1" destOrd="0" presId="urn:microsoft.com/office/officeart/2005/8/layout/lProcess2"/>
    <dgm:cxn modelId="{2784BD90-BF0D-457A-A561-FED510D4448E}" type="presParOf" srcId="{894D73AA-FEB4-4B01-A225-5D83A7172C7C}" destId="{5135EE20-6EA3-4677-84C5-817185193B80}" srcOrd="2" destOrd="0" presId="urn:microsoft.com/office/officeart/2005/8/layout/lProcess2"/>
    <dgm:cxn modelId="{A886C7EF-E27B-4C43-9006-99DA6F6ADEC0}" type="presParOf" srcId="{894D73AA-FEB4-4B01-A225-5D83A7172C7C}" destId="{C1EB5C17-FD97-4F22-8DE0-44CABFC140DA}" srcOrd="3" destOrd="0" presId="urn:microsoft.com/office/officeart/2005/8/layout/lProcess2"/>
    <dgm:cxn modelId="{F6419940-918D-4964-8363-EE8C853DF0A1}" type="presParOf" srcId="{894D73AA-FEB4-4B01-A225-5D83A7172C7C}" destId="{F2F51C43-1BA3-4393-8943-78B8C3BB9984}" srcOrd="4" destOrd="0" presId="urn:microsoft.com/office/officeart/2005/8/layout/lProcess2"/>
    <dgm:cxn modelId="{BA179BB7-1F13-42AA-9E61-5D71839B63AE}" type="presParOf" srcId="{894D73AA-FEB4-4B01-A225-5D83A7172C7C}" destId="{B50CDDBA-24E5-4D55-89A6-78FB792DED4D}" srcOrd="5" destOrd="0" presId="urn:microsoft.com/office/officeart/2005/8/layout/lProcess2"/>
    <dgm:cxn modelId="{57460369-06DB-4AC7-8B3A-5ADC3051B381}" type="presParOf" srcId="{894D73AA-FEB4-4B01-A225-5D83A7172C7C}" destId="{02867247-C7B1-436A-84FE-04297837FB59}" srcOrd="6" destOrd="0" presId="urn:microsoft.com/office/officeart/2005/8/layout/lProcess2"/>
    <dgm:cxn modelId="{B8AE9199-D1EC-41CD-A0B5-57E57A2DD55B}" type="presParOf" srcId="{8C49B8FF-DCC1-4297-AB58-30C49B31498E}" destId="{1865B50D-491E-4555-9F5B-57CD14FF9E73}" srcOrd="1" destOrd="0" presId="urn:microsoft.com/office/officeart/2005/8/layout/lProcess2"/>
    <dgm:cxn modelId="{97785136-D37D-4C44-803F-CB3066809C4A}" type="presParOf" srcId="{8C49B8FF-DCC1-4297-AB58-30C49B31498E}" destId="{BAD281B1-7F0B-434C-823C-12533E104C3D}" srcOrd="2" destOrd="0" presId="urn:microsoft.com/office/officeart/2005/8/layout/lProcess2"/>
    <dgm:cxn modelId="{504722F6-8930-42DD-9902-85F492BC4F7E}" type="presParOf" srcId="{BAD281B1-7F0B-434C-823C-12533E104C3D}" destId="{53CDC781-9B46-4ECF-BBB9-A41C86C15C51}" srcOrd="0" destOrd="0" presId="urn:microsoft.com/office/officeart/2005/8/layout/lProcess2"/>
    <dgm:cxn modelId="{582F4DC3-819D-4D9C-9828-6905938167CE}" type="presParOf" srcId="{BAD281B1-7F0B-434C-823C-12533E104C3D}" destId="{477CF9C3-68C1-4989-804E-AA130629DA87}" srcOrd="1" destOrd="0" presId="urn:microsoft.com/office/officeart/2005/8/layout/lProcess2"/>
    <dgm:cxn modelId="{E2383959-42C4-4E2B-B126-4E5A6259234C}" type="presParOf" srcId="{BAD281B1-7F0B-434C-823C-12533E104C3D}" destId="{794776CC-B2BD-4AE1-AF89-B7FCD19558C5}" srcOrd="2" destOrd="0" presId="urn:microsoft.com/office/officeart/2005/8/layout/lProcess2"/>
    <dgm:cxn modelId="{8AAF895A-47EF-41A0-84FE-5A9C327264BD}" type="presParOf" srcId="{794776CC-B2BD-4AE1-AF89-B7FCD19558C5}" destId="{315CEFF6-4D13-412D-99C6-226D30E5EE9A}" srcOrd="0" destOrd="0" presId="urn:microsoft.com/office/officeart/2005/8/layout/lProcess2"/>
    <dgm:cxn modelId="{8564FBA3-9722-45E0-875D-693D52931E80}" type="presParOf" srcId="{315CEFF6-4D13-412D-99C6-226D30E5EE9A}" destId="{F7804C59-D47F-4E5C-A222-DFECD61A01AE}" srcOrd="0" destOrd="0" presId="urn:microsoft.com/office/officeart/2005/8/layout/lProcess2"/>
    <dgm:cxn modelId="{044B06ED-971D-4A11-A740-6534F281900D}" type="presParOf" srcId="{315CEFF6-4D13-412D-99C6-226D30E5EE9A}" destId="{93FA4D49-A045-4B88-B156-3BD945FF8366}" srcOrd="1" destOrd="0" presId="urn:microsoft.com/office/officeart/2005/8/layout/lProcess2"/>
    <dgm:cxn modelId="{6D5DFF81-53A8-4B20-A83B-CA31746A1993}" type="presParOf" srcId="{315CEFF6-4D13-412D-99C6-226D30E5EE9A}" destId="{7ACE8076-490A-478C-9940-57910A06AFF2}" srcOrd="2" destOrd="0" presId="urn:microsoft.com/office/officeart/2005/8/layout/lProcess2"/>
    <dgm:cxn modelId="{CA5A4159-6409-4AAB-B810-751C8A45079A}" type="presParOf" srcId="{315CEFF6-4D13-412D-99C6-226D30E5EE9A}" destId="{C41DDC30-0F11-449C-904D-DA802CC1F552}" srcOrd="3" destOrd="0" presId="urn:microsoft.com/office/officeart/2005/8/layout/lProcess2"/>
    <dgm:cxn modelId="{846BA1C8-5E6B-4D5E-9CBA-07AC3F5F0980}" type="presParOf" srcId="{315CEFF6-4D13-412D-99C6-226D30E5EE9A}" destId="{10481632-A6C5-4BB1-B6CA-83BEA2188AE8}" srcOrd="4" destOrd="0" presId="urn:microsoft.com/office/officeart/2005/8/layout/lProcess2"/>
    <dgm:cxn modelId="{FC6C51AF-B30B-46AE-81D1-652AAC68CEAC}" type="presParOf" srcId="{315CEFF6-4D13-412D-99C6-226D30E5EE9A}" destId="{41687F75-3106-44D4-AF80-8A4ECD7A528C}" srcOrd="5" destOrd="0" presId="urn:microsoft.com/office/officeart/2005/8/layout/lProcess2"/>
    <dgm:cxn modelId="{80877AA4-6B06-4E29-81BB-645455226875}" type="presParOf" srcId="{315CEFF6-4D13-412D-99C6-226D30E5EE9A}" destId="{C4E555DC-D07D-4AF8-87EA-723D799F5535}" srcOrd="6" destOrd="0" presId="urn:microsoft.com/office/officeart/2005/8/layout/lProcess2"/>
    <dgm:cxn modelId="{F775613C-E730-485F-8C30-BE048F640AA2}" type="presParOf" srcId="{8C49B8FF-DCC1-4297-AB58-30C49B31498E}" destId="{21A28BD1-3019-4683-BE77-CFDA9CA5725A}" srcOrd="3" destOrd="0" presId="urn:microsoft.com/office/officeart/2005/8/layout/lProcess2"/>
    <dgm:cxn modelId="{93EDB974-248A-49A2-9507-24F30FF708E3}" type="presParOf" srcId="{8C49B8FF-DCC1-4297-AB58-30C49B31498E}" destId="{8261FEBC-6891-447E-BB9D-E912351B7A34}" srcOrd="4" destOrd="0" presId="urn:microsoft.com/office/officeart/2005/8/layout/lProcess2"/>
    <dgm:cxn modelId="{6F4838CA-BF74-404D-BD99-88A4ED8CBE25}" type="presParOf" srcId="{8261FEBC-6891-447E-BB9D-E912351B7A34}" destId="{B8811473-11FC-4A19-8A55-F350184089F4}" srcOrd="0" destOrd="0" presId="urn:microsoft.com/office/officeart/2005/8/layout/lProcess2"/>
    <dgm:cxn modelId="{7BAED0E3-C34E-4FDB-9DE0-97BCC765C0D9}" type="presParOf" srcId="{8261FEBC-6891-447E-BB9D-E912351B7A34}" destId="{4FAF5E28-822A-462D-8170-6764C9CAE382}" srcOrd="1" destOrd="0" presId="urn:microsoft.com/office/officeart/2005/8/layout/lProcess2"/>
    <dgm:cxn modelId="{A7F70804-3099-4DA3-B28C-2457C09F347A}" type="presParOf" srcId="{8261FEBC-6891-447E-BB9D-E912351B7A34}" destId="{1E225386-B142-4E16-B067-21CAF771162A}" srcOrd="2" destOrd="0" presId="urn:microsoft.com/office/officeart/2005/8/layout/lProcess2"/>
    <dgm:cxn modelId="{64AE7718-689B-4B59-AA21-2BCA7F789B0D}" type="presParOf" srcId="{1E225386-B142-4E16-B067-21CAF771162A}" destId="{8F0DADAA-2283-440D-A334-D6AFC574F368}" srcOrd="0" destOrd="0" presId="urn:microsoft.com/office/officeart/2005/8/layout/lProcess2"/>
    <dgm:cxn modelId="{B826BA0F-C765-4746-B0C2-553B93B207A7}" type="presParOf" srcId="{8F0DADAA-2283-440D-A334-D6AFC574F368}" destId="{7A1B9113-6519-4ECB-BAA8-73E6725AED34}" srcOrd="0" destOrd="0" presId="urn:microsoft.com/office/officeart/2005/8/layout/lProcess2"/>
    <dgm:cxn modelId="{B96AD998-76ED-41EA-A8BC-3317C02A2572}" type="presParOf" srcId="{8F0DADAA-2283-440D-A334-D6AFC574F368}" destId="{EEED739E-8B34-47DF-B65F-4B8CA2EEF68B}" srcOrd="1" destOrd="0" presId="urn:microsoft.com/office/officeart/2005/8/layout/lProcess2"/>
    <dgm:cxn modelId="{CED39237-7DF7-43FD-BEB0-B8DD67B75FCE}" type="presParOf" srcId="{8F0DADAA-2283-440D-A334-D6AFC574F368}" destId="{CDEE9148-EAEA-4C9B-9216-EA8E9A4ACA0A}" srcOrd="2" destOrd="0" presId="urn:microsoft.com/office/officeart/2005/8/layout/lProcess2"/>
    <dgm:cxn modelId="{AE2393D5-9A60-41CB-A16F-E607DE0C2C85}" type="presParOf" srcId="{8F0DADAA-2283-440D-A334-D6AFC574F368}" destId="{6C70C8B7-0340-4EBF-AF21-3291F147E14E}" srcOrd="3" destOrd="0" presId="urn:microsoft.com/office/officeart/2005/8/layout/lProcess2"/>
    <dgm:cxn modelId="{B7CD880B-7861-4D11-AFFE-83929BDF512B}" type="presParOf" srcId="{8F0DADAA-2283-440D-A334-D6AFC574F368}" destId="{E205E9B1-94C8-4CC6-BD19-3D614EB2FC49}" srcOrd="4" destOrd="0" presId="urn:microsoft.com/office/officeart/2005/8/layout/lProcess2"/>
    <dgm:cxn modelId="{05593F36-5E56-40D5-A6AB-0726F197475D}" type="presParOf" srcId="{8F0DADAA-2283-440D-A334-D6AFC574F368}" destId="{00D83AC4-BEDA-41D8-93E8-43A8080B40EE}" srcOrd="5" destOrd="0" presId="urn:microsoft.com/office/officeart/2005/8/layout/lProcess2"/>
    <dgm:cxn modelId="{0ED67EED-0EBD-44F4-84F9-A1F008A5503C}" type="presParOf" srcId="{8F0DADAA-2283-440D-A334-D6AFC574F368}" destId="{20ED1637-3217-4DC8-B92B-B00DB354ACAD}" srcOrd="6" destOrd="0" presId="urn:microsoft.com/office/officeart/2005/8/layout/lProcess2"/>
    <dgm:cxn modelId="{450C1160-9F02-44E5-A75B-8BACF7A2C01F}" type="presParOf" srcId="{8C49B8FF-DCC1-4297-AB58-30C49B31498E}" destId="{4A6043B4-3297-435C-AEF7-3E563E60B25C}" srcOrd="5" destOrd="0" presId="urn:microsoft.com/office/officeart/2005/8/layout/lProcess2"/>
    <dgm:cxn modelId="{E6116A6C-2B2A-470C-ADA3-DD8658126C95}" type="presParOf" srcId="{8C49B8FF-DCC1-4297-AB58-30C49B31498E}" destId="{897B3EF6-08AF-4717-AE1D-D07BE5163DC8}" srcOrd="6" destOrd="0" presId="urn:microsoft.com/office/officeart/2005/8/layout/lProcess2"/>
    <dgm:cxn modelId="{90885BED-3C32-4A43-96FD-FBFBF9B06349}" type="presParOf" srcId="{897B3EF6-08AF-4717-AE1D-D07BE5163DC8}" destId="{588C664F-A9D1-4ABE-B20A-B6152A130CC6}" srcOrd="0" destOrd="0" presId="urn:microsoft.com/office/officeart/2005/8/layout/lProcess2"/>
    <dgm:cxn modelId="{E41EB980-9F6D-46FE-84E5-1065D37A99EA}" type="presParOf" srcId="{897B3EF6-08AF-4717-AE1D-D07BE5163DC8}" destId="{ABF1747D-7D95-43ED-9C2F-FDB84FF440CF}" srcOrd="1" destOrd="0" presId="urn:microsoft.com/office/officeart/2005/8/layout/lProcess2"/>
    <dgm:cxn modelId="{F7D608E7-017F-4084-8CAF-CCC193DD05E9}" type="presParOf" srcId="{897B3EF6-08AF-4717-AE1D-D07BE5163DC8}" destId="{E53936F6-57CA-4155-94EB-546D64F7D445}" srcOrd="2" destOrd="0" presId="urn:microsoft.com/office/officeart/2005/8/layout/lProcess2"/>
    <dgm:cxn modelId="{3438942A-857C-43B6-8B38-C330E95C1A16}" type="presParOf" srcId="{E53936F6-57CA-4155-94EB-546D64F7D445}" destId="{65E21124-B03C-4162-9E3B-F946DD99BF1A}" srcOrd="0" destOrd="0" presId="urn:microsoft.com/office/officeart/2005/8/layout/lProcess2"/>
    <dgm:cxn modelId="{698CF99C-E5F5-4540-9999-F7B39FE60B6B}" type="presParOf" srcId="{65E21124-B03C-4162-9E3B-F946DD99BF1A}" destId="{6B3884B9-4BC7-460D-AE77-01B6CB0E8552}" srcOrd="0" destOrd="0" presId="urn:microsoft.com/office/officeart/2005/8/layout/lProcess2"/>
    <dgm:cxn modelId="{8B03D459-F07A-454B-AA22-C74564C6AD64}" type="presParOf" srcId="{65E21124-B03C-4162-9E3B-F946DD99BF1A}" destId="{08E1852A-02E6-471E-8392-3E2CDA188748}" srcOrd="1" destOrd="0" presId="urn:microsoft.com/office/officeart/2005/8/layout/lProcess2"/>
    <dgm:cxn modelId="{4AAD6C7A-79A0-45FB-8F2F-705872D58A78}" type="presParOf" srcId="{65E21124-B03C-4162-9E3B-F946DD99BF1A}" destId="{454710D4-9DE0-4898-9E3A-099D006B12C6}" srcOrd="2" destOrd="0" presId="urn:microsoft.com/office/officeart/2005/8/layout/lProcess2"/>
    <dgm:cxn modelId="{F32A28D0-AFCE-4651-A452-78D54FCE8199}" type="presParOf" srcId="{65E21124-B03C-4162-9E3B-F946DD99BF1A}" destId="{2455A6BB-CEE9-4501-872A-B5AA33274B9A}" srcOrd="3" destOrd="0" presId="urn:microsoft.com/office/officeart/2005/8/layout/lProcess2"/>
    <dgm:cxn modelId="{C5B700C5-3915-4B25-995B-E4B324104B0D}" type="presParOf" srcId="{65E21124-B03C-4162-9E3B-F946DD99BF1A}" destId="{2936DEB7-3E94-441C-8151-ED3E6CF80760}" srcOrd="4" destOrd="0" presId="urn:microsoft.com/office/officeart/2005/8/layout/lProcess2"/>
    <dgm:cxn modelId="{F083CBEC-74A0-4347-AE81-BF3C189EE2D6}" type="presParOf" srcId="{65E21124-B03C-4162-9E3B-F946DD99BF1A}" destId="{E808401C-8E6C-4518-B9AF-C446CD064C58}" srcOrd="5" destOrd="0" presId="urn:microsoft.com/office/officeart/2005/8/layout/lProcess2"/>
    <dgm:cxn modelId="{7169DCCF-E6E5-49CC-B3F2-2199099C2679}" type="presParOf" srcId="{65E21124-B03C-4162-9E3B-F946DD99BF1A}" destId="{FB1087EA-4E29-4161-8755-D641E795D14A}"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DA33E4-7928-4A43-B825-D9B1D1FEA05D}" type="doc">
      <dgm:prSet loTypeId="urn:microsoft.com/office/officeart/2005/8/layout/hList1" loCatId="list" qsTypeId="urn:microsoft.com/office/officeart/2005/8/quickstyle/simple3" qsCatId="simple" csTypeId="urn:microsoft.com/office/officeart/2005/8/colors/accent2_1" csCatId="accent2" phldr="1"/>
      <dgm:spPr>
        <a:scene3d>
          <a:camera prst="orthographicFront">
            <a:rot lat="0" lon="0" rev="0"/>
          </a:camera>
          <a:lightRig rig="soft" dir="t">
            <a:rot lat="0" lon="0" rev="0"/>
          </a:lightRig>
        </a:scene3d>
      </dgm:spPr>
      <dgm:t>
        <a:bodyPr/>
        <a:lstStyle/>
        <a:p>
          <a:endParaRPr lang="en-US"/>
        </a:p>
      </dgm:t>
    </dgm:pt>
    <dgm:pt modelId="{C8218CF1-13F3-44F1-BF1C-871447E351D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Dueña del Negocio</a:t>
          </a:r>
          <a:endParaRPr lang="es-AR" sz="900" dirty="0">
            <a:latin typeface="Montserrat" panose="020B0604020202020204" charset="0"/>
          </a:endParaRPr>
        </a:p>
      </dgm:t>
    </dgm:pt>
    <dgm:pt modelId="{E08AC539-3133-48F8-964D-70D9B9AC3DD7}" type="parTrans" cxnId="{76E496D5-B449-4292-99CF-31040659BDA5}">
      <dgm:prSet/>
      <dgm:spPr/>
      <dgm:t>
        <a:bodyPr/>
        <a:lstStyle/>
        <a:p>
          <a:endParaRPr lang="en-US"/>
        </a:p>
      </dgm:t>
    </dgm:pt>
    <dgm:pt modelId="{49F078F5-0AF8-464F-97B9-3A9D49B96689}" type="sibTrans" cxnId="{76E496D5-B449-4292-99CF-31040659BDA5}">
      <dgm:prSet/>
      <dgm:spPr/>
      <dgm:t>
        <a:bodyPr/>
        <a:lstStyle/>
        <a:p>
          <a:endParaRPr lang="en-US"/>
        </a:p>
      </dgm:t>
    </dgm:pt>
    <dgm:pt modelId="{C7C652C3-D684-43D0-AC15-01055C3267AF}">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La dueña tiene un rol central en la gestión y expansión del negocio. Su capacidad para tomar decisiones estratégicas, gestionar el personal y mantener relaciones con los proveedores es crucial para el éxito de "Otro Trago". Debe enfocarse en mantener una visión clara del negocio y adaptarse rápidamente a los cambios en el mercado.</a:t>
          </a:r>
          <a:endParaRPr lang="es-AR" dirty="0">
            <a:latin typeface="Montserrat" panose="020B0604020202020204" charset="0"/>
          </a:endParaRPr>
        </a:p>
      </dgm:t>
    </dgm:pt>
    <dgm:pt modelId="{096FEB9B-141F-4490-B045-B7EA106214DE}" type="parTrans" cxnId="{511FBBB9-10D0-4384-A7CC-9892D4D4C290}">
      <dgm:prSet/>
      <dgm:spPr/>
      <dgm:t>
        <a:bodyPr/>
        <a:lstStyle/>
        <a:p>
          <a:endParaRPr lang="en-US"/>
        </a:p>
      </dgm:t>
    </dgm:pt>
    <dgm:pt modelId="{83DDF719-1DDB-4361-B6ED-5B7E9C08F234}" type="sibTrans" cxnId="{511FBBB9-10D0-4384-A7CC-9892D4D4C290}">
      <dgm:prSet/>
      <dgm:spPr/>
      <dgm:t>
        <a:bodyPr/>
        <a:lstStyle/>
        <a:p>
          <a:endParaRPr lang="en-US"/>
        </a:p>
      </dgm:t>
    </dgm:pt>
    <dgm:pt modelId="{1E5F89AC-4F95-464C-A31D-A021D1D3BBB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Empleados</a:t>
          </a:r>
          <a:endParaRPr lang="es-AR" sz="900" dirty="0">
            <a:latin typeface="Montserrat" panose="020B0604020202020204" charset="0"/>
          </a:endParaRPr>
        </a:p>
      </dgm:t>
    </dgm:pt>
    <dgm:pt modelId="{ADCA7137-66D9-4169-8DC0-A71BDC7344B5}" type="parTrans" cxnId="{78C873D8-52E1-4676-92D7-39E48FF6A132}">
      <dgm:prSet/>
      <dgm:spPr/>
      <dgm:t>
        <a:bodyPr/>
        <a:lstStyle/>
        <a:p>
          <a:endParaRPr lang="en-US"/>
        </a:p>
      </dgm:t>
    </dgm:pt>
    <dgm:pt modelId="{3DCA7DEA-1B26-4E48-8EAA-40B8205B40C9}" type="sibTrans" cxnId="{78C873D8-52E1-4676-92D7-39E48FF6A132}">
      <dgm:prSet/>
      <dgm:spPr/>
      <dgm:t>
        <a:bodyPr/>
        <a:lstStyle/>
        <a:p>
          <a:endParaRPr lang="en-US"/>
        </a:p>
      </dgm:t>
    </dgm:pt>
    <dgm:pt modelId="{854B7C77-0B21-4240-AC57-A6E336583223}">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Los empleados son esenciales para la operación diaria. Su desempeño afecta directamente la satisfacción del cliente y la eficiencia del negocio. La dueña debe asegurarse de que estén bien capacitados y motivados para ofrecer un servicio de alta calidad.</a:t>
          </a:r>
          <a:endParaRPr lang="es-AR" dirty="0">
            <a:latin typeface="Montserrat" panose="020B0604020202020204" charset="0"/>
          </a:endParaRPr>
        </a:p>
      </dgm:t>
    </dgm:pt>
    <dgm:pt modelId="{46C77754-E3E9-4D08-B12B-94D05CF5CEFE}" type="parTrans" cxnId="{6199892A-11D0-466C-BDDA-287A83A67AC0}">
      <dgm:prSet/>
      <dgm:spPr/>
      <dgm:t>
        <a:bodyPr/>
        <a:lstStyle/>
        <a:p>
          <a:endParaRPr lang="en-US"/>
        </a:p>
      </dgm:t>
    </dgm:pt>
    <dgm:pt modelId="{50AB07CA-E27F-4CAB-9474-3EEAE774DF8F}" type="sibTrans" cxnId="{6199892A-11D0-466C-BDDA-287A83A67AC0}">
      <dgm:prSet/>
      <dgm:spPr/>
      <dgm:t>
        <a:bodyPr/>
        <a:lstStyle/>
        <a:p>
          <a:endParaRPr lang="en-US"/>
        </a:p>
      </dgm:t>
    </dgm:pt>
    <dgm:pt modelId="{8570D56E-3A39-4CF9-80F0-C0177E44CEF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Proveedores</a:t>
          </a:r>
          <a:endParaRPr lang="es-AR" sz="900" dirty="0">
            <a:latin typeface="Montserrat" panose="020B0604020202020204" charset="0"/>
          </a:endParaRPr>
        </a:p>
      </dgm:t>
    </dgm:pt>
    <dgm:pt modelId="{81F41511-4631-4E24-BB34-10CCF9A7747E}" type="parTrans" cxnId="{1EFE160A-A2BE-42B4-88E3-1E2D5F1BAE6C}">
      <dgm:prSet/>
      <dgm:spPr/>
      <dgm:t>
        <a:bodyPr/>
        <a:lstStyle/>
        <a:p>
          <a:endParaRPr lang="en-US"/>
        </a:p>
      </dgm:t>
    </dgm:pt>
    <dgm:pt modelId="{EBB75DA2-FC1D-43C8-81F0-F9A60CD0EBFC}" type="sibTrans" cxnId="{1EFE160A-A2BE-42B4-88E3-1E2D5F1BAE6C}">
      <dgm:prSet/>
      <dgm:spPr/>
      <dgm:t>
        <a:bodyPr/>
        <a:lstStyle/>
        <a:p>
          <a:endParaRPr lang="en-US"/>
        </a:p>
      </dgm:t>
    </dgm:pt>
    <dgm:pt modelId="{2CBBF78B-9DDD-4D59-B1B4-DB37782CD91F}">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Las relaciones con los proveedores son fundamentales para mantener un suministro constante y de calidad. Negociar precios competitivos y garantizar la entrega oportuna son aspectos clave para mantener la rentabilidad del negocio. Mantener relaciones sólidas con los proveedores más importantes es vital para evitar interrupciones en el stock.</a:t>
          </a:r>
          <a:endParaRPr lang="es-AR" dirty="0">
            <a:latin typeface="Montserrat" panose="020B0604020202020204" charset="0"/>
          </a:endParaRPr>
        </a:p>
      </dgm:t>
    </dgm:pt>
    <dgm:pt modelId="{798E683D-121A-41E6-A7FD-B064A367F98C}" type="parTrans" cxnId="{8913FA16-0BCA-45CA-B193-CA7143E70CAF}">
      <dgm:prSet/>
      <dgm:spPr/>
      <dgm:t>
        <a:bodyPr/>
        <a:lstStyle/>
        <a:p>
          <a:endParaRPr lang="en-US"/>
        </a:p>
      </dgm:t>
    </dgm:pt>
    <dgm:pt modelId="{3AD30948-9A9A-45EA-8908-4023AB5ECB1E}" type="sibTrans" cxnId="{8913FA16-0BCA-45CA-B193-CA7143E70CAF}">
      <dgm:prSet/>
      <dgm:spPr/>
      <dgm:t>
        <a:bodyPr/>
        <a:lstStyle/>
        <a:p>
          <a:endParaRPr lang="en-US"/>
        </a:p>
      </dgm:t>
    </dgm:pt>
    <dgm:pt modelId="{26896991-0B82-4FCE-921B-B9EEACCE0B17}">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Clientes</a:t>
          </a:r>
          <a:endParaRPr lang="es-AR" sz="900" dirty="0">
            <a:latin typeface="Montserrat" panose="020B0604020202020204" charset="0"/>
          </a:endParaRPr>
        </a:p>
      </dgm:t>
    </dgm:pt>
    <dgm:pt modelId="{BF8F966B-CC23-4C42-BE8E-0602FC39395C}" type="parTrans" cxnId="{E6B1767C-1D26-4F7B-8365-7E70E0751AC1}">
      <dgm:prSet/>
      <dgm:spPr/>
      <dgm:t>
        <a:bodyPr/>
        <a:lstStyle/>
        <a:p>
          <a:endParaRPr lang="en-US"/>
        </a:p>
      </dgm:t>
    </dgm:pt>
    <dgm:pt modelId="{43159D37-6E4E-423D-B871-74BC2F3A012A}" type="sibTrans" cxnId="{E6B1767C-1D26-4F7B-8365-7E70E0751AC1}">
      <dgm:prSet/>
      <dgm:spPr/>
      <dgm:t>
        <a:bodyPr/>
        <a:lstStyle/>
        <a:p>
          <a:endParaRPr lang="en-US"/>
        </a:p>
      </dgm:t>
    </dgm:pt>
    <dgm:pt modelId="{7B8BF8CD-1E57-4487-B24E-85904993C1C7}">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Los clientes son el corazón del negocio. La satisfacción del cliente debe ser una prioridad, asegurando que "Otro Trago" continúe ofreciendo una experiencia de compra superior, con una variedad de productos que satisfaga sus necesidades. Las promociones y la presencia en redes sociales pueden ser utilizadas para fortalecer la lealtad del cliente.</a:t>
          </a:r>
          <a:endParaRPr lang="es-AR" dirty="0">
            <a:latin typeface="Montserrat" panose="020B0604020202020204" charset="0"/>
          </a:endParaRPr>
        </a:p>
      </dgm:t>
    </dgm:pt>
    <dgm:pt modelId="{4BCCE1CA-7D39-4E42-9E24-030F57922469}" type="parTrans" cxnId="{B6CD2440-B62A-4BB9-9451-6FB0310604D7}">
      <dgm:prSet/>
      <dgm:spPr/>
      <dgm:t>
        <a:bodyPr/>
        <a:lstStyle/>
        <a:p>
          <a:endParaRPr lang="en-US"/>
        </a:p>
      </dgm:t>
    </dgm:pt>
    <dgm:pt modelId="{E174CB66-4EBE-4142-A334-A90203A6944B}" type="sibTrans" cxnId="{B6CD2440-B62A-4BB9-9451-6FB0310604D7}">
      <dgm:prSet/>
      <dgm:spPr/>
      <dgm:t>
        <a:bodyPr/>
        <a:lstStyle/>
        <a:p>
          <a:endParaRPr lang="en-US"/>
        </a:p>
      </dgm:t>
    </dgm:pt>
    <dgm:pt modelId="{0CB11392-1EEC-4D8F-9217-A7F25224FF8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Competidores</a:t>
          </a:r>
          <a:endParaRPr lang="es-AR" sz="900" dirty="0">
            <a:latin typeface="Montserrat" panose="020B0604020202020204" charset="0"/>
          </a:endParaRPr>
        </a:p>
      </dgm:t>
    </dgm:pt>
    <dgm:pt modelId="{F1BFABD6-040F-47EC-8224-4504D31D1AB7}" type="parTrans" cxnId="{309C5EAE-9C37-4E6A-B197-23A3C345E520}">
      <dgm:prSet/>
      <dgm:spPr/>
      <dgm:t>
        <a:bodyPr/>
        <a:lstStyle/>
        <a:p>
          <a:endParaRPr lang="en-US"/>
        </a:p>
      </dgm:t>
    </dgm:pt>
    <dgm:pt modelId="{39060EBF-70C1-4D67-AC92-6E59906E9D90}" type="sibTrans" cxnId="{309C5EAE-9C37-4E6A-B197-23A3C345E520}">
      <dgm:prSet/>
      <dgm:spPr/>
      <dgm:t>
        <a:bodyPr/>
        <a:lstStyle/>
        <a:p>
          <a:endParaRPr lang="en-US"/>
        </a:p>
      </dgm:t>
    </dgm:pt>
    <dgm:pt modelId="{AF02544B-079D-45CB-83BD-DD32377E06D0}">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Se analizara en la sección benchmarking. De todas formas  "Otro Trago" debe mantenerse competitivo en términos de precios y variedad de productos. Monitorear las actividades de los competidores y adaptarse a las tendencias del mercado es crucial para mantener la ventaja competitiva.</a:t>
          </a:r>
          <a:endParaRPr lang="es-AR" dirty="0">
            <a:latin typeface="Montserrat" panose="020B0604020202020204" charset="0"/>
          </a:endParaRPr>
        </a:p>
      </dgm:t>
    </dgm:pt>
    <dgm:pt modelId="{C2AD430C-7E02-4097-90C0-21B7C90F613A}" type="parTrans" cxnId="{8AD0F812-260E-4DDB-9007-FAD75468E99A}">
      <dgm:prSet/>
      <dgm:spPr/>
      <dgm:t>
        <a:bodyPr/>
        <a:lstStyle/>
        <a:p>
          <a:endParaRPr lang="en-US"/>
        </a:p>
      </dgm:t>
    </dgm:pt>
    <dgm:pt modelId="{C42D1BC3-EEE6-4FFB-B7B5-CB260623D8C5}" type="sibTrans" cxnId="{8AD0F812-260E-4DDB-9007-FAD75468E99A}">
      <dgm:prSet/>
      <dgm:spPr/>
      <dgm:t>
        <a:bodyPr/>
        <a:lstStyle/>
        <a:p>
          <a:endParaRPr lang="en-US"/>
        </a:p>
      </dgm:t>
    </dgm:pt>
    <dgm:pt modelId="{866E411C-043C-4620-A5D5-1700062BD99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Comunidad Local</a:t>
          </a:r>
          <a:endParaRPr lang="es-AR" sz="1000" dirty="0">
            <a:latin typeface="Montserrat" panose="020B0604020202020204" charset="0"/>
          </a:endParaRPr>
        </a:p>
      </dgm:t>
    </dgm:pt>
    <dgm:pt modelId="{A7453B7D-D97C-40BA-9F67-5E714C35FBB7}" type="parTrans" cxnId="{F486806D-F025-434E-B8F1-503DBFA6303B}">
      <dgm:prSet/>
      <dgm:spPr/>
      <dgm:t>
        <a:bodyPr/>
        <a:lstStyle/>
        <a:p>
          <a:endParaRPr lang="en-US"/>
        </a:p>
      </dgm:t>
    </dgm:pt>
    <dgm:pt modelId="{CEAA3BC9-CCA9-4A06-BCCC-DF6534CF0CC3}" type="sibTrans" cxnId="{F486806D-F025-434E-B8F1-503DBFA6303B}">
      <dgm:prSet/>
      <dgm:spPr/>
      <dgm:t>
        <a:bodyPr/>
        <a:lstStyle/>
        <a:p>
          <a:endParaRPr lang="en-US"/>
        </a:p>
      </dgm:t>
    </dgm:pt>
    <dgm:pt modelId="{4DD26F0A-9AA4-417C-871E-545ABD1F9CF9}">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La relación con la comunidad es importante, especialmente para un negocio localizado en una zona céntrica. Involucrarse en eventos locales y mantener una conducta empresarial ética pueden mejorar la reputación del negocio y atraer a más clientes locales.</a:t>
          </a:r>
          <a:endParaRPr lang="es-AR" dirty="0">
            <a:latin typeface="Montserrat" panose="020B0604020202020204" charset="0"/>
          </a:endParaRPr>
        </a:p>
      </dgm:t>
    </dgm:pt>
    <dgm:pt modelId="{7DBA5EDD-B6ED-41CF-8B4A-9DA2DF5D1ACA}" type="parTrans" cxnId="{AC76DB87-1805-4259-929D-98061CC68D12}">
      <dgm:prSet/>
      <dgm:spPr/>
      <dgm:t>
        <a:bodyPr/>
        <a:lstStyle/>
        <a:p>
          <a:endParaRPr lang="en-US"/>
        </a:p>
      </dgm:t>
    </dgm:pt>
    <dgm:pt modelId="{86D7A7F0-E3C8-4959-B86E-2967939FD2BA}" type="sibTrans" cxnId="{AC76DB87-1805-4259-929D-98061CC68D12}">
      <dgm:prSet/>
      <dgm:spPr/>
      <dgm:t>
        <a:bodyPr/>
        <a:lstStyle/>
        <a:p>
          <a:endParaRPr lang="en-US"/>
        </a:p>
      </dgm:t>
    </dgm:pt>
    <dgm:pt modelId="{96E3C147-79C0-4E00-A81F-AA14AA48FCE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1000" b="1" i="0" dirty="0" smtClean="0">
              <a:latin typeface="Montserrat" panose="020B0604020202020204" charset="0"/>
            </a:rPr>
            <a:t>Redes Sociales</a:t>
          </a:r>
          <a:endParaRPr lang="es-AR" sz="900" dirty="0">
            <a:latin typeface="Montserrat" panose="020B0604020202020204" charset="0"/>
          </a:endParaRPr>
        </a:p>
      </dgm:t>
    </dgm:pt>
    <dgm:pt modelId="{56DFD2A2-A0D7-42F7-B156-C8004E528B81}" type="parTrans" cxnId="{A145558E-1137-4A65-89BA-B9273CA0E773}">
      <dgm:prSet/>
      <dgm:spPr/>
      <dgm:t>
        <a:bodyPr/>
        <a:lstStyle/>
        <a:p>
          <a:endParaRPr lang="en-US"/>
        </a:p>
      </dgm:t>
    </dgm:pt>
    <dgm:pt modelId="{535B407C-A846-46C9-903F-30593349E2B1}" type="sibTrans" cxnId="{A145558E-1137-4A65-89BA-B9273CA0E773}">
      <dgm:prSet/>
      <dgm:spPr/>
      <dgm:t>
        <a:bodyPr/>
        <a:lstStyle/>
        <a:p>
          <a:endParaRPr lang="en-US"/>
        </a:p>
      </dgm:t>
    </dgm:pt>
    <dgm:pt modelId="{140D1EC0-4102-4DED-A020-F1C3D2EB0024}">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0" i="0" dirty="0" smtClean="0">
              <a:latin typeface="Montserrat" panose="020B0604020202020204" charset="0"/>
            </a:rPr>
            <a:t>Instagram es una herramienta poderosa para conectar con los clientes y aumentar la visibilidad del negocio. Mantener una estrategia activa en redes sociales, con promociones, sorteos, y comunicación constante, es clave para atraer y retener clientes jóvenes.</a:t>
          </a:r>
          <a:endParaRPr lang="es-AR" dirty="0">
            <a:latin typeface="Montserrat" panose="020B0604020202020204" charset="0"/>
          </a:endParaRPr>
        </a:p>
      </dgm:t>
    </dgm:pt>
    <dgm:pt modelId="{323F0B8E-EDEC-4E88-B934-0711A0E4F21A}" type="parTrans" cxnId="{AF1478E9-C142-4CC8-B882-BD9FD21A4F2F}">
      <dgm:prSet/>
      <dgm:spPr/>
      <dgm:t>
        <a:bodyPr/>
        <a:lstStyle/>
        <a:p>
          <a:endParaRPr lang="en-US"/>
        </a:p>
      </dgm:t>
    </dgm:pt>
    <dgm:pt modelId="{4BE732FD-6881-49A6-B29A-A4854BF150C7}" type="sibTrans" cxnId="{AF1478E9-C142-4CC8-B882-BD9FD21A4F2F}">
      <dgm:prSet/>
      <dgm:spPr/>
      <dgm:t>
        <a:bodyPr/>
        <a:lstStyle/>
        <a:p>
          <a:endParaRPr lang="en-US"/>
        </a:p>
      </dgm:t>
    </dgm:pt>
    <dgm:pt modelId="{69F87C9D-3909-400B-848C-3F9F0CCD42D5}" type="pres">
      <dgm:prSet presAssocID="{14DA33E4-7928-4A43-B825-D9B1D1FEA05D}" presName="Name0" presStyleCnt="0">
        <dgm:presLayoutVars>
          <dgm:dir/>
          <dgm:animLvl val="lvl"/>
          <dgm:resizeHandles val="exact"/>
        </dgm:presLayoutVars>
      </dgm:prSet>
      <dgm:spPr/>
      <dgm:t>
        <a:bodyPr/>
        <a:lstStyle/>
        <a:p>
          <a:endParaRPr lang="en-US"/>
        </a:p>
      </dgm:t>
    </dgm:pt>
    <dgm:pt modelId="{3AA4B0B3-491C-43B6-BE50-62603B2D469A}" type="pres">
      <dgm:prSet presAssocID="{C8218CF1-13F3-44F1-BF1C-871447E351D6}"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63309512-02C0-4453-93AB-EB8560454FB8}" type="pres">
      <dgm:prSet presAssocID="{C8218CF1-13F3-44F1-BF1C-871447E351D6}" presName="parTx" presStyleLbl="alignNode1" presStyleIdx="0" presStyleCnt="7">
        <dgm:presLayoutVars>
          <dgm:chMax val="0"/>
          <dgm:chPref val="0"/>
          <dgm:bulletEnabled val="1"/>
        </dgm:presLayoutVars>
      </dgm:prSet>
      <dgm:spPr/>
      <dgm:t>
        <a:bodyPr/>
        <a:lstStyle/>
        <a:p>
          <a:endParaRPr lang="en-US"/>
        </a:p>
      </dgm:t>
    </dgm:pt>
    <dgm:pt modelId="{FFD5B462-A296-4F2C-997A-B6566782A619}" type="pres">
      <dgm:prSet presAssocID="{C8218CF1-13F3-44F1-BF1C-871447E351D6}" presName="desTx" presStyleLbl="alignAccFollowNode1" presStyleIdx="0" presStyleCnt="7">
        <dgm:presLayoutVars>
          <dgm:bulletEnabled val="1"/>
        </dgm:presLayoutVars>
      </dgm:prSet>
      <dgm:spPr/>
      <dgm:t>
        <a:bodyPr/>
        <a:lstStyle/>
        <a:p>
          <a:endParaRPr lang="en-US"/>
        </a:p>
      </dgm:t>
    </dgm:pt>
    <dgm:pt modelId="{43BD41DA-FBFA-40CC-A9F9-F336AAF38977}" type="pres">
      <dgm:prSet presAssocID="{49F078F5-0AF8-464F-97B9-3A9D49B96689}"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1689A22-E74A-4C31-9AC0-591E258FFDE7}" type="pres">
      <dgm:prSet presAssocID="{1E5F89AC-4F95-464C-A31D-A021D1D3BBBF}"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2150DE5B-4E49-4793-B1D3-888192FF82D5}" type="pres">
      <dgm:prSet presAssocID="{1E5F89AC-4F95-464C-A31D-A021D1D3BBBF}" presName="parTx" presStyleLbl="alignNode1" presStyleIdx="1" presStyleCnt="7">
        <dgm:presLayoutVars>
          <dgm:chMax val="0"/>
          <dgm:chPref val="0"/>
          <dgm:bulletEnabled val="1"/>
        </dgm:presLayoutVars>
      </dgm:prSet>
      <dgm:spPr/>
      <dgm:t>
        <a:bodyPr/>
        <a:lstStyle/>
        <a:p>
          <a:endParaRPr lang="en-US"/>
        </a:p>
      </dgm:t>
    </dgm:pt>
    <dgm:pt modelId="{60469EB5-B005-40BE-9BDA-5CB0F5D7227C}" type="pres">
      <dgm:prSet presAssocID="{1E5F89AC-4F95-464C-A31D-A021D1D3BBBF}" presName="desTx" presStyleLbl="alignAccFollowNode1" presStyleIdx="1" presStyleCnt="7">
        <dgm:presLayoutVars>
          <dgm:bulletEnabled val="1"/>
        </dgm:presLayoutVars>
      </dgm:prSet>
      <dgm:spPr/>
      <dgm:t>
        <a:bodyPr/>
        <a:lstStyle/>
        <a:p>
          <a:endParaRPr lang="en-US"/>
        </a:p>
      </dgm:t>
    </dgm:pt>
    <dgm:pt modelId="{CEE519F3-5C28-459E-BD9C-8A8E3E02F2DB}" type="pres">
      <dgm:prSet presAssocID="{3DCA7DEA-1B26-4E48-8EAA-40B8205B40C9}"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5EEE4BB-B174-44E0-A280-1440DE0686B2}" type="pres">
      <dgm:prSet presAssocID="{8570D56E-3A39-4CF9-80F0-C0177E44CEF2}"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AF191455-D1E9-48CF-B834-1C6F2BD05982}" type="pres">
      <dgm:prSet presAssocID="{8570D56E-3A39-4CF9-80F0-C0177E44CEF2}" presName="parTx" presStyleLbl="alignNode1" presStyleIdx="2" presStyleCnt="7">
        <dgm:presLayoutVars>
          <dgm:chMax val="0"/>
          <dgm:chPref val="0"/>
          <dgm:bulletEnabled val="1"/>
        </dgm:presLayoutVars>
      </dgm:prSet>
      <dgm:spPr/>
      <dgm:t>
        <a:bodyPr/>
        <a:lstStyle/>
        <a:p>
          <a:endParaRPr lang="en-US"/>
        </a:p>
      </dgm:t>
    </dgm:pt>
    <dgm:pt modelId="{2E49E7BB-6AFC-4D27-B459-FFFCF79254C1}" type="pres">
      <dgm:prSet presAssocID="{8570D56E-3A39-4CF9-80F0-C0177E44CEF2}" presName="desTx" presStyleLbl="alignAccFollowNode1" presStyleIdx="2" presStyleCnt="7">
        <dgm:presLayoutVars>
          <dgm:bulletEnabled val="1"/>
        </dgm:presLayoutVars>
      </dgm:prSet>
      <dgm:spPr/>
      <dgm:t>
        <a:bodyPr/>
        <a:lstStyle/>
        <a:p>
          <a:endParaRPr lang="en-US"/>
        </a:p>
      </dgm:t>
    </dgm:pt>
    <dgm:pt modelId="{FC6C2A52-32B5-47E4-82DB-F32939C983FB}" type="pres">
      <dgm:prSet presAssocID="{EBB75DA2-FC1D-43C8-81F0-F9A60CD0EBFC}"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E8F999E8-A18C-447A-B75F-B5220D084683}" type="pres">
      <dgm:prSet presAssocID="{26896991-0B82-4FCE-921B-B9EEACCE0B17}"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B3C2090E-2F5D-4130-A48F-38ED47B22032}" type="pres">
      <dgm:prSet presAssocID="{26896991-0B82-4FCE-921B-B9EEACCE0B17}" presName="parTx" presStyleLbl="alignNode1" presStyleIdx="3" presStyleCnt="7">
        <dgm:presLayoutVars>
          <dgm:chMax val="0"/>
          <dgm:chPref val="0"/>
          <dgm:bulletEnabled val="1"/>
        </dgm:presLayoutVars>
      </dgm:prSet>
      <dgm:spPr/>
      <dgm:t>
        <a:bodyPr/>
        <a:lstStyle/>
        <a:p>
          <a:endParaRPr lang="en-US"/>
        </a:p>
      </dgm:t>
    </dgm:pt>
    <dgm:pt modelId="{AE2154D7-E92E-4677-A837-4B1B3B4693E2}" type="pres">
      <dgm:prSet presAssocID="{26896991-0B82-4FCE-921B-B9EEACCE0B17}" presName="desTx" presStyleLbl="alignAccFollowNode1" presStyleIdx="3" presStyleCnt="7">
        <dgm:presLayoutVars>
          <dgm:bulletEnabled val="1"/>
        </dgm:presLayoutVars>
      </dgm:prSet>
      <dgm:spPr/>
      <dgm:t>
        <a:bodyPr/>
        <a:lstStyle/>
        <a:p>
          <a:endParaRPr lang="en-US"/>
        </a:p>
      </dgm:t>
    </dgm:pt>
    <dgm:pt modelId="{F24FDAC8-E5C8-4DEA-A1F9-5EBFE141C940}" type="pres">
      <dgm:prSet presAssocID="{43159D37-6E4E-423D-B871-74BC2F3A012A}"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9B310C49-9BD0-4D5B-9A00-3CFAB5FC6116}" type="pres">
      <dgm:prSet presAssocID="{0CB11392-1EEC-4D8F-9217-A7F25224FF82}"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5194DAD-1F7C-4C7C-8E5E-D9240F537950}" type="pres">
      <dgm:prSet presAssocID="{0CB11392-1EEC-4D8F-9217-A7F25224FF82}" presName="parTx" presStyleLbl="alignNode1" presStyleIdx="4" presStyleCnt="7">
        <dgm:presLayoutVars>
          <dgm:chMax val="0"/>
          <dgm:chPref val="0"/>
          <dgm:bulletEnabled val="1"/>
        </dgm:presLayoutVars>
      </dgm:prSet>
      <dgm:spPr/>
      <dgm:t>
        <a:bodyPr/>
        <a:lstStyle/>
        <a:p>
          <a:endParaRPr lang="en-US"/>
        </a:p>
      </dgm:t>
    </dgm:pt>
    <dgm:pt modelId="{E32E67B5-EBC9-4209-9763-F344E5C6EF97}" type="pres">
      <dgm:prSet presAssocID="{0CB11392-1EEC-4D8F-9217-A7F25224FF82}" presName="desTx" presStyleLbl="alignAccFollowNode1" presStyleIdx="4" presStyleCnt="7">
        <dgm:presLayoutVars>
          <dgm:bulletEnabled val="1"/>
        </dgm:presLayoutVars>
      </dgm:prSet>
      <dgm:spPr/>
      <dgm:t>
        <a:bodyPr/>
        <a:lstStyle/>
        <a:p>
          <a:endParaRPr lang="en-US"/>
        </a:p>
      </dgm:t>
    </dgm:pt>
    <dgm:pt modelId="{D2B17026-D559-4B5F-B65D-C9B0D3E56B96}" type="pres">
      <dgm:prSet presAssocID="{39060EBF-70C1-4D67-AC92-6E59906E9D90}"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1930234E-1024-4C15-88E6-B44E5C4E6006}" type="pres">
      <dgm:prSet presAssocID="{866E411C-043C-4620-A5D5-1700062BD992}"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297E1E25-2FEB-4A23-9BEE-239E235C031A}" type="pres">
      <dgm:prSet presAssocID="{866E411C-043C-4620-A5D5-1700062BD992}" presName="parTx" presStyleLbl="alignNode1" presStyleIdx="5" presStyleCnt="7">
        <dgm:presLayoutVars>
          <dgm:chMax val="0"/>
          <dgm:chPref val="0"/>
          <dgm:bulletEnabled val="1"/>
        </dgm:presLayoutVars>
      </dgm:prSet>
      <dgm:spPr/>
      <dgm:t>
        <a:bodyPr/>
        <a:lstStyle/>
        <a:p>
          <a:endParaRPr lang="en-US"/>
        </a:p>
      </dgm:t>
    </dgm:pt>
    <dgm:pt modelId="{399A605E-7DFD-4BA5-9C32-50A85BBAF2B6}" type="pres">
      <dgm:prSet presAssocID="{866E411C-043C-4620-A5D5-1700062BD992}" presName="desTx" presStyleLbl="alignAccFollowNode1" presStyleIdx="5" presStyleCnt="7">
        <dgm:presLayoutVars>
          <dgm:bulletEnabled val="1"/>
        </dgm:presLayoutVars>
      </dgm:prSet>
      <dgm:spPr/>
      <dgm:t>
        <a:bodyPr/>
        <a:lstStyle/>
        <a:p>
          <a:endParaRPr lang="en-US"/>
        </a:p>
      </dgm:t>
    </dgm:pt>
    <dgm:pt modelId="{580FFEE9-992F-432D-BDE0-0D6A65994D6F}" type="pres">
      <dgm:prSet presAssocID="{CEAA3BC9-CCA9-4A06-BCCC-DF6534CF0CC3}" presName="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13F4233F-C179-4744-9578-FAC86514DB4C}" type="pres">
      <dgm:prSet presAssocID="{96E3C147-79C0-4E00-A81F-AA14AA48FCE4}" presName="composit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9A732E18-AA42-4F27-9BC5-69C6DC208DAC}" type="pres">
      <dgm:prSet presAssocID="{96E3C147-79C0-4E00-A81F-AA14AA48FCE4}" presName="parTx" presStyleLbl="alignNode1" presStyleIdx="6" presStyleCnt="7">
        <dgm:presLayoutVars>
          <dgm:chMax val="0"/>
          <dgm:chPref val="0"/>
          <dgm:bulletEnabled val="1"/>
        </dgm:presLayoutVars>
      </dgm:prSet>
      <dgm:spPr/>
      <dgm:t>
        <a:bodyPr/>
        <a:lstStyle/>
        <a:p>
          <a:endParaRPr lang="en-US"/>
        </a:p>
      </dgm:t>
    </dgm:pt>
    <dgm:pt modelId="{16AF8F33-34E5-4E47-A600-BC3ACBFB42DE}" type="pres">
      <dgm:prSet presAssocID="{96E3C147-79C0-4E00-A81F-AA14AA48FCE4}" presName="desTx" presStyleLbl="alignAccFollowNode1" presStyleIdx="6" presStyleCnt="7">
        <dgm:presLayoutVars>
          <dgm:bulletEnabled val="1"/>
        </dgm:presLayoutVars>
      </dgm:prSet>
      <dgm:spPr/>
      <dgm:t>
        <a:bodyPr/>
        <a:lstStyle/>
        <a:p>
          <a:endParaRPr lang="en-US"/>
        </a:p>
      </dgm:t>
    </dgm:pt>
  </dgm:ptLst>
  <dgm:cxnLst>
    <dgm:cxn modelId="{AC76DB87-1805-4259-929D-98061CC68D12}" srcId="{866E411C-043C-4620-A5D5-1700062BD992}" destId="{4DD26F0A-9AA4-417C-871E-545ABD1F9CF9}" srcOrd="0" destOrd="0" parTransId="{7DBA5EDD-B6ED-41CF-8B4A-9DA2DF5D1ACA}" sibTransId="{86D7A7F0-E3C8-4959-B86E-2967939FD2BA}"/>
    <dgm:cxn modelId="{B6CD2440-B62A-4BB9-9451-6FB0310604D7}" srcId="{26896991-0B82-4FCE-921B-B9EEACCE0B17}" destId="{7B8BF8CD-1E57-4487-B24E-85904993C1C7}" srcOrd="0" destOrd="0" parTransId="{4BCCE1CA-7D39-4E42-9E24-030F57922469}" sibTransId="{E174CB66-4EBE-4142-A334-A90203A6944B}"/>
    <dgm:cxn modelId="{F486806D-F025-434E-B8F1-503DBFA6303B}" srcId="{14DA33E4-7928-4A43-B825-D9B1D1FEA05D}" destId="{866E411C-043C-4620-A5D5-1700062BD992}" srcOrd="5" destOrd="0" parTransId="{A7453B7D-D97C-40BA-9F67-5E714C35FBB7}" sibTransId="{CEAA3BC9-CCA9-4A06-BCCC-DF6534CF0CC3}"/>
    <dgm:cxn modelId="{CE620267-354E-445E-9B11-A006AB2F38F4}" type="presOf" srcId="{96E3C147-79C0-4E00-A81F-AA14AA48FCE4}" destId="{9A732E18-AA42-4F27-9BC5-69C6DC208DAC}" srcOrd="0" destOrd="0" presId="urn:microsoft.com/office/officeart/2005/8/layout/hList1"/>
    <dgm:cxn modelId="{23334FB2-BF11-4053-80F7-60F181A6FF21}" type="presOf" srcId="{0CB11392-1EEC-4D8F-9217-A7F25224FF82}" destId="{05194DAD-1F7C-4C7C-8E5E-D9240F537950}" srcOrd="0" destOrd="0" presId="urn:microsoft.com/office/officeart/2005/8/layout/hList1"/>
    <dgm:cxn modelId="{78C873D8-52E1-4676-92D7-39E48FF6A132}" srcId="{14DA33E4-7928-4A43-B825-D9B1D1FEA05D}" destId="{1E5F89AC-4F95-464C-A31D-A021D1D3BBBF}" srcOrd="1" destOrd="0" parTransId="{ADCA7137-66D9-4169-8DC0-A71BDC7344B5}" sibTransId="{3DCA7DEA-1B26-4E48-8EAA-40B8205B40C9}"/>
    <dgm:cxn modelId="{309C5EAE-9C37-4E6A-B197-23A3C345E520}" srcId="{14DA33E4-7928-4A43-B825-D9B1D1FEA05D}" destId="{0CB11392-1EEC-4D8F-9217-A7F25224FF82}" srcOrd="4" destOrd="0" parTransId="{F1BFABD6-040F-47EC-8224-4504D31D1AB7}" sibTransId="{39060EBF-70C1-4D67-AC92-6E59906E9D90}"/>
    <dgm:cxn modelId="{B56761A0-E85C-4516-AFB6-E6DFC316CF00}" type="presOf" srcId="{866E411C-043C-4620-A5D5-1700062BD992}" destId="{297E1E25-2FEB-4A23-9BEE-239E235C031A}" srcOrd="0" destOrd="0" presId="urn:microsoft.com/office/officeart/2005/8/layout/hList1"/>
    <dgm:cxn modelId="{065DEC6B-4814-4776-AB03-72DFC9C7E6DD}" type="presOf" srcId="{8570D56E-3A39-4CF9-80F0-C0177E44CEF2}" destId="{AF191455-D1E9-48CF-B834-1C6F2BD05982}" srcOrd="0" destOrd="0" presId="urn:microsoft.com/office/officeart/2005/8/layout/hList1"/>
    <dgm:cxn modelId="{6199892A-11D0-466C-BDDA-287A83A67AC0}" srcId="{1E5F89AC-4F95-464C-A31D-A021D1D3BBBF}" destId="{854B7C77-0B21-4240-AC57-A6E336583223}" srcOrd="0" destOrd="0" parTransId="{46C77754-E3E9-4D08-B12B-94D05CF5CEFE}" sibTransId="{50AB07CA-E27F-4CAB-9474-3EEAE774DF8F}"/>
    <dgm:cxn modelId="{E277951B-2EA1-4ABA-9CDA-391C63DB1F00}" type="presOf" srcId="{7B8BF8CD-1E57-4487-B24E-85904993C1C7}" destId="{AE2154D7-E92E-4677-A837-4B1B3B4693E2}" srcOrd="0" destOrd="0" presId="urn:microsoft.com/office/officeart/2005/8/layout/hList1"/>
    <dgm:cxn modelId="{DD31AEA3-A3F2-4DB2-BC26-AEA018C310BC}" type="presOf" srcId="{140D1EC0-4102-4DED-A020-F1C3D2EB0024}" destId="{16AF8F33-34E5-4E47-A600-BC3ACBFB42DE}" srcOrd="0" destOrd="0" presId="urn:microsoft.com/office/officeart/2005/8/layout/hList1"/>
    <dgm:cxn modelId="{B12F333B-A6B0-4C49-BB77-9642D6F613F5}" type="presOf" srcId="{2CBBF78B-9DDD-4D59-B1B4-DB37782CD91F}" destId="{2E49E7BB-6AFC-4D27-B459-FFFCF79254C1}" srcOrd="0" destOrd="0" presId="urn:microsoft.com/office/officeart/2005/8/layout/hList1"/>
    <dgm:cxn modelId="{511FBBB9-10D0-4384-A7CC-9892D4D4C290}" srcId="{C8218CF1-13F3-44F1-BF1C-871447E351D6}" destId="{C7C652C3-D684-43D0-AC15-01055C3267AF}" srcOrd="0" destOrd="0" parTransId="{096FEB9B-141F-4490-B045-B7EA106214DE}" sibTransId="{83DDF719-1DDB-4361-B6ED-5B7E9C08F234}"/>
    <dgm:cxn modelId="{E4B22EC1-400A-45A3-9A7D-88AF566776F1}" type="presOf" srcId="{C8218CF1-13F3-44F1-BF1C-871447E351D6}" destId="{63309512-02C0-4453-93AB-EB8560454FB8}" srcOrd="0" destOrd="0" presId="urn:microsoft.com/office/officeart/2005/8/layout/hList1"/>
    <dgm:cxn modelId="{8913FA16-0BCA-45CA-B193-CA7143E70CAF}" srcId="{8570D56E-3A39-4CF9-80F0-C0177E44CEF2}" destId="{2CBBF78B-9DDD-4D59-B1B4-DB37782CD91F}" srcOrd="0" destOrd="0" parTransId="{798E683D-121A-41E6-A7FD-B064A367F98C}" sibTransId="{3AD30948-9A9A-45EA-8908-4023AB5ECB1E}"/>
    <dgm:cxn modelId="{CEF4466A-B2AF-4793-A694-E13A72812BC8}" type="presOf" srcId="{AF02544B-079D-45CB-83BD-DD32377E06D0}" destId="{E32E67B5-EBC9-4209-9763-F344E5C6EF97}" srcOrd="0" destOrd="0" presId="urn:microsoft.com/office/officeart/2005/8/layout/hList1"/>
    <dgm:cxn modelId="{EED7AA95-165E-40B3-9340-0287AB9EE9DD}" type="presOf" srcId="{C7C652C3-D684-43D0-AC15-01055C3267AF}" destId="{FFD5B462-A296-4F2C-997A-B6566782A619}" srcOrd="0" destOrd="0" presId="urn:microsoft.com/office/officeart/2005/8/layout/hList1"/>
    <dgm:cxn modelId="{E6B1767C-1D26-4F7B-8365-7E70E0751AC1}" srcId="{14DA33E4-7928-4A43-B825-D9B1D1FEA05D}" destId="{26896991-0B82-4FCE-921B-B9EEACCE0B17}" srcOrd="3" destOrd="0" parTransId="{BF8F966B-CC23-4C42-BE8E-0602FC39395C}" sibTransId="{43159D37-6E4E-423D-B871-74BC2F3A012A}"/>
    <dgm:cxn modelId="{1EFE160A-A2BE-42B4-88E3-1E2D5F1BAE6C}" srcId="{14DA33E4-7928-4A43-B825-D9B1D1FEA05D}" destId="{8570D56E-3A39-4CF9-80F0-C0177E44CEF2}" srcOrd="2" destOrd="0" parTransId="{81F41511-4631-4E24-BB34-10CCF9A7747E}" sibTransId="{EBB75DA2-FC1D-43C8-81F0-F9A60CD0EBFC}"/>
    <dgm:cxn modelId="{AF1478E9-C142-4CC8-B882-BD9FD21A4F2F}" srcId="{96E3C147-79C0-4E00-A81F-AA14AA48FCE4}" destId="{140D1EC0-4102-4DED-A020-F1C3D2EB0024}" srcOrd="0" destOrd="0" parTransId="{323F0B8E-EDEC-4E88-B934-0711A0E4F21A}" sibTransId="{4BE732FD-6881-49A6-B29A-A4854BF150C7}"/>
    <dgm:cxn modelId="{1D068C49-88BD-4FA8-ACB4-8F99C37CD0C9}" type="presOf" srcId="{4DD26F0A-9AA4-417C-871E-545ABD1F9CF9}" destId="{399A605E-7DFD-4BA5-9C32-50A85BBAF2B6}" srcOrd="0" destOrd="0" presId="urn:microsoft.com/office/officeart/2005/8/layout/hList1"/>
    <dgm:cxn modelId="{ADCED918-E83B-4E2B-996C-7B6F2717237D}" type="presOf" srcId="{1E5F89AC-4F95-464C-A31D-A021D1D3BBBF}" destId="{2150DE5B-4E49-4793-B1D3-888192FF82D5}" srcOrd="0" destOrd="0" presId="urn:microsoft.com/office/officeart/2005/8/layout/hList1"/>
    <dgm:cxn modelId="{C6B94994-3EE4-48A4-BF2F-11448FA525BA}" type="presOf" srcId="{26896991-0B82-4FCE-921B-B9EEACCE0B17}" destId="{B3C2090E-2F5D-4130-A48F-38ED47B22032}" srcOrd="0" destOrd="0" presId="urn:microsoft.com/office/officeart/2005/8/layout/hList1"/>
    <dgm:cxn modelId="{76E496D5-B449-4292-99CF-31040659BDA5}" srcId="{14DA33E4-7928-4A43-B825-D9B1D1FEA05D}" destId="{C8218CF1-13F3-44F1-BF1C-871447E351D6}" srcOrd="0" destOrd="0" parTransId="{E08AC539-3133-48F8-964D-70D9B9AC3DD7}" sibTransId="{49F078F5-0AF8-464F-97B9-3A9D49B96689}"/>
    <dgm:cxn modelId="{A145558E-1137-4A65-89BA-B9273CA0E773}" srcId="{14DA33E4-7928-4A43-B825-D9B1D1FEA05D}" destId="{96E3C147-79C0-4E00-A81F-AA14AA48FCE4}" srcOrd="6" destOrd="0" parTransId="{56DFD2A2-A0D7-42F7-B156-C8004E528B81}" sibTransId="{535B407C-A846-46C9-903F-30593349E2B1}"/>
    <dgm:cxn modelId="{AFE3164D-C8F6-40DC-A6FF-990F0EF679FA}" type="presOf" srcId="{14DA33E4-7928-4A43-B825-D9B1D1FEA05D}" destId="{69F87C9D-3909-400B-848C-3F9F0CCD42D5}" srcOrd="0" destOrd="0" presId="urn:microsoft.com/office/officeart/2005/8/layout/hList1"/>
    <dgm:cxn modelId="{8AD0F812-260E-4DDB-9007-FAD75468E99A}" srcId="{0CB11392-1EEC-4D8F-9217-A7F25224FF82}" destId="{AF02544B-079D-45CB-83BD-DD32377E06D0}" srcOrd="0" destOrd="0" parTransId="{C2AD430C-7E02-4097-90C0-21B7C90F613A}" sibTransId="{C42D1BC3-EEE6-4FFB-B7B5-CB260623D8C5}"/>
    <dgm:cxn modelId="{880D3BB9-EEEE-42F3-A9E1-CFCB83D8EE7D}" type="presOf" srcId="{854B7C77-0B21-4240-AC57-A6E336583223}" destId="{60469EB5-B005-40BE-9BDA-5CB0F5D7227C}" srcOrd="0" destOrd="0" presId="urn:microsoft.com/office/officeart/2005/8/layout/hList1"/>
    <dgm:cxn modelId="{43F34F8F-6597-42C9-980F-F1BAA433F9D8}" type="presParOf" srcId="{69F87C9D-3909-400B-848C-3F9F0CCD42D5}" destId="{3AA4B0B3-491C-43B6-BE50-62603B2D469A}" srcOrd="0" destOrd="0" presId="urn:microsoft.com/office/officeart/2005/8/layout/hList1"/>
    <dgm:cxn modelId="{4039E94A-704B-41AF-BCC5-826EE663F050}" type="presParOf" srcId="{3AA4B0B3-491C-43B6-BE50-62603B2D469A}" destId="{63309512-02C0-4453-93AB-EB8560454FB8}" srcOrd="0" destOrd="0" presId="urn:microsoft.com/office/officeart/2005/8/layout/hList1"/>
    <dgm:cxn modelId="{2C68FA54-4DDA-4574-8C38-5F5B0DC36F44}" type="presParOf" srcId="{3AA4B0B3-491C-43B6-BE50-62603B2D469A}" destId="{FFD5B462-A296-4F2C-997A-B6566782A619}" srcOrd="1" destOrd="0" presId="urn:microsoft.com/office/officeart/2005/8/layout/hList1"/>
    <dgm:cxn modelId="{3DD5E0F3-FA25-414E-B912-1132516624D3}" type="presParOf" srcId="{69F87C9D-3909-400B-848C-3F9F0CCD42D5}" destId="{43BD41DA-FBFA-40CC-A9F9-F336AAF38977}" srcOrd="1" destOrd="0" presId="urn:microsoft.com/office/officeart/2005/8/layout/hList1"/>
    <dgm:cxn modelId="{F7EF8289-0C92-46FF-A0A3-9DFE1046523F}" type="presParOf" srcId="{69F87C9D-3909-400B-848C-3F9F0CCD42D5}" destId="{01689A22-E74A-4C31-9AC0-591E258FFDE7}" srcOrd="2" destOrd="0" presId="urn:microsoft.com/office/officeart/2005/8/layout/hList1"/>
    <dgm:cxn modelId="{B1CC886A-3BB0-4BA3-B5F4-187B304062CC}" type="presParOf" srcId="{01689A22-E74A-4C31-9AC0-591E258FFDE7}" destId="{2150DE5B-4E49-4793-B1D3-888192FF82D5}" srcOrd="0" destOrd="0" presId="urn:microsoft.com/office/officeart/2005/8/layout/hList1"/>
    <dgm:cxn modelId="{31B5C68F-489C-43F9-B726-86501435AAE2}" type="presParOf" srcId="{01689A22-E74A-4C31-9AC0-591E258FFDE7}" destId="{60469EB5-B005-40BE-9BDA-5CB0F5D7227C}" srcOrd="1" destOrd="0" presId="urn:microsoft.com/office/officeart/2005/8/layout/hList1"/>
    <dgm:cxn modelId="{F9BECA45-3B4A-46A3-BF13-A5794DA408A6}" type="presParOf" srcId="{69F87C9D-3909-400B-848C-3F9F0CCD42D5}" destId="{CEE519F3-5C28-459E-BD9C-8A8E3E02F2DB}" srcOrd="3" destOrd="0" presId="urn:microsoft.com/office/officeart/2005/8/layout/hList1"/>
    <dgm:cxn modelId="{1A6FB08B-5FC6-49C2-A742-34EA63D56B7A}" type="presParOf" srcId="{69F87C9D-3909-400B-848C-3F9F0CCD42D5}" destId="{A5EEE4BB-B174-44E0-A280-1440DE0686B2}" srcOrd="4" destOrd="0" presId="urn:microsoft.com/office/officeart/2005/8/layout/hList1"/>
    <dgm:cxn modelId="{6383F5DF-394D-4707-BB71-58576D953D38}" type="presParOf" srcId="{A5EEE4BB-B174-44E0-A280-1440DE0686B2}" destId="{AF191455-D1E9-48CF-B834-1C6F2BD05982}" srcOrd="0" destOrd="0" presId="urn:microsoft.com/office/officeart/2005/8/layout/hList1"/>
    <dgm:cxn modelId="{30FA8D9D-3923-49C7-842A-418960F4A36A}" type="presParOf" srcId="{A5EEE4BB-B174-44E0-A280-1440DE0686B2}" destId="{2E49E7BB-6AFC-4D27-B459-FFFCF79254C1}" srcOrd="1" destOrd="0" presId="urn:microsoft.com/office/officeart/2005/8/layout/hList1"/>
    <dgm:cxn modelId="{6C532F4C-6434-4AC9-B07C-D23321869003}" type="presParOf" srcId="{69F87C9D-3909-400B-848C-3F9F0CCD42D5}" destId="{FC6C2A52-32B5-47E4-82DB-F32939C983FB}" srcOrd="5" destOrd="0" presId="urn:microsoft.com/office/officeart/2005/8/layout/hList1"/>
    <dgm:cxn modelId="{CA9ED984-F115-42F2-BE3C-EFC07A932EED}" type="presParOf" srcId="{69F87C9D-3909-400B-848C-3F9F0CCD42D5}" destId="{E8F999E8-A18C-447A-B75F-B5220D084683}" srcOrd="6" destOrd="0" presId="urn:microsoft.com/office/officeart/2005/8/layout/hList1"/>
    <dgm:cxn modelId="{D757A089-41B6-4BCD-871F-699562DB6245}" type="presParOf" srcId="{E8F999E8-A18C-447A-B75F-B5220D084683}" destId="{B3C2090E-2F5D-4130-A48F-38ED47B22032}" srcOrd="0" destOrd="0" presId="urn:microsoft.com/office/officeart/2005/8/layout/hList1"/>
    <dgm:cxn modelId="{42BA4E53-A956-487E-87F6-F1B34C34CA76}" type="presParOf" srcId="{E8F999E8-A18C-447A-B75F-B5220D084683}" destId="{AE2154D7-E92E-4677-A837-4B1B3B4693E2}" srcOrd="1" destOrd="0" presId="urn:microsoft.com/office/officeart/2005/8/layout/hList1"/>
    <dgm:cxn modelId="{4289FB73-8D7C-44AB-B71D-B7FB5CFA1CF9}" type="presParOf" srcId="{69F87C9D-3909-400B-848C-3F9F0CCD42D5}" destId="{F24FDAC8-E5C8-4DEA-A1F9-5EBFE141C940}" srcOrd="7" destOrd="0" presId="urn:microsoft.com/office/officeart/2005/8/layout/hList1"/>
    <dgm:cxn modelId="{AA39A312-B81E-493D-9AEF-307A019FA916}" type="presParOf" srcId="{69F87C9D-3909-400B-848C-3F9F0CCD42D5}" destId="{9B310C49-9BD0-4D5B-9A00-3CFAB5FC6116}" srcOrd="8" destOrd="0" presId="urn:microsoft.com/office/officeart/2005/8/layout/hList1"/>
    <dgm:cxn modelId="{EC87CE59-C9B6-4E5B-BBAA-4EFC74F17560}" type="presParOf" srcId="{9B310C49-9BD0-4D5B-9A00-3CFAB5FC6116}" destId="{05194DAD-1F7C-4C7C-8E5E-D9240F537950}" srcOrd="0" destOrd="0" presId="urn:microsoft.com/office/officeart/2005/8/layout/hList1"/>
    <dgm:cxn modelId="{1C65B965-334E-4999-B301-0FE0D9EE4CA7}" type="presParOf" srcId="{9B310C49-9BD0-4D5B-9A00-3CFAB5FC6116}" destId="{E32E67B5-EBC9-4209-9763-F344E5C6EF97}" srcOrd="1" destOrd="0" presId="urn:microsoft.com/office/officeart/2005/8/layout/hList1"/>
    <dgm:cxn modelId="{91D53240-EDE7-4F8E-9EB6-89C0900570BB}" type="presParOf" srcId="{69F87C9D-3909-400B-848C-3F9F0CCD42D5}" destId="{D2B17026-D559-4B5F-B65D-C9B0D3E56B96}" srcOrd="9" destOrd="0" presId="urn:microsoft.com/office/officeart/2005/8/layout/hList1"/>
    <dgm:cxn modelId="{4007D167-799D-40B9-BF0B-EEB0BADEC7BD}" type="presParOf" srcId="{69F87C9D-3909-400B-848C-3F9F0CCD42D5}" destId="{1930234E-1024-4C15-88E6-B44E5C4E6006}" srcOrd="10" destOrd="0" presId="urn:microsoft.com/office/officeart/2005/8/layout/hList1"/>
    <dgm:cxn modelId="{56646C72-4990-4DAD-9721-77EF1B191F3D}" type="presParOf" srcId="{1930234E-1024-4C15-88E6-B44E5C4E6006}" destId="{297E1E25-2FEB-4A23-9BEE-239E235C031A}" srcOrd="0" destOrd="0" presId="urn:microsoft.com/office/officeart/2005/8/layout/hList1"/>
    <dgm:cxn modelId="{C2FDAF19-F313-4EF9-95CD-645E2D6617AE}" type="presParOf" srcId="{1930234E-1024-4C15-88E6-B44E5C4E6006}" destId="{399A605E-7DFD-4BA5-9C32-50A85BBAF2B6}" srcOrd="1" destOrd="0" presId="urn:microsoft.com/office/officeart/2005/8/layout/hList1"/>
    <dgm:cxn modelId="{D8AB609C-9635-4933-B72C-9BF4A686D9CD}" type="presParOf" srcId="{69F87C9D-3909-400B-848C-3F9F0CCD42D5}" destId="{580FFEE9-992F-432D-BDE0-0D6A65994D6F}" srcOrd="11" destOrd="0" presId="urn:microsoft.com/office/officeart/2005/8/layout/hList1"/>
    <dgm:cxn modelId="{BB8691E5-D205-4AA9-89FE-2B169157E608}" type="presParOf" srcId="{69F87C9D-3909-400B-848C-3F9F0CCD42D5}" destId="{13F4233F-C179-4744-9578-FAC86514DB4C}" srcOrd="12" destOrd="0" presId="urn:microsoft.com/office/officeart/2005/8/layout/hList1"/>
    <dgm:cxn modelId="{BE0F55B5-7603-413F-B50A-8AB07307EC62}" type="presParOf" srcId="{13F4233F-C179-4744-9578-FAC86514DB4C}" destId="{9A732E18-AA42-4F27-9BC5-69C6DC208DAC}" srcOrd="0" destOrd="0" presId="urn:microsoft.com/office/officeart/2005/8/layout/hList1"/>
    <dgm:cxn modelId="{A2131E2A-E873-4411-B318-EF70FDCD321B}" type="presParOf" srcId="{13F4233F-C179-4744-9578-FAC86514DB4C}" destId="{16AF8F33-34E5-4E47-A600-BC3ACBFB42D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79344E-C049-4922-AD53-3DB0EBC97B57}" type="doc">
      <dgm:prSet loTypeId="urn:microsoft.com/office/officeart/2005/8/layout/vList5" loCatId="list" qsTypeId="urn:microsoft.com/office/officeart/2005/8/quickstyle/simple1" qsCatId="simple" csTypeId="urn:microsoft.com/office/officeart/2005/8/colors/accent4_5" csCatId="accent4" phldr="1"/>
      <dgm:spPr>
        <a:scene3d>
          <a:camera prst="orthographicFront">
            <a:rot lat="0" lon="0" rev="0"/>
          </a:camera>
          <a:lightRig rig="soft" dir="t">
            <a:rot lat="0" lon="0" rev="0"/>
          </a:lightRig>
        </a:scene3d>
      </dgm:spPr>
      <dgm:t>
        <a:bodyPr/>
        <a:lstStyle/>
        <a:p>
          <a:endParaRPr lang="en-US"/>
        </a:p>
      </dgm:t>
    </dgm:pt>
    <dgm:pt modelId="{3C4E9B9B-81E1-4601-BC86-196BB46C3BA3}">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smtClean="0">
              <a:latin typeface="Montserrat" panose="020B0604020202020204" charset="0"/>
            </a:rPr>
            <a:t>Otro Trago</a:t>
          </a:r>
          <a:endParaRPr lang="es-AR">
            <a:latin typeface="Montserrat" panose="020B0604020202020204" charset="0"/>
          </a:endParaRPr>
        </a:p>
      </dgm:t>
    </dgm:pt>
    <dgm:pt modelId="{DD697CF7-5D10-41FD-BC8E-E9795D0F072A}" type="parTrans" cxnId="{AADD0295-9D6C-4835-ACCE-47EF4D78BB6C}">
      <dgm:prSet/>
      <dgm:spPr/>
      <dgm:t>
        <a:bodyPr/>
        <a:lstStyle/>
        <a:p>
          <a:endParaRPr lang="en-US"/>
        </a:p>
      </dgm:t>
    </dgm:pt>
    <dgm:pt modelId="{AC31FB3D-85D8-4861-958B-72321A5328EE}" type="sibTrans" cxnId="{AADD0295-9D6C-4835-ACCE-47EF4D78BB6C}">
      <dgm:prSet/>
      <dgm:spPr/>
      <dgm:t>
        <a:bodyPr/>
        <a:lstStyle/>
        <a:p>
          <a:endParaRPr lang="en-US"/>
        </a:p>
      </dgm:t>
    </dgm:pt>
    <dgm:pt modelId="{38C5ADA5-0783-45B8-9CD7-7C96EC58B96B}">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Variedad de Productos</a:t>
          </a:r>
          <a:r>
            <a:rPr lang="es-AR" sz="800" b="0" i="0" dirty="0" smtClean="0">
              <a:latin typeface="Montserrat" panose="020B0604020202020204" charset="0"/>
            </a:rPr>
            <a:t>: Amplia variedad de bebidas alcohólicas, no alcohólicas, snacks y golosinas.</a:t>
          </a:r>
          <a:endParaRPr lang="es-AR" sz="800" dirty="0">
            <a:latin typeface="Montserrat" panose="020B0604020202020204" charset="0"/>
          </a:endParaRPr>
        </a:p>
      </dgm:t>
    </dgm:pt>
    <dgm:pt modelId="{C92116D1-B004-48F0-A698-0943D0577AEF}" type="parTrans" cxnId="{FF2663AB-80C3-468B-889E-F866A5EFDE3E}">
      <dgm:prSet/>
      <dgm:spPr/>
      <dgm:t>
        <a:bodyPr/>
        <a:lstStyle/>
        <a:p>
          <a:endParaRPr lang="en-US"/>
        </a:p>
      </dgm:t>
    </dgm:pt>
    <dgm:pt modelId="{470777CF-0B86-41FF-B270-6B335EBC67C5}" type="sibTrans" cxnId="{FF2663AB-80C3-468B-889E-F866A5EFDE3E}">
      <dgm:prSet/>
      <dgm:spPr/>
      <dgm:t>
        <a:bodyPr/>
        <a:lstStyle/>
        <a:p>
          <a:endParaRPr lang="en-US"/>
        </a:p>
      </dgm:t>
    </dgm:pt>
    <dgm:pt modelId="{D63326B8-77C6-4DB8-BB1D-2A135C4ACA7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Horarios de Apertura</a:t>
          </a:r>
          <a:r>
            <a:rPr lang="es-AR" sz="800" b="0" i="0" dirty="0" smtClean="0">
              <a:latin typeface="Montserrat" panose="020B0604020202020204" charset="0"/>
            </a:rPr>
            <a:t>: De las 17hs las 4hs.</a:t>
          </a:r>
          <a:endParaRPr lang="es-AR" sz="800" dirty="0">
            <a:latin typeface="Montserrat" panose="020B0604020202020204" charset="0"/>
          </a:endParaRPr>
        </a:p>
      </dgm:t>
    </dgm:pt>
    <dgm:pt modelId="{29D54D50-5972-4C46-A371-875449276309}" type="parTrans" cxnId="{603FF9CB-6662-42D4-855A-FFC7924623AC}">
      <dgm:prSet/>
      <dgm:spPr/>
      <dgm:t>
        <a:bodyPr/>
        <a:lstStyle/>
        <a:p>
          <a:endParaRPr lang="en-US"/>
        </a:p>
      </dgm:t>
    </dgm:pt>
    <dgm:pt modelId="{53E5F49F-F553-46D4-B1AA-A0BA81C7EEC5}" type="sibTrans" cxnId="{603FF9CB-6662-42D4-855A-FFC7924623AC}">
      <dgm:prSet/>
      <dgm:spPr/>
      <dgm:t>
        <a:bodyPr/>
        <a:lstStyle/>
        <a:p>
          <a:endParaRPr lang="en-US"/>
        </a:p>
      </dgm:t>
    </dgm:pt>
    <dgm:pt modelId="{D2F43D03-BE41-4236-BF6F-1AA127052389}">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Precios</a:t>
          </a:r>
          <a:r>
            <a:rPr lang="es-AR" sz="800" b="0" i="0" dirty="0" smtClean="0">
              <a:latin typeface="Montserrat" panose="020B0604020202020204" charset="0"/>
            </a:rPr>
            <a:t>: Competitivos productos de alta demanda. En general ligeramente más altos.</a:t>
          </a:r>
          <a:endParaRPr lang="es-AR" sz="800" dirty="0">
            <a:latin typeface="Montserrat" panose="020B0604020202020204" charset="0"/>
          </a:endParaRPr>
        </a:p>
      </dgm:t>
    </dgm:pt>
    <dgm:pt modelId="{9847DF65-F2EB-412B-B2C1-CA752B67BC59}" type="parTrans" cxnId="{6F2450E0-6983-4328-8FB1-5D41C387025E}">
      <dgm:prSet/>
      <dgm:spPr/>
      <dgm:t>
        <a:bodyPr/>
        <a:lstStyle/>
        <a:p>
          <a:endParaRPr lang="en-US"/>
        </a:p>
      </dgm:t>
    </dgm:pt>
    <dgm:pt modelId="{55C20B43-88E2-41D1-AD4B-8EBC19EC4F19}" type="sibTrans" cxnId="{6F2450E0-6983-4328-8FB1-5D41C387025E}">
      <dgm:prSet/>
      <dgm:spPr/>
      <dgm:t>
        <a:bodyPr/>
        <a:lstStyle/>
        <a:p>
          <a:endParaRPr lang="en-US"/>
        </a:p>
      </dgm:t>
    </dgm:pt>
    <dgm:pt modelId="{A8B8995D-73BF-4CA6-B6E0-8F965158A82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Calidad de Atención</a:t>
          </a:r>
          <a:r>
            <a:rPr lang="es-AR" sz="800" b="0" i="0" dirty="0" smtClean="0">
              <a:latin typeface="Montserrat" panose="020B0604020202020204" charset="0"/>
            </a:rPr>
            <a:t>: Rápida, dos cajas para agilizar.</a:t>
          </a:r>
          <a:endParaRPr lang="es-AR" sz="800" dirty="0">
            <a:latin typeface="Montserrat" panose="020B0604020202020204" charset="0"/>
          </a:endParaRPr>
        </a:p>
      </dgm:t>
    </dgm:pt>
    <dgm:pt modelId="{FE6BB170-2C42-4465-A73A-EB4027045233}" type="parTrans" cxnId="{F868A03A-CA3F-4D6D-89A2-2C7C37F5E1DF}">
      <dgm:prSet/>
      <dgm:spPr/>
      <dgm:t>
        <a:bodyPr/>
        <a:lstStyle/>
        <a:p>
          <a:endParaRPr lang="en-US"/>
        </a:p>
      </dgm:t>
    </dgm:pt>
    <dgm:pt modelId="{D4A32689-77A4-4142-AE6F-710A516A6AFD}" type="sibTrans" cxnId="{F868A03A-CA3F-4D6D-89A2-2C7C37F5E1DF}">
      <dgm:prSet/>
      <dgm:spPr/>
      <dgm:t>
        <a:bodyPr/>
        <a:lstStyle/>
        <a:p>
          <a:endParaRPr lang="en-US"/>
        </a:p>
      </dgm:t>
    </dgm:pt>
    <dgm:pt modelId="{76F0F839-F403-42EE-99C6-1BBFEC0D8A6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Presencia Online</a:t>
          </a:r>
          <a:r>
            <a:rPr lang="es-AR" sz="800" b="0" i="0" dirty="0" smtClean="0">
              <a:latin typeface="Montserrat" panose="020B0604020202020204" charset="0"/>
            </a:rPr>
            <a:t>: Instagram activo, sin página web.</a:t>
          </a:r>
          <a:endParaRPr lang="es-AR" sz="800" dirty="0">
            <a:latin typeface="Montserrat" panose="020B0604020202020204" charset="0"/>
          </a:endParaRPr>
        </a:p>
      </dgm:t>
    </dgm:pt>
    <dgm:pt modelId="{CB334CFF-3693-4838-ADD5-C97A2D8B1E99}" type="parTrans" cxnId="{634B30ED-F0E6-4709-9481-3271509231C4}">
      <dgm:prSet/>
      <dgm:spPr/>
      <dgm:t>
        <a:bodyPr/>
        <a:lstStyle/>
        <a:p>
          <a:endParaRPr lang="en-US"/>
        </a:p>
      </dgm:t>
    </dgm:pt>
    <dgm:pt modelId="{1D0A1A35-E761-4122-B54C-B8F017165A30}" type="sibTrans" cxnId="{634B30ED-F0E6-4709-9481-3271509231C4}">
      <dgm:prSet/>
      <dgm:spPr/>
      <dgm:t>
        <a:bodyPr/>
        <a:lstStyle/>
        <a:p>
          <a:endParaRPr lang="en-US"/>
        </a:p>
      </dgm:t>
    </dgm:pt>
    <dgm:pt modelId="{06F6F795-C3D3-42AC-8FBF-F1172B3D66D3}">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Promociones</a:t>
          </a:r>
          <a:r>
            <a:rPr lang="es-AR" sz="800" b="0" i="0" dirty="0" smtClean="0">
              <a:latin typeface="Montserrat" panose="020B0604020202020204" charset="0"/>
            </a:rPr>
            <a:t>: Interactivas en Instagram.</a:t>
          </a:r>
          <a:endParaRPr lang="es-AR" sz="800" dirty="0">
            <a:latin typeface="Montserrat" panose="020B0604020202020204" charset="0"/>
          </a:endParaRPr>
        </a:p>
      </dgm:t>
    </dgm:pt>
    <dgm:pt modelId="{C4981A69-1D87-4175-905E-B7C0DA75841E}" type="parTrans" cxnId="{E8D3D83E-E050-4244-8C17-C6540F267A03}">
      <dgm:prSet/>
      <dgm:spPr/>
      <dgm:t>
        <a:bodyPr/>
        <a:lstStyle/>
        <a:p>
          <a:endParaRPr lang="en-US"/>
        </a:p>
      </dgm:t>
    </dgm:pt>
    <dgm:pt modelId="{E8430D7A-2A97-44E8-B187-C2F93515FD3E}" type="sibTrans" cxnId="{E8D3D83E-E050-4244-8C17-C6540F267A03}">
      <dgm:prSet/>
      <dgm:spPr/>
      <dgm:t>
        <a:bodyPr/>
        <a:lstStyle/>
        <a:p>
          <a:endParaRPr lang="en-US"/>
        </a:p>
      </dgm:t>
    </dgm:pt>
    <dgm:pt modelId="{A50D8BB6-68C4-44E2-A11A-329B804DC04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Experiencia en Tienda</a:t>
          </a:r>
          <a:r>
            <a:rPr lang="es-AR" sz="800" b="0" i="0" dirty="0" smtClean="0">
              <a:latin typeface="Montserrat" panose="020B0604020202020204" charset="0"/>
            </a:rPr>
            <a:t>: Ambiente ordenado, conveniente y rápido.</a:t>
          </a:r>
          <a:endParaRPr lang="es-AR" sz="800" dirty="0">
            <a:latin typeface="Montserrat" panose="020B0604020202020204" charset="0"/>
          </a:endParaRPr>
        </a:p>
      </dgm:t>
    </dgm:pt>
    <dgm:pt modelId="{56E46282-1AB6-4B0F-ADFE-CF12665D9E10}" type="parTrans" cxnId="{31136591-BC15-402F-84DA-D4387A9D7215}">
      <dgm:prSet/>
      <dgm:spPr/>
      <dgm:t>
        <a:bodyPr/>
        <a:lstStyle/>
        <a:p>
          <a:endParaRPr lang="en-US"/>
        </a:p>
      </dgm:t>
    </dgm:pt>
    <dgm:pt modelId="{BA60E802-2096-49F4-970C-7DE5C322D657}" type="sibTrans" cxnId="{31136591-BC15-402F-84DA-D4387A9D7215}">
      <dgm:prSet/>
      <dgm:spPr/>
      <dgm:t>
        <a:bodyPr/>
        <a:lstStyle/>
        <a:p>
          <a:endParaRPr lang="en-US"/>
        </a:p>
      </dgm:t>
    </dgm:pt>
    <dgm:pt modelId="{0B005B8A-83A6-4CBF-9161-23882BBEBDCA}">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smtClean="0">
              <a:latin typeface="Montserrat" panose="020B0604020202020204" charset="0"/>
            </a:rPr>
            <a:t>Delidrinks</a:t>
          </a:r>
          <a:endParaRPr lang="es-AR">
            <a:latin typeface="Montserrat" panose="020B0604020202020204" charset="0"/>
          </a:endParaRPr>
        </a:p>
      </dgm:t>
    </dgm:pt>
    <dgm:pt modelId="{4134A260-5437-4AFF-B95D-EEF8B11AD7C5}" type="parTrans" cxnId="{8DCB4452-2F59-407C-A423-979B2BA178DD}">
      <dgm:prSet/>
      <dgm:spPr/>
      <dgm:t>
        <a:bodyPr/>
        <a:lstStyle/>
        <a:p>
          <a:endParaRPr lang="en-US"/>
        </a:p>
      </dgm:t>
    </dgm:pt>
    <dgm:pt modelId="{36743AFC-6E40-4840-98FE-26A0AAFAECC9}" type="sibTrans" cxnId="{8DCB4452-2F59-407C-A423-979B2BA178DD}">
      <dgm:prSet/>
      <dgm:spPr/>
      <dgm:t>
        <a:bodyPr/>
        <a:lstStyle/>
        <a:p>
          <a:endParaRPr lang="en-US"/>
        </a:p>
      </dgm:t>
    </dgm:pt>
    <dgm:pt modelId="{DFF085B8-760A-4B1D-B5E1-73A20388933B}">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Variedad de Productos</a:t>
          </a:r>
          <a:r>
            <a:rPr lang="es-AR" sz="800" b="0" i="0" dirty="0" smtClean="0">
              <a:latin typeface="Montserrat" panose="020B0604020202020204" charset="0"/>
            </a:rPr>
            <a:t>: Bebidas alcohólicas variadas, selección limitada de snacks, </a:t>
          </a:r>
          <a:r>
            <a:rPr lang="es-AR" sz="800" b="0" i="0" dirty="0" err="1" smtClean="0">
              <a:latin typeface="Montserrat" panose="020B0604020202020204" charset="0"/>
            </a:rPr>
            <a:t>merchandising</a:t>
          </a:r>
          <a:r>
            <a:rPr lang="es-AR" sz="800" b="0" i="0" dirty="0" smtClean="0">
              <a:latin typeface="Montserrat" panose="020B0604020202020204" charset="0"/>
            </a:rPr>
            <a:t> de colección.</a:t>
          </a:r>
          <a:endParaRPr lang="es-AR" sz="800" dirty="0">
            <a:latin typeface="Montserrat" panose="020B0604020202020204" charset="0"/>
          </a:endParaRPr>
        </a:p>
      </dgm:t>
    </dgm:pt>
    <dgm:pt modelId="{0C882960-E918-4979-A373-89698DA34489}" type="parTrans" cxnId="{D6921115-74B7-4C16-8361-3CE15A8665FC}">
      <dgm:prSet/>
      <dgm:spPr/>
      <dgm:t>
        <a:bodyPr/>
        <a:lstStyle/>
        <a:p>
          <a:endParaRPr lang="en-US"/>
        </a:p>
      </dgm:t>
    </dgm:pt>
    <dgm:pt modelId="{6C25C883-DDBF-4EFE-9E67-0C7F05B59B87}" type="sibTrans" cxnId="{D6921115-74B7-4C16-8361-3CE15A8665FC}">
      <dgm:prSet/>
      <dgm:spPr/>
      <dgm:t>
        <a:bodyPr/>
        <a:lstStyle/>
        <a:p>
          <a:endParaRPr lang="en-US"/>
        </a:p>
      </dgm:t>
    </dgm:pt>
    <dgm:pt modelId="{0BD2BB56-6F65-4195-B3A2-FF14E6104BE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Horarios de Apertura</a:t>
          </a:r>
          <a:r>
            <a:rPr lang="es-AR" sz="800" b="0" i="0" dirty="0" smtClean="0">
              <a:latin typeface="Montserrat" panose="020B0604020202020204" charset="0"/>
            </a:rPr>
            <a:t>: Generalmente de 16hs hasta las 22hs.</a:t>
          </a:r>
          <a:endParaRPr lang="es-AR" sz="800" dirty="0">
            <a:latin typeface="Montserrat" panose="020B0604020202020204" charset="0"/>
          </a:endParaRPr>
        </a:p>
      </dgm:t>
    </dgm:pt>
    <dgm:pt modelId="{9C1F0933-487F-474B-9D0D-8F65852DA510}" type="parTrans" cxnId="{FE9E5B24-2F81-415F-BFBA-A93275198EC0}">
      <dgm:prSet/>
      <dgm:spPr/>
      <dgm:t>
        <a:bodyPr/>
        <a:lstStyle/>
        <a:p>
          <a:endParaRPr lang="en-US"/>
        </a:p>
      </dgm:t>
    </dgm:pt>
    <dgm:pt modelId="{6F0EC574-6502-4F78-8670-D15954033CE6}" type="sibTrans" cxnId="{FE9E5B24-2F81-415F-BFBA-A93275198EC0}">
      <dgm:prSet/>
      <dgm:spPr/>
      <dgm:t>
        <a:bodyPr/>
        <a:lstStyle/>
        <a:p>
          <a:endParaRPr lang="en-US"/>
        </a:p>
      </dgm:t>
    </dgm:pt>
    <dgm:pt modelId="{EEBD4C64-B5E7-4568-A574-35C31939A645}">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Precios</a:t>
          </a:r>
          <a:r>
            <a:rPr lang="es-AR" sz="800" b="0" i="0" dirty="0" smtClean="0">
              <a:latin typeface="Montserrat" panose="020B0604020202020204" charset="0"/>
            </a:rPr>
            <a:t>: Competitivos en promociones. Altos en productos </a:t>
          </a:r>
          <a:r>
            <a:rPr lang="es-AR" sz="800" b="0" i="0" dirty="0" err="1" smtClean="0">
              <a:latin typeface="Montserrat" panose="020B0604020202020204" charset="0"/>
            </a:rPr>
            <a:t>premium</a:t>
          </a:r>
          <a:r>
            <a:rPr lang="es-AR" sz="800" b="0" i="0" dirty="0" smtClean="0">
              <a:latin typeface="Montserrat" panose="020B0604020202020204" charset="0"/>
            </a:rPr>
            <a:t>.</a:t>
          </a:r>
          <a:endParaRPr lang="es-AR" sz="800" dirty="0">
            <a:latin typeface="Montserrat" panose="020B0604020202020204" charset="0"/>
          </a:endParaRPr>
        </a:p>
      </dgm:t>
    </dgm:pt>
    <dgm:pt modelId="{810ED25C-8881-40AE-A51A-6BCAB6DEEEC7}" type="parTrans" cxnId="{B1EA69C0-9C17-4B02-9053-01AAC6F80DAD}">
      <dgm:prSet/>
      <dgm:spPr/>
      <dgm:t>
        <a:bodyPr/>
        <a:lstStyle/>
        <a:p>
          <a:endParaRPr lang="en-US"/>
        </a:p>
      </dgm:t>
    </dgm:pt>
    <dgm:pt modelId="{6458E95D-7DDE-43E5-AAE1-327A87CD3059}" type="sibTrans" cxnId="{B1EA69C0-9C17-4B02-9053-01AAC6F80DAD}">
      <dgm:prSet/>
      <dgm:spPr/>
      <dgm:t>
        <a:bodyPr/>
        <a:lstStyle/>
        <a:p>
          <a:endParaRPr lang="en-US"/>
        </a:p>
      </dgm:t>
    </dgm:pt>
    <dgm:pt modelId="{9CB90C0B-6C55-4AA1-839A-2220AA9D5BC1}">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Calidad de Atención</a:t>
          </a:r>
          <a:r>
            <a:rPr lang="es-AR" sz="800" b="0" i="0" dirty="0" smtClean="0">
              <a:latin typeface="Montserrat" panose="020B0604020202020204" charset="0"/>
            </a:rPr>
            <a:t>: Personalizada, solo una caja.</a:t>
          </a:r>
          <a:endParaRPr lang="es-AR" sz="800" dirty="0">
            <a:latin typeface="Montserrat" panose="020B0604020202020204" charset="0"/>
          </a:endParaRPr>
        </a:p>
      </dgm:t>
    </dgm:pt>
    <dgm:pt modelId="{93CA8FCA-6CED-4DB0-8C07-98512A8DEAE5}" type="parTrans" cxnId="{ACE1CE92-6474-4A3E-8BF4-CA4EC40BD3C7}">
      <dgm:prSet/>
      <dgm:spPr/>
      <dgm:t>
        <a:bodyPr/>
        <a:lstStyle/>
        <a:p>
          <a:endParaRPr lang="en-US"/>
        </a:p>
      </dgm:t>
    </dgm:pt>
    <dgm:pt modelId="{18AE7364-7273-4E44-A47C-B6AA6E620FDA}" type="sibTrans" cxnId="{ACE1CE92-6474-4A3E-8BF4-CA4EC40BD3C7}">
      <dgm:prSet/>
      <dgm:spPr/>
      <dgm:t>
        <a:bodyPr/>
        <a:lstStyle/>
        <a:p>
          <a:endParaRPr lang="en-US"/>
        </a:p>
      </dgm:t>
    </dgm:pt>
    <dgm:pt modelId="{24CD21F4-7BC9-47B4-AF61-580D499E217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Presencia Online</a:t>
          </a:r>
          <a:r>
            <a:rPr lang="es-AR" sz="800" b="0" i="0" dirty="0" smtClean="0">
              <a:latin typeface="Montserrat" panose="020B0604020202020204" charset="0"/>
            </a:rPr>
            <a:t>: Web propia y redes sociales.</a:t>
          </a:r>
          <a:endParaRPr lang="es-AR" sz="800" dirty="0">
            <a:latin typeface="Montserrat" panose="020B0604020202020204" charset="0"/>
          </a:endParaRPr>
        </a:p>
      </dgm:t>
    </dgm:pt>
    <dgm:pt modelId="{8A4ADC71-F12F-4739-B156-6199370236EA}" type="parTrans" cxnId="{411889A1-FDB4-417E-91A6-DA6217BF8C62}">
      <dgm:prSet/>
      <dgm:spPr/>
      <dgm:t>
        <a:bodyPr/>
        <a:lstStyle/>
        <a:p>
          <a:endParaRPr lang="en-US"/>
        </a:p>
      </dgm:t>
    </dgm:pt>
    <dgm:pt modelId="{369C11FE-73CA-4CA1-BD4B-7EF5413EE1E8}" type="sibTrans" cxnId="{411889A1-FDB4-417E-91A6-DA6217BF8C62}">
      <dgm:prSet/>
      <dgm:spPr/>
      <dgm:t>
        <a:bodyPr/>
        <a:lstStyle/>
        <a:p>
          <a:endParaRPr lang="en-US"/>
        </a:p>
      </dgm:t>
    </dgm:pt>
    <dgm:pt modelId="{FE17BB8E-A7B7-4028-8E56-5D3C8033DE01}">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Promociones</a:t>
          </a:r>
          <a:r>
            <a:rPr lang="es-AR" sz="800" b="0" i="0" dirty="0" smtClean="0">
              <a:latin typeface="Montserrat" panose="020B0604020202020204" charset="0"/>
            </a:rPr>
            <a:t>: Regularmente en productos de alto consumo.</a:t>
          </a:r>
          <a:endParaRPr lang="es-AR" sz="800" dirty="0">
            <a:latin typeface="Montserrat" panose="020B0604020202020204" charset="0"/>
          </a:endParaRPr>
        </a:p>
      </dgm:t>
    </dgm:pt>
    <dgm:pt modelId="{D69D5352-B60B-4708-B3CC-3B67CA48EF71}" type="parTrans" cxnId="{BE352C51-0A85-448F-BC6C-B3004B323251}">
      <dgm:prSet/>
      <dgm:spPr/>
      <dgm:t>
        <a:bodyPr/>
        <a:lstStyle/>
        <a:p>
          <a:endParaRPr lang="en-US"/>
        </a:p>
      </dgm:t>
    </dgm:pt>
    <dgm:pt modelId="{EB094C40-0277-4EDD-900F-C79D448F308B}" type="sibTrans" cxnId="{BE352C51-0A85-448F-BC6C-B3004B323251}">
      <dgm:prSet/>
      <dgm:spPr/>
      <dgm:t>
        <a:bodyPr/>
        <a:lstStyle/>
        <a:p>
          <a:endParaRPr lang="en-US"/>
        </a:p>
      </dgm:t>
    </dgm:pt>
    <dgm:pt modelId="{2314FB84-2FC9-47D1-8FB5-C4B0DB4449DD}">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Experiencia en Tienda</a:t>
          </a:r>
          <a:r>
            <a:rPr lang="es-AR" sz="800" b="0" i="0" dirty="0" smtClean="0">
              <a:latin typeface="Montserrat" panose="020B0604020202020204" charset="0"/>
            </a:rPr>
            <a:t>: Ambiente organizado y accesible para la fácil detección de insumos.</a:t>
          </a:r>
          <a:endParaRPr lang="es-AR" sz="800" dirty="0">
            <a:latin typeface="Montserrat" panose="020B0604020202020204" charset="0"/>
          </a:endParaRPr>
        </a:p>
      </dgm:t>
    </dgm:pt>
    <dgm:pt modelId="{B3843B31-7430-438E-BC65-9908789FE191}" type="parTrans" cxnId="{AA75DC3B-797F-4594-A25C-D42003632B1D}">
      <dgm:prSet/>
      <dgm:spPr/>
      <dgm:t>
        <a:bodyPr/>
        <a:lstStyle/>
        <a:p>
          <a:endParaRPr lang="en-US"/>
        </a:p>
      </dgm:t>
    </dgm:pt>
    <dgm:pt modelId="{43F172DA-5DC0-440D-8F06-AC9E4292996C}" type="sibTrans" cxnId="{AA75DC3B-797F-4594-A25C-D42003632B1D}">
      <dgm:prSet/>
      <dgm:spPr/>
      <dgm:t>
        <a:bodyPr/>
        <a:lstStyle/>
        <a:p>
          <a:endParaRPr lang="en-US"/>
        </a:p>
      </dgm:t>
    </dgm:pt>
    <dgm:pt modelId="{61E80CBC-AF15-4737-8DAB-96BD79D0B07B}">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smtClean="0">
              <a:latin typeface="Montserrat" panose="020B0604020202020204" charset="0"/>
            </a:rPr>
            <a:t>24/7 Bebidas</a:t>
          </a:r>
          <a:endParaRPr lang="es-AR">
            <a:latin typeface="Montserrat" panose="020B0604020202020204" charset="0"/>
          </a:endParaRPr>
        </a:p>
      </dgm:t>
    </dgm:pt>
    <dgm:pt modelId="{93433436-C74E-47B0-B4C5-C91E4B3281BE}" type="parTrans" cxnId="{E89FE456-078D-4C28-B6D3-9F9540D60490}">
      <dgm:prSet/>
      <dgm:spPr/>
      <dgm:t>
        <a:bodyPr/>
        <a:lstStyle/>
        <a:p>
          <a:endParaRPr lang="en-US"/>
        </a:p>
      </dgm:t>
    </dgm:pt>
    <dgm:pt modelId="{7E0135D2-36D5-47ED-A232-A470CFDDE111}" type="sibTrans" cxnId="{E89FE456-078D-4C28-B6D3-9F9540D60490}">
      <dgm:prSet/>
      <dgm:spPr/>
      <dgm:t>
        <a:bodyPr/>
        <a:lstStyle/>
        <a:p>
          <a:endParaRPr lang="en-US"/>
        </a:p>
      </dgm:t>
    </dgm:pt>
    <dgm:pt modelId="{DD0A95E1-773A-4371-A0D7-2937FA5FA281}">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Variedad de Productos</a:t>
          </a:r>
          <a:r>
            <a:rPr lang="es-AR" sz="800" b="0" i="0" dirty="0" smtClean="0">
              <a:latin typeface="Montserrat" panose="020B0604020202020204" charset="0"/>
            </a:rPr>
            <a:t>: Variedad media de bebidas alcohólicas, estándar de snacks.</a:t>
          </a:r>
          <a:endParaRPr lang="es-AR" sz="800" dirty="0">
            <a:latin typeface="Montserrat" panose="020B0604020202020204" charset="0"/>
          </a:endParaRPr>
        </a:p>
      </dgm:t>
    </dgm:pt>
    <dgm:pt modelId="{1C7A5B07-2D06-456F-96C3-BAAECE0C3B21}" type="parTrans" cxnId="{8C18A54C-C599-47F1-8706-AEAA45FD2C3C}">
      <dgm:prSet/>
      <dgm:spPr/>
      <dgm:t>
        <a:bodyPr/>
        <a:lstStyle/>
        <a:p>
          <a:endParaRPr lang="en-US"/>
        </a:p>
      </dgm:t>
    </dgm:pt>
    <dgm:pt modelId="{D7AE149D-4099-4CF2-BC5C-CA488C8B3BE4}" type="sibTrans" cxnId="{8C18A54C-C599-47F1-8706-AEAA45FD2C3C}">
      <dgm:prSet/>
      <dgm:spPr/>
      <dgm:t>
        <a:bodyPr/>
        <a:lstStyle/>
        <a:p>
          <a:endParaRPr lang="en-US"/>
        </a:p>
      </dgm:t>
    </dgm:pt>
    <dgm:pt modelId="{7A6823F2-DDFF-406B-8F45-B0FC3F6E4790}">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Horarios de Apertura</a:t>
          </a:r>
          <a:r>
            <a:rPr lang="es-AR" sz="800" b="0" i="0" dirty="0" smtClean="0">
              <a:latin typeface="Montserrat" panose="020B0604020202020204" charset="0"/>
            </a:rPr>
            <a:t>: Abre por la mañana de 9hs hasta las 12hs y de 16hs hasta las 3hs.</a:t>
          </a:r>
          <a:endParaRPr lang="es-AR" sz="800" dirty="0">
            <a:latin typeface="Montserrat" panose="020B0604020202020204" charset="0"/>
          </a:endParaRPr>
        </a:p>
      </dgm:t>
    </dgm:pt>
    <dgm:pt modelId="{7EF3A566-4EBE-4A05-9C32-1066697052DF}" type="parTrans" cxnId="{DA0894A5-227B-4FB5-BCE4-56FE69541097}">
      <dgm:prSet/>
      <dgm:spPr/>
      <dgm:t>
        <a:bodyPr/>
        <a:lstStyle/>
        <a:p>
          <a:endParaRPr lang="en-US"/>
        </a:p>
      </dgm:t>
    </dgm:pt>
    <dgm:pt modelId="{BF1EDA29-BEFC-44BB-8987-410C235A8C2F}" type="sibTrans" cxnId="{DA0894A5-227B-4FB5-BCE4-56FE69541097}">
      <dgm:prSet/>
      <dgm:spPr/>
      <dgm:t>
        <a:bodyPr/>
        <a:lstStyle/>
        <a:p>
          <a:endParaRPr lang="en-US"/>
        </a:p>
      </dgm:t>
    </dgm:pt>
    <dgm:pt modelId="{EF017297-A50F-43E8-995E-8D0D6B74536D}">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Precios</a:t>
          </a:r>
          <a:r>
            <a:rPr lang="es-AR" sz="800" b="0" i="0" dirty="0" smtClean="0">
              <a:latin typeface="Montserrat" panose="020B0604020202020204" charset="0"/>
            </a:rPr>
            <a:t>: Competitivos.</a:t>
          </a:r>
          <a:endParaRPr lang="es-AR" sz="800" dirty="0">
            <a:latin typeface="Montserrat" panose="020B0604020202020204" charset="0"/>
          </a:endParaRPr>
        </a:p>
      </dgm:t>
    </dgm:pt>
    <dgm:pt modelId="{A725564A-1C25-4E07-8934-DB31001C27ED}" type="parTrans" cxnId="{09072B8F-EF66-40D4-A98C-AD47680A52DA}">
      <dgm:prSet/>
      <dgm:spPr/>
      <dgm:t>
        <a:bodyPr/>
        <a:lstStyle/>
        <a:p>
          <a:endParaRPr lang="en-US"/>
        </a:p>
      </dgm:t>
    </dgm:pt>
    <dgm:pt modelId="{88927C4B-4985-402F-BF3A-62422446AE4C}" type="sibTrans" cxnId="{09072B8F-EF66-40D4-A98C-AD47680A52DA}">
      <dgm:prSet/>
      <dgm:spPr/>
      <dgm:t>
        <a:bodyPr/>
        <a:lstStyle/>
        <a:p>
          <a:endParaRPr lang="en-US"/>
        </a:p>
      </dgm:t>
    </dgm:pt>
    <dgm:pt modelId="{64185D20-0D47-4D50-B49F-02D20E62398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Calidad de Atención</a:t>
          </a:r>
          <a:r>
            <a:rPr lang="es-AR" sz="800" b="0" i="0" dirty="0" smtClean="0">
              <a:latin typeface="Montserrat" panose="020B0604020202020204" charset="0"/>
            </a:rPr>
            <a:t>: Básica y rápida.</a:t>
          </a:r>
          <a:endParaRPr lang="es-AR" sz="800" dirty="0">
            <a:latin typeface="Montserrat" panose="020B0604020202020204" charset="0"/>
          </a:endParaRPr>
        </a:p>
      </dgm:t>
    </dgm:pt>
    <dgm:pt modelId="{015F5D3A-DFCC-4F5F-B430-B5F50FF2CFDF}" type="parTrans" cxnId="{99BE0774-F376-4817-8737-F4E50546307A}">
      <dgm:prSet/>
      <dgm:spPr/>
      <dgm:t>
        <a:bodyPr/>
        <a:lstStyle/>
        <a:p>
          <a:endParaRPr lang="en-US"/>
        </a:p>
      </dgm:t>
    </dgm:pt>
    <dgm:pt modelId="{3E11B6BB-69A4-4BE0-80B1-F3BEF444AFB0}" type="sibTrans" cxnId="{99BE0774-F376-4817-8737-F4E50546307A}">
      <dgm:prSet/>
      <dgm:spPr/>
      <dgm:t>
        <a:bodyPr/>
        <a:lstStyle/>
        <a:p>
          <a:endParaRPr lang="en-US"/>
        </a:p>
      </dgm:t>
    </dgm:pt>
    <dgm:pt modelId="{955C9643-286B-49D6-86FB-008A3B15BFAA}">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Presencia Online</a:t>
          </a:r>
          <a:r>
            <a:rPr lang="es-AR" sz="800" b="0" i="0" dirty="0" smtClean="0">
              <a:latin typeface="Montserrat" panose="020B0604020202020204" charset="0"/>
            </a:rPr>
            <a:t>: Limitada, foco en Google </a:t>
          </a:r>
          <a:r>
            <a:rPr lang="es-AR" sz="800" b="0" i="0" dirty="0" err="1" smtClean="0">
              <a:latin typeface="Montserrat" panose="020B0604020202020204" charset="0"/>
            </a:rPr>
            <a:t>Maps</a:t>
          </a:r>
          <a:r>
            <a:rPr lang="es-AR" sz="800" b="0" i="0" dirty="0" smtClean="0">
              <a:latin typeface="Montserrat" panose="020B0604020202020204" charset="0"/>
            </a:rPr>
            <a:t>.</a:t>
          </a:r>
          <a:endParaRPr lang="es-AR" sz="800" dirty="0">
            <a:latin typeface="Montserrat" panose="020B0604020202020204" charset="0"/>
          </a:endParaRPr>
        </a:p>
      </dgm:t>
    </dgm:pt>
    <dgm:pt modelId="{98E6CB7A-FDCD-4581-8F88-C8494C70F52C}" type="parTrans" cxnId="{A8A0B8CA-8C29-4997-8F11-64321C9E147C}">
      <dgm:prSet/>
      <dgm:spPr/>
      <dgm:t>
        <a:bodyPr/>
        <a:lstStyle/>
        <a:p>
          <a:endParaRPr lang="en-US"/>
        </a:p>
      </dgm:t>
    </dgm:pt>
    <dgm:pt modelId="{44FB7803-5449-4358-BF0C-C15221D38523}" type="sibTrans" cxnId="{A8A0B8CA-8C29-4997-8F11-64321C9E147C}">
      <dgm:prSet/>
      <dgm:spPr/>
      <dgm:t>
        <a:bodyPr/>
        <a:lstStyle/>
        <a:p>
          <a:endParaRPr lang="en-US"/>
        </a:p>
      </dgm:t>
    </dgm:pt>
    <dgm:pt modelId="{77A8C344-0A50-447B-8646-FAA96385E899}">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Promociones</a:t>
          </a:r>
          <a:r>
            <a:rPr lang="es-AR" sz="800" b="0" i="0" dirty="0" smtClean="0">
              <a:latin typeface="Montserrat" panose="020B0604020202020204" charset="0"/>
            </a:rPr>
            <a:t>: Descuentos por volumen.</a:t>
          </a:r>
          <a:endParaRPr lang="es-AR" sz="800" dirty="0">
            <a:latin typeface="Montserrat" panose="020B0604020202020204" charset="0"/>
          </a:endParaRPr>
        </a:p>
      </dgm:t>
    </dgm:pt>
    <dgm:pt modelId="{CE25FDC3-B7AE-48C1-BE59-B73919C31DEE}" type="parTrans" cxnId="{FDEA6A6B-0B20-493E-A75C-0C2D80FC8E04}">
      <dgm:prSet/>
      <dgm:spPr/>
      <dgm:t>
        <a:bodyPr/>
        <a:lstStyle/>
        <a:p>
          <a:endParaRPr lang="en-US"/>
        </a:p>
      </dgm:t>
    </dgm:pt>
    <dgm:pt modelId="{9D00B7D2-A83E-469A-80E0-852BFC3ECF61}" type="sibTrans" cxnId="{FDEA6A6B-0B20-493E-A75C-0C2D80FC8E04}">
      <dgm:prSet/>
      <dgm:spPr/>
      <dgm:t>
        <a:bodyPr/>
        <a:lstStyle/>
        <a:p>
          <a:endParaRPr lang="en-US"/>
        </a:p>
      </dgm:t>
    </dgm:pt>
    <dgm:pt modelId="{5F44D2D5-B107-47AC-A171-28A4C4D2D04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Experiencia en Tienda</a:t>
          </a:r>
          <a:r>
            <a:rPr lang="es-AR" sz="800" b="0" i="0" dirty="0" smtClean="0">
              <a:latin typeface="Montserrat" panose="020B0604020202020204" charset="0"/>
            </a:rPr>
            <a:t>: Enfocada en conveniencia.</a:t>
          </a:r>
          <a:endParaRPr lang="es-AR" sz="800" dirty="0">
            <a:latin typeface="Montserrat" panose="020B0604020202020204" charset="0"/>
          </a:endParaRPr>
        </a:p>
      </dgm:t>
    </dgm:pt>
    <dgm:pt modelId="{0F5D9231-2CEC-4429-8FBD-5D98E0D9B2C9}" type="parTrans" cxnId="{98136AA4-5C3A-4A8F-9151-E089E1F99D59}">
      <dgm:prSet/>
      <dgm:spPr/>
      <dgm:t>
        <a:bodyPr/>
        <a:lstStyle/>
        <a:p>
          <a:endParaRPr lang="en-US"/>
        </a:p>
      </dgm:t>
    </dgm:pt>
    <dgm:pt modelId="{0E6AB74F-5A72-4B56-8A58-73B63EE910F4}" type="sibTrans" cxnId="{98136AA4-5C3A-4A8F-9151-E089E1F99D59}">
      <dgm:prSet/>
      <dgm:spPr/>
      <dgm:t>
        <a:bodyPr/>
        <a:lstStyle/>
        <a:p>
          <a:endParaRPr lang="en-US"/>
        </a:p>
      </dgm:t>
    </dgm:pt>
    <dgm:pt modelId="{8BBA9A76-22BE-4709-9B96-01F3DB224102}">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b="1" i="0" smtClean="0">
              <a:latin typeface="Montserrat" panose="020B0604020202020204" charset="0"/>
            </a:rPr>
            <a:t>La Vinoteca</a:t>
          </a:r>
          <a:endParaRPr lang="es-AR">
            <a:latin typeface="Montserrat" panose="020B0604020202020204" charset="0"/>
          </a:endParaRPr>
        </a:p>
      </dgm:t>
    </dgm:pt>
    <dgm:pt modelId="{8E948CAD-6851-40F6-B8F6-CFBD6751DF76}" type="parTrans" cxnId="{315AD565-055F-4D64-BD9F-5519FC0A43D6}">
      <dgm:prSet/>
      <dgm:spPr/>
      <dgm:t>
        <a:bodyPr/>
        <a:lstStyle/>
        <a:p>
          <a:endParaRPr lang="en-US"/>
        </a:p>
      </dgm:t>
    </dgm:pt>
    <dgm:pt modelId="{F3D5525A-9397-4076-9655-0D6DC4326A71}" type="sibTrans" cxnId="{315AD565-055F-4D64-BD9F-5519FC0A43D6}">
      <dgm:prSet/>
      <dgm:spPr/>
      <dgm:t>
        <a:bodyPr/>
        <a:lstStyle/>
        <a:p>
          <a:endParaRPr lang="en-US"/>
        </a:p>
      </dgm:t>
    </dgm:pt>
    <dgm:pt modelId="{550D8578-8C26-45CE-852C-488CDB33C0A5}">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Variedad de Productos</a:t>
          </a:r>
          <a:r>
            <a:rPr lang="es-AR" sz="800" b="0" i="0" dirty="0" smtClean="0">
              <a:latin typeface="Montserrat" panose="020B0604020202020204" charset="0"/>
            </a:rPr>
            <a:t>: Principalmente vinos, algunas otras bebidas alcohólicas.</a:t>
          </a:r>
          <a:endParaRPr lang="es-AR" sz="800" dirty="0">
            <a:latin typeface="Montserrat" panose="020B0604020202020204" charset="0"/>
          </a:endParaRPr>
        </a:p>
      </dgm:t>
    </dgm:pt>
    <dgm:pt modelId="{1A99D514-94A8-427A-845C-8BDAD5F3C5D2}" type="parTrans" cxnId="{31204831-39C9-46F2-977E-2F1CA1BDDAB9}">
      <dgm:prSet/>
      <dgm:spPr/>
      <dgm:t>
        <a:bodyPr/>
        <a:lstStyle/>
        <a:p>
          <a:endParaRPr lang="en-US"/>
        </a:p>
      </dgm:t>
    </dgm:pt>
    <dgm:pt modelId="{B49E2952-C2AC-43FA-8F1C-8BB26F653EA1}" type="sibTrans" cxnId="{31204831-39C9-46F2-977E-2F1CA1BDDAB9}">
      <dgm:prSet/>
      <dgm:spPr/>
      <dgm:t>
        <a:bodyPr/>
        <a:lstStyle/>
        <a:p>
          <a:endParaRPr lang="en-US"/>
        </a:p>
      </dgm:t>
    </dgm:pt>
    <dgm:pt modelId="{A03819D6-F4C0-41B0-9D6C-1043D6EC42B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Horarios de Apertura</a:t>
          </a:r>
          <a:r>
            <a:rPr lang="es-AR" sz="800" b="0" i="0" dirty="0" smtClean="0">
              <a:latin typeface="Montserrat" panose="020B0604020202020204" charset="0"/>
            </a:rPr>
            <a:t>: Desde las 17hs hasta las 23hs.</a:t>
          </a:r>
          <a:endParaRPr lang="es-AR" sz="800" dirty="0">
            <a:latin typeface="Montserrat" panose="020B0604020202020204" charset="0"/>
          </a:endParaRPr>
        </a:p>
      </dgm:t>
    </dgm:pt>
    <dgm:pt modelId="{59DF5AB2-0196-49B3-89BF-E3C7B86E7ECD}" type="parTrans" cxnId="{1DBB5AD8-12D7-4E90-8AAB-17BD9AA29BCC}">
      <dgm:prSet/>
      <dgm:spPr/>
      <dgm:t>
        <a:bodyPr/>
        <a:lstStyle/>
        <a:p>
          <a:endParaRPr lang="en-US"/>
        </a:p>
      </dgm:t>
    </dgm:pt>
    <dgm:pt modelId="{EB516C02-2AF2-45B3-AA79-AFF6D0685AA7}" type="sibTrans" cxnId="{1DBB5AD8-12D7-4E90-8AAB-17BD9AA29BCC}">
      <dgm:prSet/>
      <dgm:spPr/>
      <dgm:t>
        <a:bodyPr/>
        <a:lstStyle/>
        <a:p>
          <a:endParaRPr lang="en-US"/>
        </a:p>
      </dgm:t>
    </dgm:pt>
    <dgm:pt modelId="{679512E9-7BB2-4843-98AA-EE1C5E2F9CCA}">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Precios</a:t>
          </a:r>
          <a:r>
            <a:rPr lang="es-AR" sz="800" b="0" i="0" dirty="0" smtClean="0">
              <a:latin typeface="Montserrat" panose="020B0604020202020204" charset="0"/>
            </a:rPr>
            <a:t>: Altos, productos exclusivos.</a:t>
          </a:r>
          <a:endParaRPr lang="es-AR" sz="800" dirty="0">
            <a:latin typeface="Montserrat" panose="020B0604020202020204" charset="0"/>
          </a:endParaRPr>
        </a:p>
      </dgm:t>
    </dgm:pt>
    <dgm:pt modelId="{DC5FC7D2-38CF-4876-ABF9-9F3F01202583}" type="parTrans" cxnId="{D558E2AB-F34C-4DBF-9459-D2AE62B959E2}">
      <dgm:prSet/>
      <dgm:spPr/>
      <dgm:t>
        <a:bodyPr/>
        <a:lstStyle/>
        <a:p>
          <a:endParaRPr lang="en-US"/>
        </a:p>
      </dgm:t>
    </dgm:pt>
    <dgm:pt modelId="{8E7458D6-D423-42B3-A85F-98990563CE3B}" type="sibTrans" cxnId="{D558E2AB-F34C-4DBF-9459-D2AE62B959E2}">
      <dgm:prSet/>
      <dgm:spPr/>
      <dgm:t>
        <a:bodyPr/>
        <a:lstStyle/>
        <a:p>
          <a:endParaRPr lang="en-US"/>
        </a:p>
      </dgm:t>
    </dgm:pt>
    <dgm:pt modelId="{6DDC3F42-2CFD-40E8-9930-2E05C6A33EAC}">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Calidad de Atención</a:t>
          </a:r>
          <a:r>
            <a:rPr lang="es-AR" sz="800" b="0" i="0" dirty="0" smtClean="0">
              <a:latin typeface="Montserrat" panose="020B0604020202020204" charset="0"/>
            </a:rPr>
            <a:t>: Especializada en vinos.</a:t>
          </a:r>
          <a:endParaRPr lang="es-AR" sz="800" dirty="0">
            <a:latin typeface="Montserrat" panose="020B0604020202020204" charset="0"/>
          </a:endParaRPr>
        </a:p>
      </dgm:t>
    </dgm:pt>
    <dgm:pt modelId="{3E09902E-6C7D-440D-9756-81CE062F1D50}" type="parTrans" cxnId="{F2EE911E-B909-40A9-9738-BD67DA26C586}">
      <dgm:prSet/>
      <dgm:spPr/>
      <dgm:t>
        <a:bodyPr/>
        <a:lstStyle/>
        <a:p>
          <a:endParaRPr lang="en-US"/>
        </a:p>
      </dgm:t>
    </dgm:pt>
    <dgm:pt modelId="{94ACFF6B-FAE1-442C-894F-AC208DC253C2}" type="sibTrans" cxnId="{F2EE911E-B909-40A9-9738-BD67DA26C586}">
      <dgm:prSet/>
      <dgm:spPr/>
      <dgm:t>
        <a:bodyPr/>
        <a:lstStyle/>
        <a:p>
          <a:endParaRPr lang="en-US"/>
        </a:p>
      </dgm:t>
    </dgm:pt>
    <dgm:pt modelId="{F968BB69-9873-4F36-B15E-9E02E946DBF0}">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Presencia Online</a:t>
          </a:r>
          <a:r>
            <a:rPr lang="es-AR" sz="800" b="0" i="0" dirty="0" smtClean="0">
              <a:latin typeface="Montserrat" panose="020B0604020202020204" charset="0"/>
            </a:rPr>
            <a:t>: Limitada.</a:t>
          </a:r>
          <a:endParaRPr lang="es-AR" sz="800" dirty="0">
            <a:latin typeface="Montserrat" panose="020B0604020202020204" charset="0"/>
          </a:endParaRPr>
        </a:p>
      </dgm:t>
    </dgm:pt>
    <dgm:pt modelId="{BF534367-3A6C-4035-90B3-044BE739128D}" type="parTrans" cxnId="{AE210BB3-08D3-47E5-B8E8-6F7C55C51565}">
      <dgm:prSet/>
      <dgm:spPr/>
      <dgm:t>
        <a:bodyPr/>
        <a:lstStyle/>
        <a:p>
          <a:endParaRPr lang="en-US"/>
        </a:p>
      </dgm:t>
    </dgm:pt>
    <dgm:pt modelId="{5CEE3AE7-BCCB-4662-BF5B-8700DBE568B2}" type="sibTrans" cxnId="{AE210BB3-08D3-47E5-B8E8-6F7C55C51565}">
      <dgm:prSet/>
      <dgm:spPr/>
      <dgm:t>
        <a:bodyPr/>
        <a:lstStyle/>
        <a:p>
          <a:endParaRPr lang="en-US"/>
        </a:p>
      </dgm:t>
    </dgm:pt>
    <dgm:pt modelId="{8D915378-6B48-4702-BE77-085CF69A5A9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Promociones</a:t>
          </a:r>
          <a:r>
            <a:rPr lang="es-AR" sz="800" b="0" i="0" dirty="0" smtClean="0">
              <a:latin typeface="Montserrat" panose="020B0604020202020204" charset="0"/>
            </a:rPr>
            <a:t>: Orientadas a vinos de alta gama.</a:t>
          </a:r>
          <a:endParaRPr lang="es-AR" sz="800" dirty="0">
            <a:latin typeface="Montserrat" panose="020B0604020202020204" charset="0"/>
          </a:endParaRPr>
        </a:p>
      </dgm:t>
    </dgm:pt>
    <dgm:pt modelId="{204C6ACB-1D6D-4B1A-B0B7-1D88D457394B}" type="parTrans" cxnId="{7DF01C54-7A35-40F2-A051-89223BE1F833}">
      <dgm:prSet/>
      <dgm:spPr/>
      <dgm:t>
        <a:bodyPr/>
        <a:lstStyle/>
        <a:p>
          <a:endParaRPr lang="en-US"/>
        </a:p>
      </dgm:t>
    </dgm:pt>
    <dgm:pt modelId="{72503C8B-516A-4B06-8355-AE51AD864FAD}" type="sibTrans" cxnId="{7DF01C54-7A35-40F2-A051-89223BE1F833}">
      <dgm:prSet/>
      <dgm:spPr/>
      <dgm:t>
        <a:bodyPr/>
        <a:lstStyle/>
        <a:p>
          <a:endParaRPr lang="en-US"/>
        </a:p>
      </dgm:t>
    </dgm:pt>
    <dgm:pt modelId="{FF8289AD-E6C9-4377-A761-050E0DB6A8B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s-AR" sz="800" b="1" i="0" dirty="0" smtClean="0">
              <a:latin typeface="Montserrat" panose="020B0604020202020204" charset="0"/>
            </a:rPr>
            <a:t>Experiencia en Tienda</a:t>
          </a:r>
          <a:r>
            <a:rPr lang="es-AR" sz="800" b="0" i="0" dirty="0" smtClean="0">
              <a:latin typeface="Montserrat" panose="020B0604020202020204" charset="0"/>
            </a:rPr>
            <a:t>: Ambiente sofisticado.</a:t>
          </a:r>
          <a:endParaRPr lang="es-AR" sz="800" dirty="0">
            <a:latin typeface="Montserrat" panose="020B0604020202020204" charset="0"/>
          </a:endParaRPr>
        </a:p>
      </dgm:t>
    </dgm:pt>
    <dgm:pt modelId="{A3D34DE5-1958-4FE1-8A01-F5190BCEEBA2}" type="parTrans" cxnId="{B48A2068-7985-447F-A19D-B6D128B65829}">
      <dgm:prSet/>
      <dgm:spPr/>
      <dgm:t>
        <a:bodyPr/>
        <a:lstStyle/>
        <a:p>
          <a:endParaRPr lang="en-US"/>
        </a:p>
      </dgm:t>
    </dgm:pt>
    <dgm:pt modelId="{42645780-8A9C-4314-B5A3-3624468C267A}" type="sibTrans" cxnId="{B48A2068-7985-447F-A19D-B6D128B65829}">
      <dgm:prSet/>
      <dgm:spPr/>
      <dgm:t>
        <a:bodyPr/>
        <a:lstStyle/>
        <a:p>
          <a:endParaRPr lang="en-US"/>
        </a:p>
      </dgm:t>
    </dgm:pt>
    <dgm:pt modelId="{AD7A092D-B908-4B33-BEE8-ABA074910471}" type="pres">
      <dgm:prSet presAssocID="{9D79344E-C049-4922-AD53-3DB0EBC97B57}" presName="Name0" presStyleCnt="0">
        <dgm:presLayoutVars>
          <dgm:dir/>
          <dgm:animLvl val="lvl"/>
          <dgm:resizeHandles val="exact"/>
        </dgm:presLayoutVars>
      </dgm:prSet>
      <dgm:spPr/>
      <dgm:t>
        <a:bodyPr/>
        <a:lstStyle/>
        <a:p>
          <a:endParaRPr lang="en-US"/>
        </a:p>
      </dgm:t>
    </dgm:pt>
    <dgm:pt modelId="{9B7F7496-0364-407E-ABD9-73F94FC265BD}" type="pres">
      <dgm:prSet presAssocID="{3C4E9B9B-81E1-4601-BC86-196BB46C3BA3}" presName="lin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5ED673CD-D0AE-4234-9A30-88D1924A40F0}" type="pres">
      <dgm:prSet presAssocID="{3C4E9B9B-81E1-4601-BC86-196BB46C3BA3}" presName="parentText" presStyleLbl="node1" presStyleIdx="0" presStyleCnt="4">
        <dgm:presLayoutVars>
          <dgm:chMax val="1"/>
          <dgm:bulletEnabled val="1"/>
        </dgm:presLayoutVars>
      </dgm:prSet>
      <dgm:spPr/>
      <dgm:t>
        <a:bodyPr/>
        <a:lstStyle/>
        <a:p>
          <a:endParaRPr lang="en-US"/>
        </a:p>
      </dgm:t>
    </dgm:pt>
    <dgm:pt modelId="{849756CD-E61F-4ECD-9538-6C174679A417}" type="pres">
      <dgm:prSet presAssocID="{3C4E9B9B-81E1-4601-BC86-196BB46C3BA3}" presName="descendantText" presStyleLbl="alignAccFollowNode1" presStyleIdx="0" presStyleCnt="4" custScaleY="121129">
        <dgm:presLayoutVars>
          <dgm:bulletEnabled val="1"/>
        </dgm:presLayoutVars>
      </dgm:prSet>
      <dgm:spPr/>
      <dgm:t>
        <a:bodyPr/>
        <a:lstStyle/>
        <a:p>
          <a:endParaRPr lang="en-US"/>
        </a:p>
      </dgm:t>
    </dgm:pt>
    <dgm:pt modelId="{E0FAF20C-C34D-402B-967F-BBEF35D481D3}" type="pres">
      <dgm:prSet presAssocID="{AC31FB3D-85D8-4861-958B-72321A5328EE}" presName="sp"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74F9B18E-6B61-4F34-9A97-C06AC3330DFC}" type="pres">
      <dgm:prSet presAssocID="{0B005B8A-83A6-4CBF-9161-23882BBEBDCA}" presName="lin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B90C900-C007-4A89-8C22-1D1F775C05BC}" type="pres">
      <dgm:prSet presAssocID="{0B005B8A-83A6-4CBF-9161-23882BBEBDCA}" presName="parentText" presStyleLbl="node1" presStyleIdx="1" presStyleCnt="4">
        <dgm:presLayoutVars>
          <dgm:chMax val="1"/>
          <dgm:bulletEnabled val="1"/>
        </dgm:presLayoutVars>
      </dgm:prSet>
      <dgm:spPr/>
      <dgm:t>
        <a:bodyPr/>
        <a:lstStyle/>
        <a:p>
          <a:endParaRPr lang="en-US"/>
        </a:p>
      </dgm:t>
    </dgm:pt>
    <dgm:pt modelId="{ECCDA17F-89E5-474F-8D07-ABB59F769227}" type="pres">
      <dgm:prSet presAssocID="{0B005B8A-83A6-4CBF-9161-23882BBEBDCA}" presName="descendantText" presStyleLbl="alignAccFollowNode1" presStyleIdx="1" presStyleCnt="4" custScaleY="130121">
        <dgm:presLayoutVars>
          <dgm:bulletEnabled val="1"/>
        </dgm:presLayoutVars>
      </dgm:prSet>
      <dgm:spPr/>
      <dgm:t>
        <a:bodyPr/>
        <a:lstStyle/>
        <a:p>
          <a:endParaRPr lang="en-US"/>
        </a:p>
      </dgm:t>
    </dgm:pt>
    <dgm:pt modelId="{31916322-D514-4C48-B619-3E658438F875}" type="pres">
      <dgm:prSet presAssocID="{36743AFC-6E40-4840-98FE-26A0AAFAECC9}" presName="sp"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FCBE71A5-5122-435D-B05F-D9CAC0FDF17F}" type="pres">
      <dgm:prSet presAssocID="{61E80CBC-AF15-4737-8DAB-96BD79D0B07B}" presName="lin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0F11AA37-2281-4437-AA7A-42622D75FFA0}" type="pres">
      <dgm:prSet presAssocID="{61E80CBC-AF15-4737-8DAB-96BD79D0B07B}" presName="parentText" presStyleLbl="node1" presStyleIdx="2" presStyleCnt="4">
        <dgm:presLayoutVars>
          <dgm:chMax val="1"/>
          <dgm:bulletEnabled val="1"/>
        </dgm:presLayoutVars>
      </dgm:prSet>
      <dgm:spPr/>
      <dgm:t>
        <a:bodyPr/>
        <a:lstStyle/>
        <a:p>
          <a:endParaRPr lang="en-US"/>
        </a:p>
      </dgm:t>
    </dgm:pt>
    <dgm:pt modelId="{871D1948-7B0D-4CF5-B950-5B25FC1B66CD}" type="pres">
      <dgm:prSet presAssocID="{61E80CBC-AF15-4737-8DAB-96BD79D0B07B}" presName="descendantText" presStyleLbl="alignAccFollowNode1" presStyleIdx="2" presStyleCnt="4" custScaleY="110391">
        <dgm:presLayoutVars>
          <dgm:bulletEnabled val="1"/>
        </dgm:presLayoutVars>
      </dgm:prSet>
      <dgm:spPr/>
      <dgm:t>
        <a:bodyPr/>
        <a:lstStyle/>
        <a:p>
          <a:endParaRPr lang="en-US"/>
        </a:p>
      </dgm:t>
    </dgm:pt>
    <dgm:pt modelId="{179F0BC1-7409-472C-8CBA-FC8E32B13A25}" type="pres">
      <dgm:prSet presAssocID="{7E0135D2-36D5-47ED-A232-A470CFDDE111}" presName="sp"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10615272-0D4C-4D0D-A5F4-48C7068C8704}" type="pres">
      <dgm:prSet presAssocID="{8BBA9A76-22BE-4709-9B96-01F3DB224102}" presName="lin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DCAFBD5-D978-40C0-82EA-8E8618C3A751}" type="pres">
      <dgm:prSet presAssocID="{8BBA9A76-22BE-4709-9B96-01F3DB224102}" presName="parentText" presStyleLbl="node1" presStyleIdx="3" presStyleCnt="4">
        <dgm:presLayoutVars>
          <dgm:chMax val="1"/>
          <dgm:bulletEnabled val="1"/>
        </dgm:presLayoutVars>
      </dgm:prSet>
      <dgm:spPr/>
      <dgm:t>
        <a:bodyPr/>
        <a:lstStyle/>
        <a:p>
          <a:endParaRPr lang="en-US"/>
        </a:p>
      </dgm:t>
    </dgm:pt>
    <dgm:pt modelId="{BD7D7DBD-1DA3-454E-B581-4994711D476A}" type="pres">
      <dgm:prSet presAssocID="{8BBA9A76-22BE-4709-9B96-01F3DB224102}" presName="descendantText" presStyleLbl="alignAccFollowNode1" presStyleIdx="3" presStyleCnt="4" custScaleY="116000">
        <dgm:presLayoutVars>
          <dgm:bulletEnabled val="1"/>
        </dgm:presLayoutVars>
      </dgm:prSet>
      <dgm:spPr/>
      <dgm:t>
        <a:bodyPr/>
        <a:lstStyle/>
        <a:p>
          <a:endParaRPr lang="en-US"/>
        </a:p>
      </dgm:t>
    </dgm:pt>
  </dgm:ptLst>
  <dgm:cxnLst>
    <dgm:cxn modelId="{4F45B9FD-1AB2-483E-A51A-55E877A9F6B9}" type="presOf" srcId="{D2F43D03-BE41-4236-BF6F-1AA127052389}" destId="{849756CD-E61F-4ECD-9538-6C174679A417}" srcOrd="0" destOrd="2" presId="urn:microsoft.com/office/officeart/2005/8/layout/vList5"/>
    <dgm:cxn modelId="{F19A4ADB-BB82-44D2-B7A3-EE2B3FEE54F9}" type="presOf" srcId="{0BD2BB56-6F65-4195-B3A2-FF14E6104BE6}" destId="{ECCDA17F-89E5-474F-8D07-ABB59F769227}" srcOrd="0" destOrd="1" presId="urn:microsoft.com/office/officeart/2005/8/layout/vList5"/>
    <dgm:cxn modelId="{382366D2-43DD-4D71-89DC-F580905CC813}" type="presOf" srcId="{64185D20-0D47-4D50-B49F-02D20E623988}" destId="{871D1948-7B0D-4CF5-B950-5B25FC1B66CD}" srcOrd="0" destOrd="3" presId="urn:microsoft.com/office/officeart/2005/8/layout/vList5"/>
    <dgm:cxn modelId="{99BE0774-F376-4817-8737-F4E50546307A}" srcId="{61E80CBC-AF15-4737-8DAB-96BD79D0B07B}" destId="{64185D20-0D47-4D50-B49F-02D20E623988}" srcOrd="3" destOrd="0" parTransId="{015F5D3A-DFCC-4F5F-B430-B5F50FF2CFDF}" sibTransId="{3E11B6BB-69A4-4BE0-80B1-F3BEF444AFB0}"/>
    <dgm:cxn modelId="{8DCB4452-2F59-407C-A423-979B2BA178DD}" srcId="{9D79344E-C049-4922-AD53-3DB0EBC97B57}" destId="{0B005B8A-83A6-4CBF-9161-23882BBEBDCA}" srcOrd="1" destOrd="0" parTransId="{4134A260-5437-4AFF-B95D-EEF8B11AD7C5}" sibTransId="{36743AFC-6E40-4840-98FE-26A0AAFAECC9}"/>
    <dgm:cxn modelId="{F0FD1013-CE11-4489-B622-8337ED03135A}" type="presOf" srcId="{9CB90C0B-6C55-4AA1-839A-2220AA9D5BC1}" destId="{ECCDA17F-89E5-474F-8D07-ABB59F769227}" srcOrd="0" destOrd="3" presId="urn:microsoft.com/office/officeart/2005/8/layout/vList5"/>
    <dgm:cxn modelId="{EF179729-FF71-4921-BF9D-3CD4A720445E}" type="presOf" srcId="{955C9643-286B-49D6-86FB-008A3B15BFAA}" destId="{871D1948-7B0D-4CF5-B950-5B25FC1B66CD}" srcOrd="0" destOrd="4" presId="urn:microsoft.com/office/officeart/2005/8/layout/vList5"/>
    <dgm:cxn modelId="{2D8A299B-B589-45D1-8D7C-7EB7F8CA6769}" type="presOf" srcId="{06F6F795-C3D3-42AC-8FBF-F1172B3D66D3}" destId="{849756CD-E61F-4ECD-9538-6C174679A417}" srcOrd="0" destOrd="5" presId="urn:microsoft.com/office/officeart/2005/8/layout/vList5"/>
    <dgm:cxn modelId="{1DBB5AD8-12D7-4E90-8AAB-17BD9AA29BCC}" srcId="{8BBA9A76-22BE-4709-9B96-01F3DB224102}" destId="{A03819D6-F4C0-41B0-9D6C-1043D6EC42B4}" srcOrd="1" destOrd="0" parTransId="{59DF5AB2-0196-49B3-89BF-E3C7B86E7ECD}" sibTransId="{EB516C02-2AF2-45B3-AA79-AFF6D0685AA7}"/>
    <dgm:cxn modelId="{57BF046B-3CA1-4FA9-ACAA-DA2592A39DFB}" type="presOf" srcId="{F968BB69-9873-4F36-B15E-9E02E946DBF0}" destId="{BD7D7DBD-1DA3-454E-B581-4994711D476A}" srcOrd="0" destOrd="4" presId="urn:microsoft.com/office/officeart/2005/8/layout/vList5"/>
    <dgm:cxn modelId="{DA0894A5-227B-4FB5-BCE4-56FE69541097}" srcId="{61E80CBC-AF15-4737-8DAB-96BD79D0B07B}" destId="{7A6823F2-DDFF-406B-8F45-B0FC3F6E4790}" srcOrd="1" destOrd="0" parTransId="{7EF3A566-4EBE-4A05-9C32-1066697052DF}" sibTransId="{BF1EDA29-BEFC-44BB-8987-410C235A8C2F}"/>
    <dgm:cxn modelId="{ACA831A9-BA65-4972-BE15-47E83848BF2C}" type="presOf" srcId="{FF8289AD-E6C9-4377-A761-050E0DB6A8B6}" destId="{BD7D7DBD-1DA3-454E-B581-4994711D476A}" srcOrd="0" destOrd="6" presId="urn:microsoft.com/office/officeart/2005/8/layout/vList5"/>
    <dgm:cxn modelId="{8440B4E7-6F05-4D7A-A57C-8F9BB0597890}" type="presOf" srcId="{EF017297-A50F-43E8-995E-8D0D6B74536D}" destId="{871D1948-7B0D-4CF5-B950-5B25FC1B66CD}" srcOrd="0" destOrd="2" presId="urn:microsoft.com/office/officeart/2005/8/layout/vList5"/>
    <dgm:cxn modelId="{B590392D-905F-4AAF-B1FF-B52F4477046B}" type="presOf" srcId="{61E80CBC-AF15-4737-8DAB-96BD79D0B07B}" destId="{0F11AA37-2281-4437-AA7A-42622D75FFA0}" srcOrd="0" destOrd="0" presId="urn:microsoft.com/office/officeart/2005/8/layout/vList5"/>
    <dgm:cxn modelId="{634B30ED-F0E6-4709-9481-3271509231C4}" srcId="{3C4E9B9B-81E1-4601-BC86-196BB46C3BA3}" destId="{76F0F839-F403-42EE-99C6-1BBFEC0D8A64}" srcOrd="4" destOrd="0" parTransId="{CB334CFF-3693-4838-ADD5-C97A2D8B1E99}" sibTransId="{1D0A1A35-E761-4122-B54C-B8F017165A30}"/>
    <dgm:cxn modelId="{B4EAB5A0-1E54-4C8E-BE6D-D2EEFE1EF4EF}" type="presOf" srcId="{38C5ADA5-0783-45B8-9CD7-7C96EC58B96B}" destId="{849756CD-E61F-4ECD-9538-6C174679A417}" srcOrd="0" destOrd="0" presId="urn:microsoft.com/office/officeart/2005/8/layout/vList5"/>
    <dgm:cxn modelId="{FE9E5B24-2F81-415F-BFBA-A93275198EC0}" srcId="{0B005B8A-83A6-4CBF-9161-23882BBEBDCA}" destId="{0BD2BB56-6F65-4195-B3A2-FF14E6104BE6}" srcOrd="1" destOrd="0" parTransId="{9C1F0933-487F-474B-9D0D-8F65852DA510}" sibTransId="{6F0EC574-6502-4F78-8670-D15954033CE6}"/>
    <dgm:cxn modelId="{ACE1CE92-6474-4A3E-8BF4-CA4EC40BD3C7}" srcId="{0B005B8A-83A6-4CBF-9161-23882BBEBDCA}" destId="{9CB90C0B-6C55-4AA1-839A-2220AA9D5BC1}" srcOrd="3" destOrd="0" parTransId="{93CA8FCA-6CED-4DB0-8C07-98512A8DEAE5}" sibTransId="{18AE7364-7273-4E44-A47C-B6AA6E620FDA}"/>
    <dgm:cxn modelId="{E8D3D83E-E050-4244-8C17-C6540F267A03}" srcId="{3C4E9B9B-81E1-4601-BC86-196BB46C3BA3}" destId="{06F6F795-C3D3-42AC-8FBF-F1172B3D66D3}" srcOrd="5" destOrd="0" parTransId="{C4981A69-1D87-4175-905E-B7C0DA75841E}" sibTransId="{E8430D7A-2A97-44E8-B187-C2F93515FD3E}"/>
    <dgm:cxn modelId="{813F44D2-74FE-4963-97AD-1708FD073A39}" type="presOf" srcId="{679512E9-7BB2-4843-98AA-EE1C5E2F9CCA}" destId="{BD7D7DBD-1DA3-454E-B581-4994711D476A}" srcOrd="0" destOrd="2" presId="urn:microsoft.com/office/officeart/2005/8/layout/vList5"/>
    <dgm:cxn modelId="{09072B8F-EF66-40D4-A98C-AD47680A52DA}" srcId="{61E80CBC-AF15-4737-8DAB-96BD79D0B07B}" destId="{EF017297-A50F-43E8-995E-8D0D6B74536D}" srcOrd="2" destOrd="0" parTransId="{A725564A-1C25-4E07-8934-DB31001C27ED}" sibTransId="{88927C4B-4985-402F-BF3A-62422446AE4C}"/>
    <dgm:cxn modelId="{868276BC-92D2-4334-B925-BF91C5B82742}" type="presOf" srcId="{DD0A95E1-773A-4371-A0D7-2937FA5FA281}" destId="{871D1948-7B0D-4CF5-B950-5B25FC1B66CD}" srcOrd="0" destOrd="0" presId="urn:microsoft.com/office/officeart/2005/8/layout/vList5"/>
    <dgm:cxn modelId="{B6C72D0F-B369-4FC8-904C-39472DA151CC}" type="presOf" srcId="{2314FB84-2FC9-47D1-8FB5-C4B0DB4449DD}" destId="{ECCDA17F-89E5-474F-8D07-ABB59F769227}" srcOrd="0" destOrd="6" presId="urn:microsoft.com/office/officeart/2005/8/layout/vList5"/>
    <dgm:cxn modelId="{FDEA6A6B-0B20-493E-A75C-0C2D80FC8E04}" srcId="{61E80CBC-AF15-4737-8DAB-96BD79D0B07B}" destId="{77A8C344-0A50-447B-8646-FAA96385E899}" srcOrd="5" destOrd="0" parTransId="{CE25FDC3-B7AE-48C1-BE59-B73919C31DEE}" sibTransId="{9D00B7D2-A83E-469A-80E0-852BFC3ECF61}"/>
    <dgm:cxn modelId="{F2EE911E-B909-40A9-9738-BD67DA26C586}" srcId="{8BBA9A76-22BE-4709-9B96-01F3DB224102}" destId="{6DDC3F42-2CFD-40E8-9930-2E05C6A33EAC}" srcOrd="3" destOrd="0" parTransId="{3E09902E-6C7D-440D-9756-81CE062F1D50}" sibTransId="{94ACFF6B-FAE1-442C-894F-AC208DC253C2}"/>
    <dgm:cxn modelId="{31136591-BC15-402F-84DA-D4387A9D7215}" srcId="{3C4E9B9B-81E1-4601-BC86-196BB46C3BA3}" destId="{A50D8BB6-68C4-44E2-A11A-329B804DC046}" srcOrd="6" destOrd="0" parTransId="{56E46282-1AB6-4B0F-ADFE-CF12665D9E10}" sibTransId="{BA60E802-2096-49F4-970C-7DE5C322D657}"/>
    <dgm:cxn modelId="{CA1F2C69-D5FE-46FB-9E6D-A11B196FF303}" type="presOf" srcId="{FE17BB8E-A7B7-4028-8E56-5D3C8033DE01}" destId="{ECCDA17F-89E5-474F-8D07-ABB59F769227}" srcOrd="0" destOrd="5" presId="urn:microsoft.com/office/officeart/2005/8/layout/vList5"/>
    <dgm:cxn modelId="{2214699F-E05C-43E5-8433-856D8F1CFAE2}" type="presOf" srcId="{8BBA9A76-22BE-4709-9B96-01F3DB224102}" destId="{8DCAFBD5-D978-40C0-82EA-8E8618C3A751}" srcOrd="0" destOrd="0" presId="urn:microsoft.com/office/officeart/2005/8/layout/vList5"/>
    <dgm:cxn modelId="{31204831-39C9-46F2-977E-2F1CA1BDDAB9}" srcId="{8BBA9A76-22BE-4709-9B96-01F3DB224102}" destId="{550D8578-8C26-45CE-852C-488CDB33C0A5}" srcOrd="0" destOrd="0" parTransId="{1A99D514-94A8-427A-845C-8BDAD5F3C5D2}" sibTransId="{B49E2952-C2AC-43FA-8F1C-8BB26F653EA1}"/>
    <dgm:cxn modelId="{38FD60BD-B71B-4578-B42B-50D44A8B3F88}" type="presOf" srcId="{A50D8BB6-68C4-44E2-A11A-329B804DC046}" destId="{849756CD-E61F-4ECD-9538-6C174679A417}" srcOrd="0" destOrd="6" presId="urn:microsoft.com/office/officeart/2005/8/layout/vList5"/>
    <dgm:cxn modelId="{315AD565-055F-4D64-BD9F-5519FC0A43D6}" srcId="{9D79344E-C049-4922-AD53-3DB0EBC97B57}" destId="{8BBA9A76-22BE-4709-9B96-01F3DB224102}" srcOrd="3" destOrd="0" parTransId="{8E948CAD-6851-40F6-B8F6-CFBD6751DF76}" sibTransId="{F3D5525A-9397-4076-9655-0D6DC4326A71}"/>
    <dgm:cxn modelId="{1B73D0C5-D759-4B29-BE3B-4E0462B3AF91}" type="presOf" srcId="{24CD21F4-7BC9-47B4-AF61-580D499E2176}" destId="{ECCDA17F-89E5-474F-8D07-ABB59F769227}" srcOrd="0" destOrd="4" presId="urn:microsoft.com/office/officeart/2005/8/layout/vList5"/>
    <dgm:cxn modelId="{AADD0295-9D6C-4835-ACCE-47EF4D78BB6C}" srcId="{9D79344E-C049-4922-AD53-3DB0EBC97B57}" destId="{3C4E9B9B-81E1-4601-BC86-196BB46C3BA3}" srcOrd="0" destOrd="0" parTransId="{DD697CF7-5D10-41FD-BC8E-E9795D0F072A}" sibTransId="{AC31FB3D-85D8-4861-958B-72321A5328EE}"/>
    <dgm:cxn modelId="{6C314151-91DF-4292-B717-72FBB5485677}" type="presOf" srcId="{9D79344E-C049-4922-AD53-3DB0EBC97B57}" destId="{AD7A092D-B908-4B33-BEE8-ABA074910471}" srcOrd="0" destOrd="0" presId="urn:microsoft.com/office/officeart/2005/8/layout/vList5"/>
    <dgm:cxn modelId="{B1EA69C0-9C17-4B02-9053-01AAC6F80DAD}" srcId="{0B005B8A-83A6-4CBF-9161-23882BBEBDCA}" destId="{EEBD4C64-B5E7-4568-A574-35C31939A645}" srcOrd="2" destOrd="0" parTransId="{810ED25C-8881-40AE-A51A-6BCAB6DEEEC7}" sibTransId="{6458E95D-7DDE-43E5-AAE1-327A87CD3059}"/>
    <dgm:cxn modelId="{AE210BB3-08D3-47E5-B8E8-6F7C55C51565}" srcId="{8BBA9A76-22BE-4709-9B96-01F3DB224102}" destId="{F968BB69-9873-4F36-B15E-9E02E946DBF0}" srcOrd="4" destOrd="0" parTransId="{BF534367-3A6C-4035-90B3-044BE739128D}" sibTransId="{5CEE3AE7-BCCB-4662-BF5B-8700DBE568B2}"/>
    <dgm:cxn modelId="{1F759ED1-AA38-4500-AF3E-A3B0357E329C}" type="presOf" srcId="{550D8578-8C26-45CE-852C-488CDB33C0A5}" destId="{BD7D7DBD-1DA3-454E-B581-4994711D476A}" srcOrd="0" destOrd="0" presId="urn:microsoft.com/office/officeart/2005/8/layout/vList5"/>
    <dgm:cxn modelId="{79F8B94A-EF1C-4E11-B8BF-56C9ECF37895}" type="presOf" srcId="{A8B8995D-73BF-4CA6-B6E0-8F965158A824}" destId="{849756CD-E61F-4ECD-9538-6C174679A417}" srcOrd="0" destOrd="3" presId="urn:microsoft.com/office/officeart/2005/8/layout/vList5"/>
    <dgm:cxn modelId="{B48A2068-7985-447F-A19D-B6D128B65829}" srcId="{8BBA9A76-22BE-4709-9B96-01F3DB224102}" destId="{FF8289AD-E6C9-4377-A761-050E0DB6A8B6}" srcOrd="6" destOrd="0" parTransId="{A3D34DE5-1958-4FE1-8A01-F5190BCEEBA2}" sibTransId="{42645780-8A9C-4314-B5A3-3624468C267A}"/>
    <dgm:cxn modelId="{6F2450E0-6983-4328-8FB1-5D41C387025E}" srcId="{3C4E9B9B-81E1-4601-BC86-196BB46C3BA3}" destId="{D2F43D03-BE41-4236-BF6F-1AA127052389}" srcOrd="2" destOrd="0" parTransId="{9847DF65-F2EB-412B-B2C1-CA752B67BC59}" sibTransId="{55C20B43-88E2-41D1-AD4B-8EBC19EC4F19}"/>
    <dgm:cxn modelId="{D558E2AB-F34C-4DBF-9459-D2AE62B959E2}" srcId="{8BBA9A76-22BE-4709-9B96-01F3DB224102}" destId="{679512E9-7BB2-4843-98AA-EE1C5E2F9CCA}" srcOrd="2" destOrd="0" parTransId="{DC5FC7D2-38CF-4876-ABF9-9F3F01202583}" sibTransId="{8E7458D6-D423-42B3-A85F-98990563CE3B}"/>
    <dgm:cxn modelId="{411889A1-FDB4-417E-91A6-DA6217BF8C62}" srcId="{0B005B8A-83A6-4CBF-9161-23882BBEBDCA}" destId="{24CD21F4-7BC9-47B4-AF61-580D499E2176}" srcOrd="4" destOrd="0" parTransId="{8A4ADC71-F12F-4739-B156-6199370236EA}" sibTransId="{369C11FE-73CA-4CA1-BD4B-7EF5413EE1E8}"/>
    <dgm:cxn modelId="{AA75DC3B-797F-4594-A25C-D42003632B1D}" srcId="{0B005B8A-83A6-4CBF-9161-23882BBEBDCA}" destId="{2314FB84-2FC9-47D1-8FB5-C4B0DB4449DD}" srcOrd="6" destOrd="0" parTransId="{B3843B31-7430-438E-BC65-9908789FE191}" sibTransId="{43F172DA-5DC0-440D-8F06-AC9E4292996C}"/>
    <dgm:cxn modelId="{8C18A54C-C599-47F1-8706-AEAA45FD2C3C}" srcId="{61E80CBC-AF15-4737-8DAB-96BD79D0B07B}" destId="{DD0A95E1-773A-4371-A0D7-2937FA5FA281}" srcOrd="0" destOrd="0" parTransId="{1C7A5B07-2D06-456F-96C3-BAAECE0C3B21}" sibTransId="{D7AE149D-4099-4CF2-BC5C-CA488C8B3BE4}"/>
    <dgm:cxn modelId="{603FF9CB-6662-42D4-855A-FFC7924623AC}" srcId="{3C4E9B9B-81E1-4601-BC86-196BB46C3BA3}" destId="{D63326B8-77C6-4DB8-BB1D-2A135C4ACA7C}" srcOrd="1" destOrd="0" parTransId="{29D54D50-5972-4C46-A371-875449276309}" sibTransId="{53E5F49F-F553-46D4-B1AA-A0BA81C7EEC5}"/>
    <dgm:cxn modelId="{25DE0332-D640-4465-8015-5CEE19A5D541}" type="presOf" srcId="{77A8C344-0A50-447B-8646-FAA96385E899}" destId="{871D1948-7B0D-4CF5-B950-5B25FC1B66CD}" srcOrd="0" destOrd="5" presId="urn:microsoft.com/office/officeart/2005/8/layout/vList5"/>
    <dgm:cxn modelId="{545B7FE7-3ED7-472D-8F1D-0344E1EF5802}" type="presOf" srcId="{DFF085B8-760A-4B1D-B5E1-73A20388933B}" destId="{ECCDA17F-89E5-474F-8D07-ABB59F769227}" srcOrd="0" destOrd="0" presId="urn:microsoft.com/office/officeart/2005/8/layout/vList5"/>
    <dgm:cxn modelId="{FF2663AB-80C3-468B-889E-F866A5EFDE3E}" srcId="{3C4E9B9B-81E1-4601-BC86-196BB46C3BA3}" destId="{38C5ADA5-0783-45B8-9CD7-7C96EC58B96B}" srcOrd="0" destOrd="0" parTransId="{C92116D1-B004-48F0-A698-0943D0577AEF}" sibTransId="{470777CF-0B86-41FF-B270-6B335EBC67C5}"/>
    <dgm:cxn modelId="{CE495D0A-93AB-43E8-824F-35056119F806}" type="presOf" srcId="{D63326B8-77C6-4DB8-BB1D-2A135C4ACA7C}" destId="{849756CD-E61F-4ECD-9538-6C174679A417}" srcOrd="0" destOrd="1" presId="urn:microsoft.com/office/officeart/2005/8/layout/vList5"/>
    <dgm:cxn modelId="{5E880F12-EECC-4C5A-AF4F-7705410FE6F2}" type="presOf" srcId="{3C4E9B9B-81E1-4601-BC86-196BB46C3BA3}" destId="{5ED673CD-D0AE-4234-9A30-88D1924A40F0}" srcOrd="0" destOrd="0" presId="urn:microsoft.com/office/officeart/2005/8/layout/vList5"/>
    <dgm:cxn modelId="{7DF01C54-7A35-40F2-A051-89223BE1F833}" srcId="{8BBA9A76-22BE-4709-9B96-01F3DB224102}" destId="{8D915378-6B48-4702-BE77-085CF69A5A94}" srcOrd="5" destOrd="0" parTransId="{204C6ACB-1D6D-4B1A-B0B7-1D88D457394B}" sibTransId="{72503C8B-516A-4B06-8355-AE51AD864FAD}"/>
    <dgm:cxn modelId="{EE414A22-095C-4D17-80A0-0D07546F8765}" type="presOf" srcId="{5F44D2D5-B107-47AC-A171-28A4C4D2D04C}" destId="{871D1948-7B0D-4CF5-B950-5B25FC1B66CD}" srcOrd="0" destOrd="6" presId="urn:microsoft.com/office/officeart/2005/8/layout/vList5"/>
    <dgm:cxn modelId="{D6921115-74B7-4C16-8361-3CE15A8665FC}" srcId="{0B005B8A-83A6-4CBF-9161-23882BBEBDCA}" destId="{DFF085B8-760A-4B1D-B5E1-73A20388933B}" srcOrd="0" destOrd="0" parTransId="{0C882960-E918-4979-A373-89698DA34489}" sibTransId="{6C25C883-DDBF-4EFE-9E67-0C7F05B59B87}"/>
    <dgm:cxn modelId="{184D33A5-1253-4798-BA3A-281F555A955F}" type="presOf" srcId="{6DDC3F42-2CFD-40E8-9930-2E05C6A33EAC}" destId="{BD7D7DBD-1DA3-454E-B581-4994711D476A}" srcOrd="0" destOrd="3" presId="urn:microsoft.com/office/officeart/2005/8/layout/vList5"/>
    <dgm:cxn modelId="{1B084AC2-A067-4304-B1E6-07F89D64D8A9}" type="presOf" srcId="{A03819D6-F4C0-41B0-9D6C-1043D6EC42B4}" destId="{BD7D7DBD-1DA3-454E-B581-4994711D476A}" srcOrd="0" destOrd="1" presId="urn:microsoft.com/office/officeart/2005/8/layout/vList5"/>
    <dgm:cxn modelId="{F868A03A-CA3F-4D6D-89A2-2C7C37F5E1DF}" srcId="{3C4E9B9B-81E1-4601-BC86-196BB46C3BA3}" destId="{A8B8995D-73BF-4CA6-B6E0-8F965158A824}" srcOrd="3" destOrd="0" parTransId="{FE6BB170-2C42-4465-A73A-EB4027045233}" sibTransId="{D4A32689-77A4-4142-AE6F-710A516A6AFD}"/>
    <dgm:cxn modelId="{98136AA4-5C3A-4A8F-9151-E089E1F99D59}" srcId="{61E80CBC-AF15-4737-8DAB-96BD79D0B07B}" destId="{5F44D2D5-B107-47AC-A171-28A4C4D2D04C}" srcOrd="6" destOrd="0" parTransId="{0F5D9231-2CEC-4429-8FBD-5D98E0D9B2C9}" sibTransId="{0E6AB74F-5A72-4B56-8A58-73B63EE910F4}"/>
    <dgm:cxn modelId="{B94A0F68-0F70-485D-BC9E-2F0924631520}" type="presOf" srcId="{76F0F839-F403-42EE-99C6-1BBFEC0D8A64}" destId="{849756CD-E61F-4ECD-9538-6C174679A417}" srcOrd="0" destOrd="4" presId="urn:microsoft.com/office/officeart/2005/8/layout/vList5"/>
    <dgm:cxn modelId="{5A0DD63E-72E1-40FA-B644-B1EEAC77879C}" type="presOf" srcId="{7A6823F2-DDFF-406B-8F45-B0FC3F6E4790}" destId="{871D1948-7B0D-4CF5-B950-5B25FC1B66CD}" srcOrd="0" destOrd="1" presId="urn:microsoft.com/office/officeart/2005/8/layout/vList5"/>
    <dgm:cxn modelId="{BE352C51-0A85-448F-BC6C-B3004B323251}" srcId="{0B005B8A-83A6-4CBF-9161-23882BBEBDCA}" destId="{FE17BB8E-A7B7-4028-8E56-5D3C8033DE01}" srcOrd="5" destOrd="0" parTransId="{D69D5352-B60B-4708-B3CC-3B67CA48EF71}" sibTransId="{EB094C40-0277-4EDD-900F-C79D448F308B}"/>
    <dgm:cxn modelId="{9FBC30F9-76DE-4B93-8A49-E4EF57FFA6C5}" type="presOf" srcId="{0B005B8A-83A6-4CBF-9161-23882BBEBDCA}" destId="{CB90C900-C007-4A89-8C22-1D1F775C05BC}" srcOrd="0" destOrd="0" presId="urn:microsoft.com/office/officeart/2005/8/layout/vList5"/>
    <dgm:cxn modelId="{A8A0B8CA-8C29-4997-8F11-64321C9E147C}" srcId="{61E80CBC-AF15-4737-8DAB-96BD79D0B07B}" destId="{955C9643-286B-49D6-86FB-008A3B15BFAA}" srcOrd="4" destOrd="0" parTransId="{98E6CB7A-FDCD-4581-8F88-C8494C70F52C}" sibTransId="{44FB7803-5449-4358-BF0C-C15221D38523}"/>
    <dgm:cxn modelId="{E89FE456-078D-4C28-B6D3-9F9540D60490}" srcId="{9D79344E-C049-4922-AD53-3DB0EBC97B57}" destId="{61E80CBC-AF15-4737-8DAB-96BD79D0B07B}" srcOrd="2" destOrd="0" parTransId="{93433436-C74E-47B0-B4C5-C91E4B3281BE}" sibTransId="{7E0135D2-36D5-47ED-A232-A470CFDDE111}"/>
    <dgm:cxn modelId="{C8EBCD06-539D-45C6-B1DE-26B28E590CB5}" type="presOf" srcId="{EEBD4C64-B5E7-4568-A574-35C31939A645}" destId="{ECCDA17F-89E5-474F-8D07-ABB59F769227}" srcOrd="0" destOrd="2" presId="urn:microsoft.com/office/officeart/2005/8/layout/vList5"/>
    <dgm:cxn modelId="{246BDA42-9004-4AE5-827A-D8B659FFB21B}" type="presOf" srcId="{8D915378-6B48-4702-BE77-085CF69A5A94}" destId="{BD7D7DBD-1DA3-454E-B581-4994711D476A}" srcOrd="0" destOrd="5" presId="urn:microsoft.com/office/officeart/2005/8/layout/vList5"/>
    <dgm:cxn modelId="{60DE3CEA-8B15-442D-8AA9-E50E7DD26882}" type="presParOf" srcId="{AD7A092D-B908-4B33-BEE8-ABA074910471}" destId="{9B7F7496-0364-407E-ABD9-73F94FC265BD}" srcOrd="0" destOrd="0" presId="urn:microsoft.com/office/officeart/2005/8/layout/vList5"/>
    <dgm:cxn modelId="{18E9547F-A18F-4FF7-B34B-A34016C4397A}" type="presParOf" srcId="{9B7F7496-0364-407E-ABD9-73F94FC265BD}" destId="{5ED673CD-D0AE-4234-9A30-88D1924A40F0}" srcOrd="0" destOrd="0" presId="urn:microsoft.com/office/officeart/2005/8/layout/vList5"/>
    <dgm:cxn modelId="{3FE0C51D-D7FE-4E7B-B048-EA52F9C279A4}" type="presParOf" srcId="{9B7F7496-0364-407E-ABD9-73F94FC265BD}" destId="{849756CD-E61F-4ECD-9538-6C174679A417}" srcOrd="1" destOrd="0" presId="urn:microsoft.com/office/officeart/2005/8/layout/vList5"/>
    <dgm:cxn modelId="{D94A6000-E906-44B3-AFE9-57FC1F8A6371}" type="presParOf" srcId="{AD7A092D-B908-4B33-BEE8-ABA074910471}" destId="{E0FAF20C-C34D-402B-967F-BBEF35D481D3}" srcOrd="1" destOrd="0" presId="urn:microsoft.com/office/officeart/2005/8/layout/vList5"/>
    <dgm:cxn modelId="{64E4C10E-7614-4044-B63C-75F11DF9EBF3}" type="presParOf" srcId="{AD7A092D-B908-4B33-BEE8-ABA074910471}" destId="{74F9B18E-6B61-4F34-9A97-C06AC3330DFC}" srcOrd="2" destOrd="0" presId="urn:microsoft.com/office/officeart/2005/8/layout/vList5"/>
    <dgm:cxn modelId="{0595D5A6-BDB1-4E46-9623-01CC6F62C207}" type="presParOf" srcId="{74F9B18E-6B61-4F34-9A97-C06AC3330DFC}" destId="{CB90C900-C007-4A89-8C22-1D1F775C05BC}" srcOrd="0" destOrd="0" presId="urn:microsoft.com/office/officeart/2005/8/layout/vList5"/>
    <dgm:cxn modelId="{26C26BCD-D085-4B61-99B6-5459A9A962ED}" type="presParOf" srcId="{74F9B18E-6B61-4F34-9A97-C06AC3330DFC}" destId="{ECCDA17F-89E5-474F-8D07-ABB59F769227}" srcOrd="1" destOrd="0" presId="urn:microsoft.com/office/officeart/2005/8/layout/vList5"/>
    <dgm:cxn modelId="{91A24E3F-4FD2-4D10-96B9-C8699330238B}" type="presParOf" srcId="{AD7A092D-B908-4B33-BEE8-ABA074910471}" destId="{31916322-D514-4C48-B619-3E658438F875}" srcOrd="3" destOrd="0" presId="urn:microsoft.com/office/officeart/2005/8/layout/vList5"/>
    <dgm:cxn modelId="{F2987E43-0502-422E-8977-903C32A579EB}" type="presParOf" srcId="{AD7A092D-B908-4B33-BEE8-ABA074910471}" destId="{FCBE71A5-5122-435D-B05F-D9CAC0FDF17F}" srcOrd="4" destOrd="0" presId="urn:microsoft.com/office/officeart/2005/8/layout/vList5"/>
    <dgm:cxn modelId="{C7C49058-FF52-49A3-BBAD-2AADFE3ABCAE}" type="presParOf" srcId="{FCBE71A5-5122-435D-B05F-D9CAC0FDF17F}" destId="{0F11AA37-2281-4437-AA7A-42622D75FFA0}" srcOrd="0" destOrd="0" presId="urn:microsoft.com/office/officeart/2005/8/layout/vList5"/>
    <dgm:cxn modelId="{BDB97BB9-3046-441F-ACEB-6DEE2DB97DF7}" type="presParOf" srcId="{FCBE71A5-5122-435D-B05F-D9CAC0FDF17F}" destId="{871D1948-7B0D-4CF5-B950-5B25FC1B66CD}" srcOrd="1" destOrd="0" presId="urn:microsoft.com/office/officeart/2005/8/layout/vList5"/>
    <dgm:cxn modelId="{944D06DB-2509-4D56-AAFA-992742E43ED9}" type="presParOf" srcId="{AD7A092D-B908-4B33-BEE8-ABA074910471}" destId="{179F0BC1-7409-472C-8CBA-FC8E32B13A25}" srcOrd="5" destOrd="0" presId="urn:microsoft.com/office/officeart/2005/8/layout/vList5"/>
    <dgm:cxn modelId="{5FBA8B8F-266B-4492-AE5C-0BB459858B0A}" type="presParOf" srcId="{AD7A092D-B908-4B33-BEE8-ABA074910471}" destId="{10615272-0D4C-4D0D-A5F4-48C7068C8704}" srcOrd="6" destOrd="0" presId="urn:microsoft.com/office/officeart/2005/8/layout/vList5"/>
    <dgm:cxn modelId="{D3D61AF2-CDD3-4FAC-B742-83A022DEF1F4}" type="presParOf" srcId="{10615272-0D4C-4D0D-A5F4-48C7068C8704}" destId="{8DCAFBD5-D978-40C0-82EA-8E8618C3A751}" srcOrd="0" destOrd="0" presId="urn:microsoft.com/office/officeart/2005/8/layout/vList5"/>
    <dgm:cxn modelId="{5FD0EF1E-9D8F-410F-8D7E-1ADFFB46A853}" type="presParOf" srcId="{10615272-0D4C-4D0D-A5F4-48C7068C8704}" destId="{BD7D7DBD-1DA3-454E-B581-4994711D47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B8200-E3F9-4CE8-B152-516AA067C4E8}">
      <dsp:nvSpPr>
        <dsp:cNvPr id="0" name=""/>
        <dsp:cNvSpPr/>
      </dsp:nvSpPr>
      <dsp:spPr>
        <a:xfrm>
          <a:off x="639" y="0"/>
          <a:ext cx="1662299" cy="4067253"/>
        </a:xfrm>
        <a:prstGeom prst="roundRect">
          <a:avLst>
            <a:gd name="adj" fmla="val 10000"/>
          </a:avLst>
        </a:prstGeom>
        <a:solidFill>
          <a:schemeClr val="accent2">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AR" sz="1800" b="1" i="0" kern="1200" dirty="0" smtClean="0">
              <a:solidFill>
                <a:schemeClr val="tx1"/>
              </a:solidFill>
              <a:latin typeface="Montserrat" panose="020B0604020202020204" charset="0"/>
            </a:rPr>
            <a:t>Dueña del Negocio</a:t>
          </a:r>
          <a:endParaRPr lang="es-AR" sz="1800" kern="1200" dirty="0">
            <a:solidFill>
              <a:schemeClr val="tx1"/>
            </a:solidFill>
            <a:latin typeface="Montserrat" panose="020B0604020202020204" charset="0"/>
          </a:endParaRPr>
        </a:p>
      </dsp:txBody>
      <dsp:txXfrm>
        <a:off x="639" y="0"/>
        <a:ext cx="1662299" cy="1220175"/>
      </dsp:txXfrm>
    </dsp:sp>
    <dsp:sp modelId="{A6855F90-799F-4D29-A379-714BEFC2126D}">
      <dsp:nvSpPr>
        <dsp:cNvPr id="0" name=""/>
        <dsp:cNvSpPr/>
      </dsp:nvSpPr>
      <dsp:spPr>
        <a:xfrm>
          <a:off x="166869" y="1221585"/>
          <a:ext cx="1329839" cy="376801"/>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Influencia</a:t>
          </a:r>
          <a:r>
            <a:rPr lang="es-AR" sz="900" b="0" i="0" kern="1200" dirty="0" smtClean="0">
              <a:solidFill>
                <a:schemeClr val="tx1"/>
              </a:solidFill>
              <a:latin typeface="Montserrat" panose="020B0604020202020204" charset="0"/>
            </a:rPr>
            <a:t>: Alta</a:t>
          </a:r>
          <a:endParaRPr lang="es-AR" sz="900" kern="1200" dirty="0">
            <a:solidFill>
              <a:schemeClr val="tx1"/>
            </a:solidFill>
            <a:latin typeface="Montserrat" panose="020B0604020202020204" charset="0"/>
          </a:endParaRPr>
        </a:p>
      </dsp:txBody>
      <dsp:txXfrm>
        <a:off x="177905" y="1232621"/>
        <a:ext cx="1307767" cy="354729"/>
      </dsp:txXfrm>
    </dsp:sp>
    <dsp:sp modelId="{AAEF26F4-EB91-4CAD-B73B-002379CA0DFF}">
      <dsp:nvSpPr>
        <dsp:cNvPr id="0" name=""/>
        <dsp:cNvSpPr/>
      </dsp:nvSpPr>
      <dsp:spPr>
        <a:xfrm>
          <a:off x="166869" y="1720324"/>
          <a:ext cx="1329839" cy="313084"/>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Interés</a:t>
          </a:r>
          <a:r>
            <a:rPr lang="es-AR" sz="900" b="0" i="0" kern="1200" dirty="0" smtClean="0">
              <a:solidFill>
                <a:schemeClr val="tx1"/>
              </a:solidFill>
              <a:latin typeface="Montserrat" panose="020B0604020202020204" charset="0"/>
            </a:rPr>
            <a:t>: Alto</a:t>
          </a:r>
          <a:endParaRPr lang="es-AR" sz="900" kern="1200" dirty="0">
            <a:solidFill>
              <a:schemeClr val="tx1"/>
            </a:solidFill>
            <a:latin typeface="Montserrat" panose="020B0604020202020204" charset="0"/>
          </a:endParaRPr>
        </a:p>
      </dsp:txBody>
      <dsp:txXfrm>
        <a:off x="176039" y="1729494"/>
        <a:ext cx="1311499" cy="294744"/>
      </dsp:txXfrm>
    </dsp:sp>
    <dsp:sp modelId="{87B57257-3FAE-4210-AB47-F80F54F1093D}">
      <dsp:nvSpPr>
        <dsp:cNvPr id="0" name=""/>
        <dsp:cNvSpPr/>
      </dsp:nvSpPr>
      <dsp:spPr>
        <a:xfrm>
          <a:off x="166869" y="2155346"/>
          <a:ext cx="1329839" cy="792597"/>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Rol</a:t>
          </a:r>
          <a:r>
            <a:rPr lang="es-AR" sz="900" b="0" i="0" kern="1200" dirty="0" smtClean="0">
              <a:solidFill>
                <a:schemeClr val="tx1"/>
              </a:solidFill>
              <a:latin typeface="Montserrat" panose="020B0604020202020204" charset="0"/>
            </a:rPr>
            <a:t>: Toma decisiones estratégicas, organiza turnos, realiza pedidos, cubre turnos cuando es necesario.</a:t>
          </a:r>
          <a:endParaRPr lang="es-AR" sz="900" kern="1200" dirty="0">
            <a:solidFill>
              <a:schemeClr val="tx1"/>
            </a:solidFill>
            <a:latin typeface="Montserrat" panose="020B0604020202020204" charset="0"/>
          </a:endParaRPr>
        </a:p>
      </dsp:txBody>
      <dsp:txXfrm>
        <a:off x="190083" y="2178560"/>
        <a:ext cx="1283411" cy="746169"/>
      </dsp:txXfrm>
    </dsp:sp>
    <dsp:sp modelId="{B47A8747-59B2-4C0A-9CEB-66DFA00912E1}">
      <dsp:nvSpPr>
        <dsp:cNvPr id="0" name=""/>
        <dsp:cNvSpPr/>
      </dsp:nvSpPr>
      <dsp:spPr>
        <a:xfrm>
          <a:off x="166869" y="3069882"/>
          <a:ext cx="1329839" cy="792597"/>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Relación</a:t>
          </a:r>
          <a:r>
            <a:rPr lang="es-AR" sz="900" b="0" i="0" kern="1200" dirty="0" smtClean="0">
              <a:solidFill>
                <a:schemeClr val="tx1"/>
              </a:solidFill>
              <a:latin typeface="Montserrat" panose="020B0604020202020204" charset="0"/>
            </a:rPr>
            <a:t>: Es el principal tomador de decisiones y gestiona las operaciones diarias.</a:t>
          </a:r>
          <a:endParaRPr lang="es-AR" sz="900" kern="1200" dirty="0">
            <a:solidFill>
              <a:schemeClr val="tx1"/>
            </a:solidFill>
            <a:latin typeface="Montserrat" panose="020B0604020202020204" charset="0"/>
          </a:endParaRPr>
        </a:p>
      </dsp:txBody>
      <dsp:txXfrm>
        <a:off x="190083" y="3093096"/>
        <a:ext cx="1283411" cy="746169"/>
      </dsp:txXfrm>
    </dsp:sp>
    <dsp:sp modelId="{E0C23637-7CEA-420A-B469-EDA7852B2997}">
      <dsp:nvSpPr>
        <dsp:cNvPr id="0" name=""/>
        <dsp:cNvSpPr/>
      </dsp:nvSpPr>
      <dsp:spPr>
        <a:xfrm>
          <a:off x="1787611" y="0"/>
          <a:ext cx="1662299" cy="4067253"/>
        </a:xfrm>
        <a:prstGeom prst="roundRect">
          <a:avLst>
            <a:gd name="adj" fmla="val 10000"/>
          </a:avLst>
        </a:prstGeom>
        <a:solidFill>
          <a:schemeClr val="accent3">
            <a:shade val="50000"/>
            <a:hueOff val="0"/>
            <a:satOff val="0"/>
            <a:lumOff val="26464"/>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AR" sz="1800" b="1" i="0" kern="1200" dirty="0" smtClean="0">
              <a:solidFill>
                <a:schemeClr val="tx1"/>
              </a:solidFill>
              <a:latin typeface="Montserrat" panose="020B0604020202020204" charset="0"/>
            </a:rPr>
            <a:t>Empleados</a:t>
          </a:r>
          <a:endParaRPr lang="es-AR" sz="1800" kern="1200" dirty="0">
            <a:solidFill>
              <a:schemeClr val="tx1"/>
            </a:solidFill>
            <a:latin typeface="Montserrat" panose="020B0604020202020204" charset="0"/>
          </a:endParaRPr>
        </a:p>
      </dsp:txBody>
      <dsp:txXfrm>
        <a:off x="1787611" y="0"/>
        <a:ext cx="1662299" cy="1220175"/>
      </dsp:txXfrm>
    </dsp:sp>
    <dsp:sp modelId="{D11744B6-2697-4204-B4CE-909DE1AA8ADA}">
      <dsp:nvSpPr>
        <dsp:cNvPr id="0" name=""/>
        <dsp:cNvSpPr/>
      </dsp:nvSpPr>
      <dsp:spPr>
        <a:xfrm>
          <a:off x="1953841" y="1221495"/>
          <a:ext cx="1329839" cy="407983"/>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Influencia</a:t>
          </a:r>
          <a:r>
            <a:rPr lang="es-AR" sz="900" b="0" i="0" kern="1200" dirty="0" smtClean="0">
              <a:solidFill>
                <a:schemeClr val="tx1"/>
              </a:solidFill>
              <a:latin typeface="Montserrat" panose="020B0604020202020204" charset="0"/>
            </a:rPr>
            <a:t>: Media</a:t>
          </a:r>
          <a:endParaRPr lang="es-AR" sz="900" kern="1200" dirty="0">
            <a:solidFill>
              <a:schemeClr val="tx1"/>
            </a:solidFill>
            <a:latin typeface="Montserrat" panose="020B0604020202020204" charset="0"/>
          </a:endParaRPr>
        </a:p>
      </dsp:txBody>
      <dsp:txXfrm>
        <a:off x="1965790" y="1233444"/>
        <a:ext cx="1305941" cy="384085"/>
      </dsp:txXfrm>
    </dsp:sp>
    <dsp:sp modelId="{FC3F75CD-0F3E-4C5B-8705-D716CC4B0C71}">
      <dsp:nvSpPr>
        <dsp:cNvPr id="0" name=""/>
        <dsp:cNvSpPr/>
      </dsp:nvSpPr>
      <dsp:spPr>
        <a:xfrm>
          <a:off x="1953841" y="1752210"/>
          <a:ext cx="1329839" cy="438226"/>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Interés</a:t>
          </a:r>
          <a:r>
            <a:rPr lang="es-AR" sz="900" b="0" i="0" kern="1200" dirty="0" smtClean="0">
              <a:solidFill>
                <a:schemeClr val="tx1"/>
              </a:solidFill>
              <a:latin typeface="Montserrat" panose="020B0604020202020204" charset="0"/>
            </a:rPr>
            <a:t>: Alto</a:t>
          </a:r>
          <a:endParaRPr lang="es-AR" sz="900" kern="1200" dirty="0">
            <a:solidFill>
              <a:schemeClr val="tx1"/>
            </a:solidFill>
            <a:latin typeface="Montserrat" panose="020B0604020202020204" charset="0"/>
          </a:endParaRPr>
        </a:p>
      </dsp:txBody>
      <dsp:txXfrm>
        <a:off x="1966676" y="1765045"/>
        <a:ext cx="1304169" cy="412556"/>
      </dsp:txXfrm>
    </dsp:sp>
    <dsp:sp modelId="{E6F5325C-F7AC-40BC-860D-FA3079579BAE}">
      <dsp:nvSpPr>
        <dsp:cNvPr id="0" name=""/>
        <dsp:cNvSpPr/>
      </dsp:nvSpPr>
      <dsp:spPr>
        <a:xfrm>
          <a:off x="1953841" y="2313169"/>
          <a:ext cx="1329839" cy="628907"/>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Rol</a:t>
          </a:r>
          <a:r>
            <a:rPr lang="es-AR" sz="900" b="0" i="0" kern="1200" dirty="0" smtClean="0">
              <a:solidFill>
                <a:schemeClr val="tx1"/>
              </a:solidFill>
              <a:latin typeface="Montserrat" panose="020B0604020202020204" charset="0"/>
            </a:rPr>
            <a:t>: Ventas, reposición de stock, atención al cliente.</a:t>
          </a:r>
          <a:endParaRPr lang="es-AR" sz="900" kern="1200" dirty="0">
            <a:solidFill>
              <a:schemeClr val="tx1"/>
            </a:solidFill>
            <a:latin typeface="Montserrat" panose="020B0604020202020204" charset="0"/>
          </a:endParaRPr>
        </a:p>
      </dsp:txBody>
      <dsp:txXfrm>
        <a:off x="1972261" y="2331589"/>
        <a:ext cx="1292999" cy="592067"/>
      </dsp:txXfrm>
    </dsp:sp>
    <dsp:sp modelId="{D49F4E44-C347-4A6C-A37B-9EF5FEBBED85}">
      <dsp:nvSpPr>
        <dsp:cNvPr id="0" name=""/>
        <dsp:cNvSpPr/>
      </dsp:nvSpPr>
      <dsp:spPr>
        <a:xfrm>
          <a:off x="1953841" y="3064809"/>
          <a:ext cx="1329839" cy="797761"/>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Relación</a:t>
          </a:r>
          <a:r>
            <a:rPr lang="es-AR" sz="900" b="0" i="0" kern="1200" dirty="0" smtClean="0">
              <a:solidFill>
                <a:schemeClr val="tx1"/>
              </a:solidFill>
              <a:latin typeface="Montserrat" panose="020B0604020202020204" charset="0"/>
            </a:rPr>
            <a:t>: Son cruciales para la operación diaria y la experiencia del cliente.</a:t>
          </a:r>
          <a:endParaRPr lang="es-AR" sz="900" kern="1200" dirty="0">
            <a:solidFill>
              <a:schemeClr val="tx1"/>
            </a:solidFill>
            <a:latin typeface="Montserrat" panose="020B0604020202020204" charset="0"/>
          </a:endParaRPr>
        </a:p>
      </dsp:txBody>
      <dsp:txXfrm>
        <a:off x="1977207" y="3088175"/>
        <a:ext cx="1283107" cy="751029"/>
      </dsp:txXfrm>
    </dsp:sp>
    <dsp:sp modelId="{ADB3F46B-C7E9-4FDD-ACDB-16FB46E91282}">
      <dsp:nvSpPr>
        <dsp:cNvPr id="0" name=""/>
        <dsp:cNvSpPr/>
      </dsp:nvSpPr>
      <dsp:spPr>
        <a:xfrm>
          <a:off x="3574583" y="0"/>
          <a:ext cx="1662299" cy="4067253"/>
        </a:xfrm>
        <a:prstGeom prst="roundRect">
          <a:avLst>
            <a:gd name="adj" fmla="val 10000"/>
          </a:avLst>
        </a:prstGeom>
        <a:solidFill>
          <a:schemeClr val="accent2">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AR" sz="1800" b="1" i="0" kern="1200" dirty="0" smtClean="0">
              <a:solidFill>
                <a:schemeClr val="tx1"/>
              </a:solidFill>
              <a:latin typeface="Montserrat" panose="020B0604020202020204" charset="0"/>
            </a:rPr>
            <a:t>Proveedores</a:t>
          </a:r>
          <a:endParaRPr lang="es-AR" sz="1800" kern="1200" dirty="0">
            <a:solidFill>
              <a:schemeClr val="tx1"/>
            </a:solidFill>
            <a:latin typeface="Montserrat" panose="020B0604020202020204" charset="0"/>
          </a:endParaRPr>
        </a:p>
      </dsp:txBody>
      <dsp:txXfrm>
        <a:off x="3574583" y="0"/>
        <a:ext cx="1662299" cy="1220175"/>
      </dsp:txXfrm>
    </dsp:sp>
    <dsp:sp modelId="{BCD3AAE1-5CFA-43E0-B6E1-30D68868C53F}">
      <dsp:nvSpPr>
        <dsp:cNvPr id="0" name=""/>
        <dsp:cNvSpPr/>
      </dsp:nvSpPr>
      <dsp:spPr>
        <a:xfrm>
          <a:off x="3740813" y="1220739"/>
          <a:ext cx="1329839" cy="358579"/>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smtClean="0">
              <a:solidFill>
                <a:schemeClr val="tx1"/>
              </a:solidFill>
              <a:latin typeface="Montserrat" panose="020B0604020202020204" charset="0"/>
            </a:rPr>
            <a:t>Influencia</a:t>
          </a:r>
          <a:r>
            <a:rPr lang="es-AR" sz="900" b="0" i="0" kern="1200" smtClean="0">
              <a:solidFill>
                <a:schemeClr val="tx1"/>
              </a:solidFill>
              <a:latin typeface="Montserrat" panose="020B0604020202020204" charset="0"/>
            </a:rPr>
            <a:t>: Alta</a:t>
          </a:r>
          <a:endParaRPr lang="es-AR" sz="900" kern="1200">
            <a:solidFill>
              <a:schemeClr val="tx1"/>
            </a:solidFill>
            <a:latin typeface="Montserrat" panose="020B0604020202020204" charset="0"/>
          </a:endParaRPr>
        </a:p>
      </dsp:txBody>
      <dsp:txXfrm>
        <a:off x="3751315" y="1231241"/>
        <a:ext cx="1308835" cy="337575"/>
      </dsp:txXfrm>
    </dsp:sp>
    <dsp:sp modelId="{AF57FDAA-DEB5-471C-AD2D-75F9CEC334AF}">
      <dsp:nvSpPr>
        <dsp:cNvPr id="0" name=""/>
        <dsp:cNvSpPr/>
      </dsp:nvSpPr>
      <dsp:spPr>
        <a:xfrm>
          <a:off x="3740813" y="1704433"/>
          <a:ext cx="1329839" cy="354651"/>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Interés</a:t>
          </a:r>
          <a:r>
            <a:rPr lang="es-AR" sz="900" b="0" i="0" kern="1200" dirty="0" smtClean="0">
              <a:solidFill>
                <a:schemeClr val="tx1"/>
              </a:solidFill>
              <a:latin typeface="Montserrat" panose="020B0604020202020204" charset="0"/>
            </a:rPr>
            <a:t>: Medio</a:t>
          </a:r>
          <a:endParaRPr lang="es-AR" sz="900" kern="1200" dirty="0">
            <a:solidFill>
              <a:schemeClr val="tx1"/>
            </a:solidFill>
            <a:latin typeface="Montserrat" panose="020B0604020202020204" charset="0"/>
          </a:endParaRPr>
        </a:p>
      </dsp:txBody>
      <dsp:txXfrm>
        <a:off x="3751200" y="1714820"/>
        <a:ext cx="1309065" cy="333877"/>
      </dsp:txXfrm>
    </dsp:sp>
    <dsp:sp modelId="{E3B90FFD-F3FF-4DD3-AA8B-910EB8980166}">
      <dsp:nvSpPr>
        <dsp:cNvPr id="0" name=""/>
        <dsp:cNvSpPr/>
      </dsp:nvSpPr>
      <dsp:spPr>
        <a:xfrm>
          <a:off x="3740813" y="2184200"/>
          <a:ext cx="1329839" cy="624780"/>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Rol</a:t>
          </a:r>
          <a:r>
            <a:rPr lang="es-AR" sz="900" b="0" i="0" kern="1200" dirty="0" smtClean="0">
              <a:solidFill>
                <a:schemeClr val="tx1"/>
              </a:solidFill>
              <a:latin typeface="Montserrat" panose="020B0604020202020204" charset="0"/>
            </a:rPr>
            <a:t>: Suministran bebidas alcohólicas, productos de kiosco, y otros insumos.</a:t>
          </a:r>
          <a:endParaRPr lang="es-AR" sz="900" kern="1200" dirty="0">
            <a:solidFill>
              <a:schemeClr val="tx1"/>
            </a:solidFill>
            <a:latin typeface="Montserrat" panose="020B0604020202020204" charset="0"/>
          </a:endParaRPr>
        </a:p>
      </dsp:txBody>
      <dsp:txXfrm>
        <a:off x="3759112" y="2202499"/>
        <a:ext cx="1293241" cy="588182"/>
      </dsp:txXfrm>
    </dsp:sp>
    <dsp:sp modelId="{8BE08FBA-7D39-444E-B39E-CE8586AA8F0F}">
      <dsp:nvSpPr>
        <dsp:cNvPr id="0" name=""/>
        <dsp:cNvSpPr/>
      </dsp:nvSpPr>
      <dsp:spPr>
        <a:xfrm>
          <a:off x="3740813" y="2934097"/>
          <a:ext cx="1329839" cy="929229"/>
        </a:xfrm>
        <a:prstGeom prst="roundRect">
          <a:avLst>
            <a:gd name="adj" fmla="val 10000"/>
          </a:avLst>
        </a:prstGeom>
        <a:solidFill>
          <a:schemeClr val="accent2">
            <a:alpha val="7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i="0" kern="1200" dirty="0" smtClean="0">
              <a:solidFill>
                <a:schemeClr val="tx1"/>
              </a:solidFill>
              <a:latin typeface="Montserrat" panose="020B0604020202020204" charset="0"/>
            </a:rPr>
            <a:t>Relación</a:t>
          </a:r>
          <a:r>
            <a:rPr lang="es-AR" sz="900" b="0" i="0" kern="1200" dirty="0" smtClean="0">
              <a:solidFill>
                <a:schemeClr val="tx1"/>
              </a:solidFill>
              <a:latin typeface="Montserrat" panose="020B0604020202020204" charset="0"/>
            </a:rPr>
            <a:t>: Mantienen el negocio abastecido, relaciones estables son clave para la continuidad del suministro.</a:t>
          </a:r>
          <a:endParaRPr lang="es-AR" sz="900" kern="1200" dirty="0">
            <a:solidFill>
              <a:schemeClr val="tx1"/>
            </a:solidFill>
            <a:latin typeface="Montserrat" panose="020B0604020202020204" charset="0"/>
          </a:endParaRPr>
        </a:p>
      </dsp:txBody>
      <dsp:txXfrm>
        <a:off x="3768029" y="2961313"/>
        <a:ext cx="1275407" cy="874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2C051-3E00-4F42-930E-188A54C391B4}">
      <dsp:nvSpPr>
        <dsp:cNvPr id="0" name=""/>
        <dsp:cNvSpPr/>
      </dsp:nvSpPr>
      <dsp:spPr>
        <a:xfrm>
          <a:off x="1258" y="0"/>
          <a:ext cx="1235121" cy="4121507"/>
        </a:xfrm>
        <a:prstGeom prst="roundRect">
          <a:avLst>
            <a:gd name="adj" fmla="val 10000"/>
          </a:avLst>
        </a:prstGeom>
        <a:solidFill>
          <a:schemeClr val="accent4">
            <a:tint val="40000"/>
            <a:hueOff val="0"/>
            <a:satOff val="0"/>
            <a:lumOff val="0"/>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AR" sz="1200" b="1" kern="1200" dirty="0" smtClean="0">
              <a:latin typeface="Montserrat" panose="020B0604020202020204" charset="0"/>
            </a:rPr>
            <a:t>Clientes</a:t>
          </a:r>
          <a:endParaRPr lang="es-AR" sz="1200" b="1" kern="1200" dirty="0">
            <a:latin typeface="Montserrat" panose="020B0604020202020204" charset="0"/>
          </a:endParaRPr>
        </a:p>
      </dsp:txBody>
      <dsp:txXfrm>
        <a:off x="1258" y="0"/>
        <a:ext cx="1235121" cy="1236452"/>
      </dsp:txXfrm>
    </dsp:sp>
    <dsp:sp modelId="{0D28B2F2-3427-4C7B-A390-0FC78E04812F}">
      <dsp:nvSpPr>
        <dsp:cNvPr id="0" name=""/>
        <dsp:cNvSpPr/>
      </dsp:nvSpPr>
      <dsp:spPr>
        <a:xfrm>
          <a:off x="141311" y="1024874"/>
          <a:ext cx="988097" cy="296606"/>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Influencia: </a:t>
          </a:r>
          <a:r>
            <a:rPr lang="es-AR" sz="1000" kern="1200" dirty="0" smtClean="0">
              <a:solidFill>
                <a:schemeClr val="tx1"/>
              </a:solidFill>
              <a:latin typeface="Montserrat" panose="020B0604020202020204" charset="0"/>
            </a:rPr>
            <a:t>Alta</a:t>
          </a:r>
          <a:endParaRPr lang="es-AR" sz="1000" kern="1200" dirty="0">
            <a:solidFill>
              <a:schemeClr val="tx1"/>
            </a:solidFill>
            <a:latin typeface="Montserrat" panose="020B0604020202020204" charset="0"/>
          </a:endParaRPr>
        </a:p>
      </dsp:txBody>
      <dsp:txXfrm>
        <a:off x="149998" y="1033561"/>
        <a:ext cx="970723" cy="279232"/>
      </dsp:txXfrm>
    </dsp:sp>
    <dsp:sp modelId="{5135EE20-6EA3-4677-84C5-817185193B80}">
      <dsp:nvSpPr>
        <dsp:cNvPr id="0" name=""/>
        <dsp:cNvSpPr/>
      </dsp:nvSpPr>
      <dsp:spPr>
        <a:xfrm>
          <a:off x="141311" y="1427471"/>
          <a:ext cx="988097" cy="238271"/>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Interés: </a:t>
          </a:r>
          <a:r>
            <a:rPr lang="es-AR" sz="1000" kern="1200" dirty="0" smtClean="0">
              <a:solidFill>
                <a:schemeClr val="tx1"/>
              </a:solidFill>
              <a:latin typeface="Montserrat" panose="020B0604020202020204" charset="0"/>
            </a:rPr>
            <a:t>Alto</a:t>
          </a:r>
          <a:endParaRPr lang="es-AR" sz="1000" kern="1200" dirty="0">
            <a:solidFill>
              <a:schemeClr val="tx1"/>
            </a:solidFill>
            <a:latin typeface="Montserrat" panose="020B0604020202020204" charset="0"/>
          </a:endParaRPr>
        </a:p>
      </dsp:txBody>
      <dsp:txXfrm>
        <a:off x="148290" y="1434450"/>
        <a:ext cx="974139" cy="224313"/>
      </dsp:txXfrm>
    </dsp:sp>
    <dsp:sp modelId="{F2F51C43-1BA3-4393-8943-78B8C3BB9984}">
      <dsp:nvSpPr>
        <dsp:cNvPr id="0" name=""/>
        <dsp:cNvSpPr/>
      </dsp:nvSpPr>
      <dsp:spPr>
        <a:xfrm>
          <a:off x="116470" y="1771190"/>
          <a:ext cx="1047896" cy="1057922"/>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0"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Rol: </a:t>
          </a:r>
          <a:r>
            <a:rPr lang="es-AR" sz="900" kern="1200" dirty="0" smtClean="0">
              <a:solidFill>
                <a:schemeClr val="tx1"/>
              </a:solidFill>
              <a:latin typeface="Montserrat" panose="020B0604020202020204" charset="0"/>
            </a:rPr>
            <a:t>Compradores de los productos, su satisfacción es vital para el éxito del negocio</a:t>
          </a:r>
          <a:r>
            <a:rPr lang="es-AR" sz="900" kern="1200" dirty="0" smtClean="0">
              <a:solidFill>
                <a:schemeClr val="tx1"/>
              </a:solidFill>
            </a:rPr>
            <a:t>.</a:t>
          </a:r>
          <a:endParaRPr lang="es-AR" sz="900" kern="1200" dirty="0">
            <a:solidFill>
              <a:schemeClr val="tx1"/>
            </a:solidFill>
          </a:endParaRPr>
        </a:p>
      </dsp:txBody>
      <dsp:txXfrm>
        <a:off x="147162" y="1801882"/>
        <a:ext cx="986512" cy="996538"/>
      </dsp:txXfrm>
    </dsp:sp>
    <dsp:sp modelId="{02867247-C7B1-436A-84FE-04297837FB59}">
      <dsp:nvSpPr>
        <dsp:cNvPr id="0" name=""/>
        <dsp:cNvSpPr/>
      </dsp:nvSpPr>
      <dsp:spPr>
        <a:xfrm>
          <a:off x="98181" y="2923391"/>
          <a:ext cx="1074357" cy="1057922"/>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36000"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Relación: </a:t>
          </a:r>
          <a:r>
            <a:rPr lang="es-AR" sz="900" kern="1200" dirty="0" smtClean="0">
              <a:solidFill>
                <a:schemeClr val="tx1"/>
              </a:solidFill>
              <a:latin typeface="Montserrat" panose="020B0604020202020204" charset="0"/>
            </a:rPr>
            <a:t>Son la fuente principal de ingresos y su lealtad depende de la calidad del servicio y los productos.</a:t>
          </a:r>
          <a:endParaRPr lang="es-AR" sz="900" kern="1200" dirty="0">
            <a:solidFill>
              <a:schemeClr val="tx1"/>
            </a:solidFill>
            <a:latin typeface="Montserrat" panose="020B0604020202020204" charset="0"/>
          </a:endParaRPr>
        </a:p>
      </dsp:txBody>
      <dsp:txXfrm>
        <a:off x="129166" y="2954376"/>
        <a:ext cx="1012387" cy="995952"/>
      </dsp:txXfrm>
    </dsp:sp>
    <dsp:sp modelId="{53CDC781-9B46-4ECF-BBB9-A41C86C15C51}">
      <dsp:nvSpPr>
        <dsp:cNvPr id="0" name=""/>
        <dsp:cNvSpPr/>
      </dsp:nvSpPr>
      <dsp:spPr>
        <a:xfrm>
          <a:off x="1329014" y="0"/>
          <a:ext cx="1235121" cy="4121507"/>
        </a:xfrm>
        <a:prstGeom prst="roundRect">
          <a:avLst>
            <a:gd name="adj" fmla="val 10000"/>
          </a:avLst>
        </a:prstGeom>
        <a:solidFill>
          <a:schemeClr val="accent4">
            <a:tint val="40000"/>
            <a:hueOff val="0"/>
            <a:satOff val="0"/>
            <a:lumOff val="0"/>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AR" sz="1200" b="1" kern="1200" dirty="0" smtClean="0">
              <a:latin typeface="Montserrat" panose="020B0604020202020204" charset="0"/>
            </a:rPr>
            <a:t>Competidores</a:t>
          </a:r>
          <a:endParaRPr lang="es-AR" sz="1200" b="1" kern="1200" dirty="0">
            <a:latin typeface="Montserrat" panose="020B0604020202020204" charset="0"/>
          </a:endParaRPr>
        </a:p>
      </dsp:txBody>
      <dsp:txXfrm>
        <a:off x="1329014" y="0"/>
        <a:ext cx="1235121" cy="1236452"/>
      </dsp:txXfrm>
    </dsp:sp>
    <dsp:sp modelId="{F7804C59-D47F-4E5C-A222-DFECD61A01AE}">
      <dsp:nvSpPr>
        <dsp:cNvPr id="0" name=""/>
        <dsp:cNvSpPr/>
      </dsp:nvSpPr>
      <dsp:spPr>
        <a:xfrm>
          <a:off x="1460994" y="990522"/>
          <a:ext cx="988097" cy="269169"/>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Influencia: </a:t>
          </a:r>
          <a:r>
            <a:rPr lang="es-AR" sz="1000" kern="1200" dirty="0" smtClean="0">
              <a:solidFill>
                <a:schemeClr val="tx1"/>
              </a:solidFill>
              <a:latin typeface="Montserrat" panose="020B0604020202020204" charset="0"/>
            </a:rPr>
            <a:t>Media</a:t>
          </a:r>
          <a:endParaRPr lang="es-AR" sz="1000" kern="1200" dirty="0">
            <a:solidFill>
              <a:schemeClr val="tx1"/>
            </a:solidFill>
            <a:latin typeface="Montserrat" panose="020B0604020202020204" charset="0"/>
          </a:endParaRPr>
        </a:p>
      </dsp:txBody>
      <dsp:txXfrm>
        <a:off x="1468878" y="998406"/>
        <a:ext cx="972329" cy="253401"/>
      </dsp:txXfrm>
    </dsp:sp>
    <dsp:sp modelId="{7ACE8076-490A-478C-9940-57910A06AFF2}">
      <dsp:nvSpPr>
        <dsp:cNvPr id="0" name=""/>
        <dsp:cNvSpPr/>
      </dsp:nvSpPr>
      <dsp:spPr>
        <a:xfrm>
          <a:off x="1475183" y="1425762"/>
          <a:ext cx="988097" cy="192411"/>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Interés: </a:t>
          </a:r>
          <a:r>
            <a:rPr lang="es-AR" sz="1000" kern="1200" dirty="0" smtClean="0">
              <a:solidFill>
                <a:schemeClr val="tx1"/>
              </a:solidFill>
              <a:latin typeface="Montserrat" panose="020B0604020202020204" charset="0"/>
            </a:rPr>
            <a:t>Alto</a:t>
          </a:r>
          <a:endParaRPr lang="es-AR" sz="1000" kern="1200" dirty="0">
            <a:solidFill>
              <a:schemeClr val="tx1"/>
            </a:solidFill>
            <a:latin typeface="Montserrat" panose="020B0604020202020204" charset="0"/>
          </a:endParaRPr>
        </a:p>
      </dsp:txBody>
      <dsp:txXfrm>
        <a:off x="1480819" y="1431398"/>
        <a:ext cx="976825" cy="181139"/>
      </dsp:txXfrm>
    </dsp:sp>
    <dsp:sp modelId="{10481632-A6C5-4BB1-B6CA-83BEA2188AE8}">
      <dsp:nvSpPr>
        <dsp:cNvPr id="0" name=""/>
        <dsp:cNvSpPr/>
      </dsp:nvSpPr>
      <dsp:spPr>
        <a:xfrm>
          <a:off x="1475173" y="1784656"/>
          <a:ext cx="988097" cy="857294"/>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Rol: </a:t>
          </a:r>
          <a:r>
            <a:rPr lang="es-AR" sz="900" kern="1200" dirty="0" smtClean="0">
              <a:solidFill>
                <a:schemeClr val="tx1"/>
              </a:solidFill>
              <a:latin typeface="Montserrat" panose="020B0604020202020204" charset="0"/>
            </a:rPr>
            <a:t>Otros negocios similares que compiten por el mismo mercado</a:t>
          </a:r>
          <a:r>
            <a:rPr lang="es-AR" sz="900" kern="1200" dirty="0" smtClean="0"/>
            <a:t>.</a:t>
          </a:r>
          <a:endParaRPr lang="es-AR" sz="900" kern="1200" dirty="0"/>
        </a:p>
      </dsp:txBody>
      <dsp:txXfrm>
        <a:off x="1500282" y="1809765"/>
        <a:ext cx="937879" cy="807076"/>
      </dsp:txXfrm>
    </dsp:sp>
    <dsp:sp modelId="{C4E555DC-D07D-4AF8-87EA-723D799F5535}">
      <dsp:nvSpPr>
        <dsp:cNvPr id="0" name=""/>
        <dsp:cNvSpPr/>
      </dsp:nvSpPr>
      <dsp:spPr>
        <a:xfrm>
          <a:off x="1475173" y="2838368"/>
          <a:ext cx="988097" cy="1162642"/>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Relación: </a:t>
          </a:r>
          <a:r>
            <a:rPr lang="es-AR" sz="900" kern="1200" dirty="0" smtClean="0">
              <a:solidFill>
                <a:schemeClr val="tx1"/>
              </a:solidFill>
              <a:latin typeface="Montserrat" panose="020B0604020202020204" charset="0"/>
            </a:rPr>
            <a:t>Presionan al negocio para mantener precios competitivos y calidad en el servicio.</a:t>
          </a:r>
          <a:endParaRPr lang="es-AR" sz="900" kern="1200" dirty="0">
            <a:solidFill>
              <a:schemeClr val="tx1"/>
            </a:solidFill>
            <a:latin typeface="Montserrat" panose="020B0604020202020204" charset="0"/>
          </a:endParaRPr>
        </a:p>
      </dsp:txBody>
      <dsp:txXfrm>
        <a:off x="1504113" y="2867308"/>
        <a:ext cx="930217" cy="1104762"/>
      </dsp:txXfrm>
    </dsp:sp>
    <dsp:sp modelId="{B8811473-11FC-4A19-8A55-F350184089F4}">
      <dsp:nvSpPr>
        <dsp:cNvPr id="0" name=""/>
        <dsp:cNvSpPr/>
      </dsp:nvSpPr>
      <dsp:spPr>
        <a:xfrm>
          <a:off x="2656769" y="0"/>
          <a:ext cx="1235121" cy="4121507"/>
        </a:xfrm>
        <a:prstGeom prst="roundRect">
          <a:avLst>
            <a:gd name="adj" fmla="val 10000"/>
          </a:avLst>
        </a:prstGeom>
        <a:solidFill>
          <a:schemeClr val="accent4">
            <a:tint val="40000"/>
            <a:hueOff val="0"/>
            <a:satOff val="0"/>
            <a:lumOff val="0"/>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AR" sz="1200" b="1" kern="1200" dirty="0" smtClean="0">
              <a:latin typeface="Montserrat" panose="020B0604020202020204" charset="0"/>
            </a:rPr>
            <a:t>Comunidad Local</a:t>
          </a:r>
          <a:endParaRPr lang="es-AR" sz="1200" b="1" kern="1200" dirty="0">
            <a:latin typeface="Montserrat" panose="020B0604020202020204" charset="0"/>
          </a:endParaRPr>
        </a:p>
      </dsp:txBody>
      <dsp:txXfrm>
        <a:off x="2656769" y="0"/>
        <a:ext cx="1235121" cy="1236452"/>
      </dsp:txXfrm>
    </dsp:sp>
    <dsp:sp modelId="{7A1B9113-6519-4ECB-BAA8-73E6725AED34}">
      <dsp:nvSpPr>
        <dsp:cNvPr id="0" name=""/>
        <dsp:cNvSpPr/>
      </dsp:nvSpPr>
      <dsp:spPr>
        <a:xfrm>
          <a:off x="2760667" y="1015072"/>
          <a:ext cx="988097" cy="309899"/>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Influencia: </a:t>
          </a:r>
          <a:r>
            <a:rPr lang="es-AR" sz="1000" kern="1200" dirty="0" smtClean="0">
              <a:solidFill>
                <a:schemeClr val="tx1"/>
              </a:solidFill>
              <a:latin typeface="Montserrat" panose="020B0604020202020204" charset="0"/>
            </a:rPr>
            <a:t>Media</a:t>
          </a:r>
          <a:endParaRPr lang="es-AR" sz="1000" kern="1200" dirty="0">
            <a:solidFill>
              <a:schemeClr val="tx1"/>
            </a:solidFill>
            <a:latin typeface="Montserrat" panose="020B0604020202020204" charset="0"/>
          </a:endParaRPr>
        </a:p>
      </dsp:txBody>
      <dsp:txXfrm>
        <a:off x="2769744" y="1024149"/>
        <a:ext cx="969943" cy="291745"/>
      </dsp:txXfrm>
    </dsp:sp>
    <dsp:sp modelId="{CDEE9148-EAEA-4C9B-9216-EA8E9A4ACA0A}">
      <dsp:nvSpPr>
        <dsp:cNvPr id="0" name=""/>
        <dsp:cNvSpPr/>
      </dsp:nvSpPr>
      <dsp:spPr>
        <a:xfrm>
          <a:off x="2760667" y="1414331"/>
          <a:ext cx="988097" cy="240097"/>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Interés: </a:t>
          </a:r>
          <a:r>
            <a:rPr lang="es-AR" sz="1000" kern="1200" dirty="0" smtClean="0">
              <a:solidFill>
                <a:schemeClr val="tx1"/>
              </a:solidFill>
              <a:latin typeface="Montserrat" panose="020B0604020202020204" charset="0"/>
            </a:rPr>
            <a:t>Medio</a:t>
          </a:r>
          <a:endParaRPr lang="es-AR" sz="1000" kern="1200" dirty="0">
            <a:solidFill>
              <a:schemeClr val="tx1"/>
            </a:solidFill>
            <a:latin typeface="Montserrat" panose="020B0604020202020204" charset="0"/>
          </a:endParaRPr>
        </a:p>
      </dsp:txBody>
      <dsp:txXfrm>
        <a:off x="2767699" y="1421363"/>
        <a:ext cx="974033" cy="226033"/>
      </dsp:txXfrm>
    </dsp:sp>
    <dsp:sp modelId="{E205E9B1-94C8-4CC6-BD19-3D614EB2FC49}">
      <dsp:nvSpPr>
        <dsp:cNvPr id="0" name=""/>
        <dsp:cNvSpPr/>
      </dsp:nvSpPr>
      <dsp:spPr>
        <a:xfrm>
          <a:off x="2722077" y="1759397"/>
          <a:ext cx="1053578" cy="1290109"/>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Rol: </a:t>
          </a:r>
          <a:r>
            <a:rPr lang="es-AR" sz="900" kern="1200" dirty="0" smtClean="0">
              <a:solidFill>
                <a:schemeClr val="tx1"/>
              </a:solidFill>
              <a:latin typeface="Montserrat" panose="020B0604020202020204" charset="0"/>
            </a:rPr>
            <a:t>Residentes de la zona que pueden ser clientes potenciales y tienen expectativas sobre la conducta del negocio.</a:t>
          </a:r>
          <a:endParaRPr lang="es-AR" sz="900" kern="1200" dirty="0">
            <a:solidFill>
              <a:schemeClr val="tx1"/>
            </a:solidFill>
            <a:latin typeface="Montserrat" panose="020B0604020202020204" charset="0"/>
          </a:endParaRPr>
        </a:p>
      </dsp:txBody>
      <dsp:txXfrm>
        <a:off x="2752935" y="1790255"/>
        <a:ext cx="991862" cy="1228393"/>
      </dsp:txXfrm>
    </dsp:sp>
    <dsp:sp modelId="{20ED1637-3217-4DC8-B92B-B00DB354ACAD}">
      <dsp:nvSpPr>
        <dsp:cNvPr id="0" name=""/>
        <dsp:cNvSpPr/>
      </dsp:nvSpPr>
      <dsp:spPr>
        <a:xfrm>
          <a:off x="2714869" y="3140686"/>
          <a:ext cx="1071907" cy="806300"/>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Relación: </a:t>
          </a:r>
          <a:r>
            <a:rPr lang="es-AR" sz="900" kern="1200" dirty="0" smtClean="0">
              <a:solidFill>
                <a:schemeClr val="tx1"/>
              </a:solidFill>
              <a:latin typeface="Montserrat" panose="020B0604020202020204" charset="0"/>
            </a:rPr>
            <a:t>La aceptación de la comunidad local puede influir en la reputación del negocio.</a:t>
          </a:r>
          <a:endParaRPr lang="es-AR" sz="900" kern="1200" dirty="0">
            <a:solidFill>
              <a:schemeClr val="tx1"/>
            </a:solidFill>
            <a:latin typeface="Montserrat" panose="020B0604020202020204" charset="0"/>
          </a:endParaRPr>
        </a:p>
      </dsp:txBody>
      <dsp:txXfrm>
        <a:off x="2738485" y="3164302"/>
        <a:ext cx="1024675" cy="759068"/>
      </dsp:txXfrm>
    </dsp:sp>
    <dsp:sp modelId="{588C664F-A9D1-4ABE-B20A-B6152A130CC6}">
      <dsp:nvSpPr>
        <dsp:cNvPr id="0" name=""/>
        <dsp:cNvSpPr/>
      </dsp:nvSpPr>
      <dsp:spPr>
        <a:xfrm>
          <a:off x="3984524" y="0"/>
          <a:ext cx="1235121" cy="4121507"/>
        </a:xfrm>
        <a:prstGeom prst="roundRect">
          <a:avLst>
            <a:gd name="adj" fmla="val 10000"/>
          </a:avLst>
        </a:prstGeom>
        <a:solidFill>
          <a:schemeClr val="accent4">
            <a:tint val="40000"/>
            <a:hueOff val="0"/>
            <a:satOff val="0"/>
            <a:lumOff val="0"/>
            <a:alpha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s-AR" sz="1200" b="1" kern="1200" dirty="0" smtClean="0">
              <a:latin typeface="Montserrat" panose="020B0604020202020204" charset="0"/>
            </a:rPr>
            <a:t>Redes Sociales (Instagram)</a:t>
          </a:r>
          <a:endParaRPr lang="es-AR" sz="1200" b="1" kern="1200" dirty="0">
            <a:latin typeface="Montserrat" panose="020B0604020202020204" charset="0"/>
          </a:endParaRPr>
        </a:p>
      </dsp:txBody>
      <dsp:txXfrm>
        <a:off x="3984524" y="0"/>
        <a:ext cx="1235121" cy="1236452"/>
      </dsp:txXfrm>
    </dsp:sp>
    <dsp:sp modelId="{6B3884B9-4BC7-460D-AE77-01B6CB0E8552}">
      <dsp:nvSpPr>
        <dsp:cNvPr id="0" name=""/>
        <dsp:cNvSpPr/>
      </dsp:nvSpPr>
      <dsp:spPr>
        <a:xfrm>
          <a:off x="4117177" y="1005950"/>
          <a:ext cx="988097" cy="426162"/>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Influencia: </a:t>
          </a:r>
          <a:r>
            <a:rPr lang="es-AR" sz="1000" kern="1200" dirty="0" smtClean="0">
              <a:solidFill>
                <a:schemeClr val="tx1"/>
              </a:solidFill>
              <a:latin typeface="Montserrat" panose="020B0604020202020204" charset="0"/>
            </a:rPr>
            <a:t>Alta</a:t>
          </a:r>
          <a:endParaRPr lang="es-AR" sz="1000" kern="1200" dirty="0">
            <a:solidFill>
              <a:schemeClr val="tx1"/>
            </a:solidFill>
            <a:latin typeface="Montserrat" panose="020B0604020202020204" charset="0"/>
          </a:endParaRPr>
        </a:p>
      </dsp:txBody>
      <dsp:txXfrm>
        <a:off x="4129659" y="1018432"/>
        <a:ext cx="963133" cy="401198"/>
      </dsp:txXfrm>
    </dsp:sp>
    <dsp:sp modelId="{454710D4-9DE0-4898-9E3A-099D006B12C6}">
      <dsp:nvSpPr>
        <dsp:cNvPr id="0" name=""/>
        <dsp:cNvSpPr/>
      </dsp:nvSpPr>
      <dsp:spPr>
        <a:xfrm>
          <a:off x="4139320" y="1658840"/>
          <a:ext cx="988097" cy="348653"/>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s-AR" sz="1000" b="1" kern="1200" dirty="0" smtClean="0">
              <a:solidFill>
                <a:schemeClr val="tx1"/>
              </a:solidFill>
              <a:latin typeface="Montserrat" panose="020B0604020202020204" charset="0"/>
            </a:rPr>
            <a:t>Interés: </a:t>
          </a:r>
          <a:r>
            <a:rPr lang="es-AR" sz="1000" kern="1200" dirty="0" smtClean="0">
              <a:solidFill>
                <a:schemeClr val="tx1"/>
              </a:solidFill>
              <a:latin typeface="Montserrat" panose="020B0604020202020204" charset="0"/>
            </a:rPr>
            <a:t>Medio</a:t>
          </a:r>
          <a:endParaRPr lang="es-AR" sz="1000" kern="1200" dirty="0">
            <a:solidFill>
              <a:schemeClr val="tx1"/>
            </a:solidFill>
            <a:latin typeface="Montserrat" panose="020B0604020202020204" charset="0"/>
          </a:endParaRPr>
        </a:p>
      </dsp:txBody>
      <dsp:txXfrm>
        <a:off x="4149532" y="1669052"/>
        <a:ext cx="967673" cy="328229"/>
      </dsp:txXfrm>
    </dsp:sp>
    <dsp:sp modelId="{2936DEB7-3E94-441C-8151-ED3E6CF80760}">
      <dsp:nvSpPr>
        <dsp:cNvPr id="0" name=""/>
        <dsp:cNvSpPr/>
      </dsp:nvSpPr>
      <dsp:spPr>
        <a:xfrm>
          <a:off x="4139320" y="2213303"/>
          <a:ext cx="988097" cy="773084"/>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Rol: </a:t>
          </a:r>
          <a:r>
            <a:rPr lang="es-AR" sz="900" kern="1200" dirty="0" smtClean="0">
              <a:solidFill>
                <a:schemeClr val="tx1"/>
              </a:solidFill>
              <a:latin typeface="Montserrat" panose="020B0604020202020204" charset="0"/>
            </a:rPr>
            <a:t>Plataforma para la promoción y comunicación con clientes.</a:t>
          </a:r>
          <a:endParaRPr lang="es-AR" sz="900" kern="1200" dirty="0">
            <a:solidFill>
              <a:schemeClr val="tx1"/>
            </a:solidFill>
            <a:latin typeface="Montserrat" panose="020B0604020202020204" charset="0"/>
          </a:endParaRPr>
        </a:p>
      </dsp:txBody>
      <dsp:txXfrm>
        <a:off x="4161963" y="2235946"/>
        <a:ext cx="942811" cy="727798"/>
      </dsp:txXfrm>
    </dsp:sp>
    <dsp:sp modelId="{FB1087EA-4E29-4161-8755-D641E795D14A}">
      <dsp:nvSpPr>
        <dsp:cNvPr id="0" name=""/>
        <dsp:cNvSpPr/>
      </dsp:nvSpPr>
      <dsp:spPr>
        <a:xfrm>
          <a:off x="4126326" y="3237411"/>
          <a:ext cx="988097" cy="773084"/>
        </a:xfrm>
        <a:prstGeom prst="roundRect">
          <a:avLst>
            <a:gd name="adj" fmla="val 10000"/>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rtl="0">
            <a:lnSpc>
              <a:spcPct val="90000"/>
            </a:lnSpc>
            <a:spcBef>
              <a:spcPct val="0"/>
            </a:spcBef>
            <a:spcAft>
              <a:spcPct val="35000"/>
            </a:spcAft>
          </a:pPr>
          <a:r>
            <a:rPr lang="es-AR" sz="900" b="1" kern="1200" dirty="0" smtClean="0">
              <a:solidFill>
                <a:schemeClr val="tx1"/>
              </a:solidFill>
              <a:latin typeface="Montserrat" panose="020B0604020202020204" charset="0"/>
            </a:rPr>
            <a:t>Relación: </a:t>
          </a:r>
          <a:r>
            <a:rPr lang="es-AR" sz="900" kern="1200" dirty="0" smtClean="0">
              <a:solidFill>
                <a:schemeClr val="tx1"/>
              </a:solidFill>
              <a:latin typeface="Montserrat" panose="020B0604020202020204" charset="0"/>
            </a:rPr>
            <a:t>Afecta la visibilidad del negocio y la percepción pública.</a:t>
          </a:r>
          <a:endParaRPr lang="es-AR" sz="900" kern="1200" dirty="0">
            <a:solidFill>
              <a:schemeClr val="tx1"/>
            </a:solidFill>
            <a:latin typeface="Montserrat" panose="020B0604020202020204" charset="0"/>
          </a:endParaRPr>
        </a:p>
      </dsp:txBody>
      <dsp:txXfrm>
        <a:off x="4148969" y="3260054"/>
        <a:ext cx="942811" cy="7277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09512-02C0-4453-93AB-EB8560454FB8}">
      <dsp:nvSpPr>
        <dsp:cNvPr id="0" name=""/>
        <dsp:cNvSpPr/>
      </dsp:nvSpPr>
      <dsp:spPr>
        <a:xfrm>
          <a:off x="3787"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Dueña del Negocio</a:t>
          </a:r>
          <a:endParaRPr lang="es-AR" sz="900" kern="1200" dirty="0">
            <a:latin typeface="Montserrat" panose="020B0604020202020204" charset="0"/>
          </a:endParaRPr>
        </a:p>
      </dsp:txBody>
      <dsp:txXfrm>
        <a:off x="3787" y="241405"/>
        <a:ext cx="1123372" cy="360216"/>
      </dsp:txXfrm>
    </dsp:sp>
    <dsp:sp modelId="{FFD5B462-A296-4F2C-997A-B6566782A619}">
      <dsp:nvSpPr>
        <dsp:cNvPr id="0" name=""/>
        <dsp:cNvSpPr/>
      </dsp:nvSpPr>
      <dsp:spPr>
        <a:xfrm>
          <a:off x="3787"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La dueña tiene un rol central en la gestión y expansión del negocio. Su capacidad para tomar decisiones estratégicas, gestionar el personal y mantener relaciones con los proveedores es crucial para el éxito de "Otro Trago". Debe enfocarse en mantener una visión clara del negocio y adaptarse rápidamente a los cambios en el mercado.</a:t>
          </a:r>
          <a:endParaRPr lang="es-AR" sz="900" kern="1200" dirty="0">
            <a:latin typeface="Montserrat" panose="020B0604020202020204" charset="0"/>
          </a:endParaRPr>
        </a:p>
      </dsp:txBody>
      <dsp:txXfrm>
        <a:off x="3787" y="601622"/>
        <a:ext cx="1123372" cy="3566784"/>
      </dsp:txXfrm>
    </dsp:sp>
    <dsp:sp modelId="{2150DE5B-4E49-4793-B1D3-888192FF82D5}">
      <dsp:nvSpPr>
        <dsp:cNvPr id="0" name=""/>
        <dsp:cNvSpPr/>
      </dsp:nvSpPr>
      <dsp:spPr>
        <a:xfrm>
          <a:off x="1284432"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Empleados</a:t>
          </a:r>
          <a:endParaRPr lang="es-AR" sz="900" kern="1200" dirty="0">
            <a:latin typeface="Montserrat" panose="020B0604020202020204" charset="0"/>
          </a:endParaRPr>
        </a:p>
      </dsp:txBody>
      <dsp:txXfrm>
        <a:off x="1284432" y="241405"/>
        <a:ext cx="1123372" cy="360216"/>
      </dsp:txXfrm>
    </dsp:sp>
    <dsp:sp modelId="{60469EB5-B005-40BE-9BDA-5CB0F5D7227C}">
      <dsp:nvSpPr>
        <dsp:cNvPr id="0" name=""/>
        <dsp:cNvSpPr/>
      </dsp:nvSpPr>
      <dsp:spPr>
        <a:xfrm>
          <a:off x="1284432"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Los empleados son esenciales para la operación diaria. Su desempeño afecta directamente la satisfacción del cliente y la eficiencia del negocio. La dueña debe asegurarse de que estén bien capacitados y motivados para ofrecer un servicio de alta calidad.</a:t>
          </a:r>
          <a:endParaRPr lang="es-AR" sz="900" kern="1200" dirty="0">
            <a:latin typeface="Montserrat" panose="020B0604020202020204" charset="0"/>
          </a:endParaRPr>
        </a:p>
      </dsp:txBody>
      <dsp:txXfrm>
        <a:off x="1284432" y="601622"/>
        <a:ext cx="1123372" cy="3566784"/>
      </dsp:txXfrm>
    </dsp:sp>
    <dsp:sp modelId="{AF191455-D1E9-48CF-B834-1C6F2BD05982}">
      <dsp:nvSpPr>
        <dsp:cNvPr id="0" name=""/>
        <dsp:cNvSpPr/>
      </dsp:nvSpPr>
      <dsp:spPr>
        <a:xfrm>
          <a:off x="2565076"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Proveedores</a:t>
          </a:r>
          <a:endParaRPr lang="es-AR" sz="900" kern="1200" dirty="0">
            <a:latin typeface="Montserrat" panose="020B0604020202020204" charset="0"/>
          </a:endParaRPr>
        </a:p>
      </dsp:txBody>
      <dsp:txXfrm>
        <a:off x="2565076" y="241405"/>
        <a:ext cx="1123372" cy="360216"/>
      </dsp:txXfrm>
    </dsp:sp>
    <dsp:sp modelId="{2E49E7BB-6AFC-4D27-B459-FFFCF79254C1}">
      <dsp:nvSpPr>
        <dsp:cNvPr id="0" name=""/>
        <dsp:cNvSpPr/>
      </dsp:nvSpPr>
      <dsp:spPr>
        <a:xfrm>
          <a:off x="2565076"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Las relaciones con los proveedores son fundamentales para mantener un suministro constante y de calidad. Negociar precios competitivos y garantizar la entrega oportuna son aspectos clave para mantener la rentabilidad del negocio. Mantener relaciones sólidas con los proveedores más importantes es vital para evitar interrupciones en el stock.</a:t>
          </a:r>
          <a:endParaRPr lang="es-AR" sz="900" kern="1200" dirty="0">
            <a:latin typeface="Montserrat" panose="020B0604020202020204" charset="0"/>
          </a:endParaRPr>
        </a:p>
      </dsp:txBody>
      <dsp:txXfrm>
        <a:off x="2565076" y="601622"/>
        <a:ext cx="1123372" cy="3566784"/>
      </dsp:txXfrm>
    </dsp:sp>
    <dsp:sp modelId="{B3C2090E-2F5D-4130-A48F-38ED47B22032}">
      <dsp:nvSpPr>
        <dsp:cNvPr id="0" name=""/>
        <dsp:cNvSpPr/>
      </dsp:nvSpPr>
      <dsp:spPr>
        <a:xfrm>
          <a:off x="3845721"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Clientes</a:t>
          </a:r>
          <a:endParaRPr lang="es-AR" sz="900" kern="1200" dirty="0">
            <a:latin typeface="Montserrat" panose="020B0604020202020204" charset="0"/>
          </a:endParaRPr>
        </a:p>
      </dsp:txBody>
      <dsp:txXfrm>
        <a:off x="3845721" y="241405"/>
        <a:ext cx="1123372" cy="360216"/>
      </dsp:txXfrm>
    </dsp:sp>
    <dsp:sp modelId="{AE2154D7-E92E-4677-A837-4B1B3B4693E2}">
      <dsp:nvSpPr>
        <dsp:cNvPr id="0" name=""/>
        <dsp:cNvSpPr/>
      </dsp:nvSpPr>
      <dsp:spPr>
        <a:xfrm>
          <a:off x="3845721"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Los clientes son el corazón del negocio. La satisfacción del cliente debe ser una prioridad, asegurando que "Otro Trago" continúe ofreciendo una experiencia de compra superior, con una variedad de productos que satisfaga sus necesidades. Las promociones y la presencia en redes sociales pueden ser utilizadas para fortalecer la lealtad del cliente.</a:t>
          </a:r>
          <a:endParaRPr lang="es-AR" sz="900" kern="1200" dirty="0">
            <a:latin typeface="Montserrat" panose="020B0604020202020204" charset="0"/>
          </a:endParaRPr>
        </a:p>
      </dsp:txBody>
      <dsp:txXfrm>
        <a:off x="3845721" y="601622"/>
        <a:ext cx="1123372" cy="3566784"/>
      </dsp:txXfrm>
    </dsp:sp>
    <dsp:sp modelId="{05194DAD-1F7C-4C7C-8E5E-D9240F537950}">
      <dsp:nvSpPr>
        <dsp:cNvPr id="0" name=""/>
        <dsp:cNvSpPr/>
      </dsp:nvSpPr>
      <dsp:spPr>
        <a:xfrm>
          <a:off x="5126365"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Competidores</a:t>
          </a:r>
          <a:endParaRPr lang="es-AR" sz="900" kern="1200" dirty="0">
            <a:latin typeface="Montserrat" panose="020B0604020202020204" charset="0"/>
          </a:endParaRPr>
        </a:p>
      </dsp:txBody>
      <dsp:txXfrm>
        <a:off x="5126365" y="241405"/>
        <a:ext cx="1123372" cy="360216"/>
      </dsp:txXfrm>
    </dsp:sp>
    <dsp:sp modelId="{E32E67B5-EBC9-4209-9763-F344E5C6EF97}">
      <dsp:nvSpPr>
        <dsp:cNvPr id="0" name=""/>
        <dsp:cNvSpPr/>
      </dsp:nvSpPr>
      <dsp:spPr>
        <a:xfrm>
          <a:off x="5126365"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Se analizara en la sección benchmarking. De todas formas  "Otro Trago" debe mantenerse competitivo en términos de precios y variedad de productos. Monitorear las actividades de los competidores y adaptarse a las tendencias del mercado es crucial para mantener la ventaja competitiva.</a:t>
          </a:r>
          <a:endParaRPr lang="es-AR" sz="900" kern="1200" dirty="0">
            <a:latin typeface="Montserrat" panose="020B0604020202020204" charset="0"/>
          </a:endParaRPr>
        </a:p>
      </dsp:txBody>
      <dsp:txXfrm>
        <a:off x="5126365" y="601622"/>
        <a:ext cx="1123372" cy="3566784"/>
      </dsp:txXfrm>
    </dsp:sp>
    <dsp:sp modelId="{297E1E25-2FEB-4A23-9BEE-239E235C031A}">
      <dsp:nvSpPr>
        <dsp:cNvPr id="0" name=""/>
        <dsp:cNvSpPr/>
      </dsp:nvSpPr>
      <dsp:spPr>
        <a:xfrm>
          <a:off x="6407010"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Comunidad Local</a:t>
          </a:r>
          <a:endParaRPr lang="es-AR" sz="1000" kern="1200" dirty="0">
            <a:latin typeface="Montserrat" panose="020B0604020202020204" charset="0"/>
          </a:endParaRPr>
        </a:p>
      </dsp:txBody>
      <dsp:txXfrm>
        <a:off x="6407010" y="241405"/>
        <a:ext cx="1123372" cy="360216"/>
      </dsp:txXfrm>
    </dsp:sp>
    <dsp:sp modelId="{399A605E-7DFD-4BA5-9C32-50A85BBAF2B6}">
      <dsp:nvSpPr>
        <dsp:cNvPr id="0" name=""/>
        <dsp:cNvSpPr/>
      </dsp:nvSpPr>
      <dsp:spPr>
        <a:xfrm>
          <a:off x="6407010"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La relación con la comunidad es importante, especialmente para un negocio localizado en una zona céntrica. Involucrarse en eventos locales y mantener una conducta empresarial ética pueden mejorar la reputación del negocio y atraer a más clientes locales.</a:t>
          </a:r>
          <a:endParaRPr lang="es-AR" sz="900" kern="1200" dirty="0">
            <a:latin typeface="Montserrat" panose="020B0604020202020204" charset="0"/>
          </a:endParaRPr>
        </a:p>
      </dsp:txBody>
      <dsp:txXfrm>
        <a:off x="6407010" y="601622"/>
        <a:ext cx="1123372" cy="3566784"/>
      </dsp:txXfrm>
    </dsp:sp>
    <dsp:sp modelId="{9A732E18-AA42-4F27-9BC5-69C6DC208DAC}">
      <dsp:nvSpPr>
        <dsp:cNvPr id="0" name=""/>
        <dsp:cNvSpPr/>
      </dsp:nvSpPr>
      <dsp:spPr>
        <a:xfrm>
          <a:off x="7687654" y="241405"/>
          <a:ext cx="1123372" cy="360216"/>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2">
          <a:scrgbClr r="0" g="0" b="0"/>
        </a:fillRef>
        <a:effectRef idx="1">
          <a:scrgbClr r="0" g="0" b="0"/>
        </a:effectRef>
        <a:fontRef idx="minor">
          <a:schemeClr val="dk1"/>
        </a:fontRef>
      </dsp:style>
      <dsp:txBody>
        <a:bodyPr spcFirstLastPara="0" vert="horz" wrap="square" lIns="71120" tIns="40640" rIns="71120" bIns="40640" numCol="1" spcCol="1270" anchor="ctr" anchorCtr="0">
          <a:noAutofit/>
        </a:bodyPr>
        <a:lstStyle/>
        <a:p>
          <a:pPr lvl="0" algn="ctr" defTabSz="444500" rtl="0">
            <a:lnSpc>
              <a:spcPct val="90000"/>
            </a:lnSpc>
            <a:spcBef>
              <a:spcPct val="0"/>
            </a:spcBef>
            <a:spcAft>
              <a:spcPct val="35000"/>
            </a:spcAft>
          </a:pPr>
          <a:r>
            <a:rPr lang="es-AR" sz="1000" b="1" i="0" kern="1200" dirty="0" smtClean="0">
              <a:latin typeface="Montserrat" panose="020B0604020202020204" charset="0"/>
            </a:rPr>
            <a:t>Redes Sociales</a:t>
          </a:r>
          <a:endParaRPr lang="es-AR" sz="900" kern="1200" dirty="0">
            <a:latin typeface="Montserrat" panose="020B0604020202020204" charset="0"/>
          </a:endParaRPr>
        </a:p>
      </dsp:txBody>
      <dsp:txXfrm>
        <a:off x="7687654" y="241405"/>
        <a:ext cx="1123372" cy="360216"/>
      </dsp:txXfrm>
    </dsp:sp>
    <dsp:sp modelId="{16AF8F33-34E5-4E47-A600-BC3ACBFB42DE}">
      <dsp:nvSpPr>
        <dsp:cNvPr id="0" name=""/>
        <dsp:cNvSpPr/>
      </dsp:nvSpPr>
      <dsp:spPr>
        <a:xfrm>
          <a:off x="7687654" y="601622"/>
          <a:ext cx="1123372" cy="3566784"/>
        </a:xfrm>
        <a:prstGeom prst="rect">
          <a:avLst/>
        </a:prstGeom>
        <a:solidFill>
          <a:schemeClr val="lt1">
            <a:alpha val="90000"/>
            <a:tint val="40000"/>
            <a:hueOff val="0"/>
            <a:satOff val="0"/>
            <a:lumOff val="0"/>
            <a:alphaOff val="0"/>
          </a:schemeClr>
        </a:solid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es-AR" sz="900" b="0" i="0" kern="1200" dirty="0" smtClean="0">
              <a:latin typeface="Montserrat" panose="020B0604020202020204" charset="0"/>
            </a:rPr>
            <a:t>Instagram es una herramienta poderosa para conectar con los clientes y aumentar la visibilidad del negocio. Mantener una estrategia activa en redes sociales, con promociones, sorteos, y comunicación constante, es clave para atraer y retener clientes jóvenes.</a:t>
          </a:r>
          <a:endParaRPr lang="es-AR" sz="900" kern="1200" dirty="0">
            <a:latin typeface="Montserrat" panose="020B0604020202020204" charset="0"/>
          </a:endParaRPr>
        </a:p>
      </dsp:txBody>
      <dsp:txXfrm>
        <a:off x="7687654" y="601622"/>
        <a:ext cx="1123372" cy="35667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756CD-E61F-4ECD-9538-6C174679A417}">
      <dsp:nvSpPr>
        <dsp:cNvPr id="0" name=""/>
        <dsp:cNvSpPr/>
      </dsp:nvSpPr>
      <dsp:spPr>
        <a:xfrm rot="5400000">
          <a:off x="5014382" y="-2067258"/>
          <a:ext cx="1039132" cy="5208422"/>
        </a:xfrm>
        <a:prstGeom prst="round2SameRect">
          <a:avLst/>
        </a:prstGeom>
        <a:solidFill>
          <a:schemeClr val="accent4">
            <a:alpha val="90000"/>
            <a:tint val="4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Variedad de Productos</a:t>
          </a:r>
          <a:r>
            <a:rPr lang="es-AR" sz="800" b="0" i="0" kern="1200" dirty="0" smtClean="0">
              <a:latin typeface="Montserrat" panose="020B0604020202020204" charset="0"/>
            </a:rPr>
            <a:t>: Amplia variedad de bebidas alcohólicas, no alcohólicas, snacks y golosinas.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Horarios de Apertura</a:t>
          </a:r>
          <a:r>
            <a:rPr lang="es-AR" sz="800" b="0" i="0" kern="1200" dirty="0" smtClean="0">
              <a:latin typeface="Montserrat" panose="020B0604020202020204" charset="0"/>
            </a:rPr>
            <a:t>: De las 17hs las 4hs.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Precios</a:t>
          </a:r>
          <a:r>
            <a:rPr lang="es-AR" sz="800" b="0" i="0" kern="1200" dirty="0" smtClean="0">
              <a:latin typeface="Montserrat" panose="020B0604020202020204" charset="0"/>
            </a:rPr>
            <a:t>: Competitivos productos de alta demanda. En general ligeramente más altos.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Calidad de Atención</a:t>
          </a:r>
          <a:r>
            <a:rPr lang="es-AR" sz="800" b="0" i="0" kern="1200" dirty="0" smtClean="0">
              <a:latin typeface="Montserrat" panose="020B0604020202020204" charset="0"/>
            </a:rPr>
            <a:t>: Rápida, dos cajas para agilizar.</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Presencia Online</a:t>
          </a:r>
          <a:r>
            <a:rPr lang="es-AR" sz="800" b="0" i="0" kern="1200" dirty="0" smtClean="0">
              <a:latin typeface="Montserrat" panose="020B0604020202020204" charset="0"/>
            </a:rPr>
            <a:t>: Instagram activo, sin página web.</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Promociones</a:t>
          </a:r>
          <a:r>
            <a:rPr lang="es-AR" sz="800" b="0" i="0" kern="1200" dirty="0" smtClean="0">
              <a:latin typeface="Montserrat" panose="020B0604020202020204" charset="0"/>
            </a:rPr>
            <a:t>: Interactivas en Instagram.</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Experiencia en Tienda</a:t>
          </a:r>
          <a:r>
            <a:rPr lang="es-AR" sz="800" b="0" i="0" kern="1200" dirty="0" smtClean="0">
              <a:latin typeface="Montserrat" panose="020B0604020202020204" charset="0"/>
            </a:rPr>
            <a:t>: Ambiente ordenado, conveniente y rápido.</a:t>
          </a:r>
          <a:endParaRPr lang="es-AR" sz="800" kern="1200" dirty="0">
            <a:latin typeface="Montserrat" panose="020B0604020202020204" charset="0"/>
          </a:endParaRPr>
        </a:p>
      </dsp:txBody>
      <dsp:txXfrm rot="-5400000">
        <a:off x="2929737" y="68113"/>
        <a:ext cx="5157696" cy="937680"/>
      </dsp:txXfrm>
    </dsp:sp>
    <dsp:sp modelId="{5ED673CD-D0AE-4234-9A30-88D1924A40F0}">
      <dsp:nvSpPr>
        <dsp:cNvPr id="0" name=""/>
        <dsp:cNvSpPr/>
      </dsp:nvSpPr>
      <dsp:spPr>
        <a:xfrm>
          <a:off x="0" y="781"/>
          <a:ext cx="2929737" cy="1072341"/>
        </a:xfrm>
        <a:prstGeom prst="roundRect">
          <a:avLst/>
        </a:prstGeom>
        <a:solidFill>
          <a:schemeClr val="accent4">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AR" sz="3000" b="1" i="0" kern="1200" smtClean="0">
              <a:latin typeface="Montserrat" panose="020B0604020202020204" charset="0"/>
            </a:rPr>
            <a:t>Otro Trago</a:t>
          </a:r>
          <a:endParaRPr lang="es-AR" sz="3000" kern="1200">
            <a:latin typeface="Montserrat" panose="020B0604020202020204" charset="0"/>
          </a:endParaRPr>
        </a:p>
      </dsp:txBody>
      <dsp:txXfrm>
        <a:off x="52347" y="53128"/>
        <a:ext cx="2825043" cy="967647"/>
      </dsp:txXfrm>
    </dsp:sp>
    <dsp:sp modelId="{ECCDA17F-89E5-474F-8D07-ABB59F769227}">
      <dsp:nvSpPr>
        <dsp:cNvPr id="0" name=""/>
        <dsp:cNvSpPr/>
      </dsp:nvSpPr>
      <dsp:spPr>
        <a:xfrm rot="5400000">
          <a:off x="4970408" y="-916791"/>
          <a:ext cx="1116272" cy="5203336"/>
        </a:xfrm>
        <a:prstGeom prst="round2SameRect">
          <a:avLst/>
        </a:prstGeom>
        <a:solidFill>
          <a:schemeClr val="accent4">
            <a:alpha val="90000"/>
            <a:tint val="4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Variedad de Productos</a:t>
          </a:r>
          <a:r>
            <a:rPr lang="es-AR" sz="800" b="0" i="0" kern="1200" dirty="0" smtClean="0">
              <a:latin typeface="Montserrat" panose="020B0604020202020204" charset="0"/>
            </a:rPr>
            <a:t>: Bebidas alcohólicas variadas, selección limitada de snacks, </a:t>
          </a:r>
          <a:r>
            <a:rPr lang="es-AR" sz="800" b="0" i="0" kern="1200" dirty="0" err="1" smtClean="0">
              <a:latin typeface="Montserrat" panose="020B0604020202020204" charset="0"/>
            </a:rPr>
            <a:t>merchandising</a:t>
          </a:r>
          <a:r>
            <a:rPr lang="es-AR" sz="800" b="0" i="0" kern="1200" dirty="0" smtClean="0">
              <a:latin typeface="Montserrat" panose="020B0604020202020204" charset="0"/>
            </a:rPr>
            <a:t> de colección.</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Horarios de Apertura</a:t>
          </a:r>
          <a:r>
            <a:rPr lang="es-AR" sz="800" b="0" i="0" kern="1200" dirty="0" smtClean="0">
              <a:latin typeface="Montserrat" panose="020B0604020202020204" charset="0"/>
            </a:rPr>
            <a:t>: Generalmente de 16hs hasta las 22hs.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Precios</a:t>
          </a:r>
          <a:r>
            <a:rPr lang="es-AR" sz="800" b="0" i="0" kern="1200" dirty="0" smtClean="0">
              <a:latin typeface="Montserrat" panose="020B0604020202020204" charset="0"/>
            </a:rPr>
            <a:t>: Competitivos en promociones. Altos en productos </a:t>
          </a:r>
          <a:r>
            <a:rPr lang="es-AR" sz="800" b="0" i="0" kern="1200" dirty="0" err="1" smtClean="0">
              <a:latin typeface="Montserrat" panose="020B0604020202020204" charset="0"/>
            </a:rPr>
            <a:t>premium</a:t>
          </a:r>
          <a:r>
            <a:rPr lang="es-AR" sz="800" b="0" i="0" kern="1200" dirty="0" smtClean="0">
              <a:latin typeface="Montserrat" panose="020B0604020202020204" charset="0"/>
            </a:rPr>
            <a:t>.</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Calidad de Atención</a:t>
          </a:r>
          <a:r>
            <a:rPr lang="es-AR" sz="800" b="0" i="0" kern="1200" dirty="0" smtClean="0">
              <a:latin typeface="Montserrat" panose="020B0604020202020204" charset="0"/>
            </a:rPr>
            <a:t>: Personalizada, solo una caja.</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Presencia Online</a:t>
          </a:r>
          <a:r>
            <a:rPr lang="es-AR" sz="800" b="0" i="0" kern="1200" dirty="0" smtClean="0">
              <a:latin typeface="Montserrat" panose="020B0604020202020204" charset="0"/>
            </a:rPr>
            <a:t>: Web propia y redes sociales.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Promociones</a:t>
          </a:r>
          <a:r>
            <a:rPr lang="es-AR" sz="800" b="0" i="0" kern="1200" dirty="0" smtClean="0">
              <a:latin typeface="Montserrat" panose="020B0604020202020204" charset="0"/>
            </a:rPr>
            <a:t>: Regularmente en productos de alto consumo.</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Experiencia en Tienda</a:t>
          </a:r>
          <a:r>
            <a:rPr lang="es-AR" sz="800" b="0" i="0" kern="1200" dirty="0" smtClean="0">
              <a:latin typeface="Montserrat" panose="020B0604020202020204" charset="0"/>
            </a:rPr>
            <a:t>: Ambiente organizado y accesible para la fácil detección de insumos.</a:t>
          </a:r>
          <a:endParaRPr lang="es-AR" sz="800" kern="1200" dirty="0">
            <a:latin typeface="Montserrat" panose="020B0604020202020204" charset="0"/>
          </a:endParaRPr>
        </a:p>
      </dsp:txBody>
      <dsp:txXfrm rot="-5400000">
        <a:off x="2926876" y="1181233"/>
        <a:ext cx="5148844" cy="1007288"/>
      </dsp:txXfrm>
    </dsp:sp>
    <dsp:sp modelId="{CB90C900-C007-4A89-8C22-1D1F775C05BC}">
      <dsp:nvSpPr>
        <dsp:cNvPr id="0" name=""/>
        <dsp:cNvSpPr/>
      </dsp:nvSpPr>
      <dsp:spPr>
        <a:xfrm>
          <a:off x="0" y="1148705"/>
          <a:ext cx="2926876" cy="1072341"/>
        </a:xfrm>
        <a:prstGeom prst="roundRect">
          <a:avLst/>
        </a:prstGeom>
        <a:solidFill>
          <a:schemeClr val="accent4">
            <a:alpha val="90000"/>
            <a:hueOff val="0"/>
            <a:satOff val="0"/>
            <a:lumOff val="0"/>
            <a:alphaOff val="-13333"/>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AR" sz="3000" b="1" i="0" kern="1200" smtClean="0">
              <a:latin typeface="Montserrat" panose="020B0604020202020204" charset="0"/>
            </a:rPr>
            <a:t>Delidrinks</a:t>
          </a:r>
          <a:endParaRPr lang="es-AR" sz="3000" kern="1200">
            <a:latin typeface="Montserrat" panose="020B0604020202020204" charset="0"/>
          </a:endParaRPr>
        </a:p>
      </dsp:txBody>
      <dsp:txXfrm>
        <a:off x="52347" y="1201052"/>
        <a:ext cx="2822182" cy="967647"/>
      </dsp:txXfrm>
    </dsp:sp>
    <dsp:sp modelId="{871D1948-7B0D-4CF5-B950-5B25FC1B66CD}">
      <dsp:nvSpPr>
        <dsp:cNvPr id="0" name=""/>
        <dsp:cNvSpPr/>
      </dsp:nvSpPr>
      <dsp:spPr>
        <a:xfrm rot="5400000">
          <a:off x="5060441" y="228589"/>
          <a:ext cx="947014" cy="5208422"/>
        </a:xfrm>
        <a:prstGeom prst="round2SameRect">
          <a:avLst/>
        </a:prstGeom>
        <a:solidFill>
          <a:schemeClr val="accent4">
            <a:alpha val="90000"/>
            <a:tint val="4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Variedad de Productos</a:t>
          </a:r>
          <a:r>
            <a:rPr lang="es-AR" sz="800" b="0" i="0" kern="1200" dirty="0" smtClean="0">
              <a:latin typeface="Montserrat" panose="020B0604020202020204" charset="0"/>
            </a:rPr>
            <a:t>: Variedad media de bebidas alcohólicas, estándar de snacks.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Horarios de Apertura</a:t>
          </a:r>
          <a:r>
            <a:rPr lang="es-AR" sz="800" b="0" i="0" kern="1200" dirty="0" smtClean="0">
              <a:latin typeface="Montserrat" panose="020B0604020202020204" charset="0"/>
            </a:rPr>
            <a:t>: Abre por la mañana de 9hs hasta las 12hs y de 16hs hasta las 3hs.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Precios</a:t>
          </a:r>
          <a:r>
            <a:rPr lang="es-AR" sz="800" b="0" i="0" kern="1200" dirty="0" smtClean="0">
              <a:latin typeface="Montserrat" panose="020B0604020202020204" charset="0"/>
            </a:rPr>
            <a:t>: Competitivos.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Calidad de Atención</a:t>
          </a:r>
          <a:r>
            <a:rPr lang="es-AR" sz="800" b="0" i="0" kern="1200" dirty="0" smtClean="0">
              <a:latin typeface="Montserrat" panose="020B0604020202020204" charset="0"/>
            </a:rPr>
            <a:t>: Básica y rápida.</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Presencia Online</a:t>
          </a:r>
          <a:r>
            <a:rPr lang="es-AR" sz="800" b="0" i="0" kern="1200" dirty="0" smtClean="0">
              <a:latin typeface="Montserrat" panose="020B0604020202020204" charset="0"/>
            </a:rPr>
            <a:t>: Limitada, foco en Google </a:t>
          </a:r>
          <a:r>
            <a:rPr lang="es-AR" sz="800" b="0" i="0" kern="1200" dirty="0" err="1" smtClean="0">
              <a:latin typeface="Montserrat" panose="020B0604020202020204" charset="0"/>
            </a:rPr>
            <a:t>Maps</a:t>
          </a:r>
          <a:r>
            <a:rPr lang="es-AR" sz="800" b="0" i="0" kern="1200" dirty="0" smtClean="0">
              <a:latin typeface="Montserrat" panose="020B0604020202020204" charset="0"/>
            </a:rPr>
            <a:t>.</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Promociones</a:t>
          </a:r>
          <a:r>
            <a:rPr lang="es-AR" sz="800" b="0" i="0" kern="1200" dirty="0" smtClean="0">
              <a:latin typeface="Montserrat" panose="020B0604020202020204" charset="0"/>
            </a:rPr>
            <a:t>: Descuentos por volumen.</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Experiencia en Tienda</a:t>
          </a:r>
          <a:r>
            <a:rPr lang="es-AR" sz="800" b="0" i="0" kern="1200" dirty="0" smtClean="0">
              <a:latin typeface="Montserrat" panose="020B0604020202020204" charset="0"/>
            </a:rPr>
            <a:t>: Enfocada en conveniencia.</a:t>
          </a:r>
          <a:endParaRPr lang="es-AR" sz="800" kern="1200" dirty="0">
            <a:latin typeface="Montserrat" panose="020B0604020202020204" charset="0"/>
          </a:endParaRPr>
        </a:p>
      </dsp:txBody>
      <dsp:txXfrm rot="-5400000">
        <a:off x="2929738" y="2405522"/>
        <a:ext cx="5162193" cy="854556"/>
      </dsp:txXfrm>
    </dsp:sp>
    <dsp:sp modelId="{0F11AA37-2281-4437-AA7A-42622D75FFA0}">
      <dsp:nvSpPr>
        <dsp:cNvPr id="0" name=""/>
        <dsp:cNvSpPr/>
      </dsp:nvSpPr>
      <dsp:spPr>
        <a:xfrm>
          <a:off x="0" y="2296629"/>
          <a:ext cx="2929737" cy="1072341"/>
        </a:xfrm>
        <a:prstGeom prst="roundRect">
          <a:avLst/>
        </a:prstGeom>
        <a:solidFill>
          <a:schemeClr val="accent4">
            <a:alpha val="90000"/>
            <a:hueOff val="0"/>
            <a:satOff val="0"/>
            <a:lumOff val="0"/>
            <a:alphaOff val="-26667"/>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AR" sz="3000" b="1" i="0" kern="1200" smtClean="0">
              <a:latin typeface="Montserrat" panose="020B0604020202020204" charset="0"/>
            </a:rPr>
            <a:t>24/7 Bebidas</a:t>
          </a:r>
          <a:endParaRPr lang="es-AR" sz="3000" kern="1200">
            <a:latin typeface="Montserrat" panose="020B0604020202020204" charset="0"/>
          </a:endParaRPr>
        </a:p>
      </dsp:txBody>
      <dsp:txXfrm>
        <a:off x="52347" y="2348976"/>
        <a:ext cx="2825043" cy="967647"/>
      </dsp:txXfrm>
    </dsp:sp>
    <dsp:sp modelId="{BD7D7DBD-1DA3-454E-B581-4994711D476A}">
      <dsp:nvSpPr>
        <dsp:cNvPr id="0" name=""/>
        <dsp:cNvSpPr/>
      </dsp:nvSpPr>
      <dsp:spPr>
        <a:xfrm rot="5400000">
          <a:off x="5036382" y="1354547"/>
          <a:ext cx="995132" cy="5208422"/>
        </a:xfrm>
        <a:prstGeom prst="round2SameRect">
          <a:avLst/>
        </a:prstGeom>
        <a:solidFill>
          <a:schemeClr val="accent4">
            <a:alpha val="90000"/>
            <a:tint val="4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Variedad de Productos</a:t>
          </a:r>
          <a:r>
            <a:rPr lang="es-AR" sz="800" b="0" i="0" kern="1200" dirty="0" smtClean="0">
              <a:latin typeface="Montserrat" panose="020B0604020202020204" charset="0"/>
            </a:rPr>
            <a:t>: Principalmente vinos, algunas otras bebidas alcohólicas.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Horarios de Apertura</a:t>
          </a:r>
          <a:r>
            <a:rPr lang="es-AR" sz="800" b="0" i="0" kern="1200" dirty="0" smtClean="0">
              <a:latin typeface="Montserrat" panose="020B0604020202020204" charset="0"/>
            </a:rPr>
            <a:t>: Desde las 17hs hasta las 23hs.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Precios</a:t>
          </a:r>
          <a:r>
            <a:rPr lang="es-AR" sz="800" b="0" i="0" kern="1200" dirty="0" smtClean="0">
              <a:latin typeface="Montserrat" panose="020B0604020202020204" charset="0"/>
            </a:rPr>
            <a:t>: Altos, productos exclusivos.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Calidad de Atención</a:t>
          </a:r>
          <a:r>
            <a:rPr lang="es-AR" sz="800" b="0" i="0" kern="1200" dirty="0" smtClean="0">
              <a:latin typeface="Montserrat" panose="020B0604020202020204" charset="0"/>
            </a:rPr>
            <a:t>: Especializada en vinos.</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Presencia Online</a:t>
          </a:r>
          <a:r>
            <a:rPr lang="es-AR" sz="800" b="0" i="0" kern="1200" dirty="0" smtClean="0">
              <a:latin typeface="Montserrat" panose="020B0604020202020204" charset="0"/>
            </a:rPr>
            <a:t>: Limitada.</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Promociones</a:t>
          </a:r>
          <a:r>
            <a:rPr lang="es-AR" sz="800" b="0" i="0" kern="1200" dirty="0" smtClean="0">
              <a:latin typeface="Montserrat" panose="020B0604020202020204" charset="0"/>
            </a:rPr>
            <a:t>: Orientadas a vinos de alta gama.</a:t>
          </a:r>
          <a:endParaRPr lang="es-AR" sz="800" kern="1200" dirty="0">
            <a:latin typeface="Montserrat" panose="020B0604020202020204" charset="0"/>
          </a:endParaRPr>
        </a:p>
        <a:p>
          <a:pPr marL="57150" lvl="1" indent="-57150" algn="l" defTabSz="355600" rtl="0">
            <a:lnSpc>
              <a:spcPct val="90000"/>
            </a:lnSpc>
            <a:spcBef>
              <a:spcPct val="0"/>
            </a:spcBef>
            <a:spcAft>
              <a:spcPct val="15000"/>
            </a:spcAft>
            <a:buChar char="••"/>
          </a:pPr>
          <a:r>
            <a:rPr lang="es-AR" sz="800" b="1" i="0" kern="1200" dirty="0" smtClean="0">
              <a:latin typeface="Montserrat" panose="020B0604020202020204" charset="0"/>
            </a:rPr>
            <a:t>Experiencia en Tienda</a:t>
          </a:r>
          <a:r>
            <a:rPr lang="es-AR" sz="800" b="0" i="0" kern="1200" dirty="0" smtClean="0">
              <a:latin typeface="Montserrat" panose="020B0604020202020204" charset="0"/>
            </a:rPr>
            <a:t>: Ambiente sofisticado.</a:t>
          </a:r>
          <a:endParaRPr lang="es-AR" sz="800" kern="1200" dirty="0">
            <a:latin typeface="Montserrat" panose="020B0604020202020204" charset="0"/>
          </a:endParaRPr>
        </a:p>
      </dsp:txBody>
      <dsp:txXfrm rot="-5400000">
        <a:off x="2929737" y="3509770"/>
        <a:ext cx="5159844" cy="897976"/>
      </dsp:txXfrm>
    </dsp:sp>
    <dsp:sp modelId="{8DCAFBD5-D978-40C0-82EA-8E8618C3A751}">
      <dsp:nvSpPr>
        <dsp:cNvPr id="0" name=""/>
        <dsp:cNvSpPr/>
      </dsp:nvSpPr>
      <dsp:spPr>
        <a:xfrm>
          <a:off x="0" y="3422588"/>
          <a:ext cx="2929737" cy="1072341"/>
        </a:xfrm>
        <a:prstGeom prst="roundRect">
          <a:avLst/>
        </a:prstGeom>
        <a:solidFill>
          <a:schemeClr val="accent4">
            <a:alpha val="90000"/>
            <a:hueOff val="0"/>
            <a:satOff val="0"/>
            <a:lumOff val="0"/>
            <a:alphaOff val="-4000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AR" sz="3000" b="1" i="0" kern="1200" smtClean="0">
              <a:latin typeface="Montserrat" panose="020B0604020202020204" charset="0"/>
            </a:rPr>
            <a:t>La Vinoteca</a:t>
          </a:r>
          <a:endParaRPr lang="es-AR" sz="3000" kern="1200">
            <a:latin typeface="Montserrat" panose="020B0604020202020204" charset="0"/>
          </a:endParaRPr>
        </a:p>
      </dsp:txBody>
      <dsp:txXfrm>
        <a:off x="52347" y="3474935"/>
        <a:ext cx="2825043" cy="9676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84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72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90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13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412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89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78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396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343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83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04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70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67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853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ff18b49f3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ff18b49f3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660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07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58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53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115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672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293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22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6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846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41e621a34d_0_27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41e621a34d_0_27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38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16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740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09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77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3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19625" y="1688700"/>
            <a:ext cx="4354200" cy="1766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3500">
                <a:solidFill>
                  <a:schemeClr val="accent2"/>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5690775" y="2240250"/>
            <a:ext cx="2433600" cy="66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702200" y="1137350"/>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738000" y="494200"/>
            <a:ext cx="110500" cy="293825"/>
            <a:chOff x="7071400" y="4277725"/>
            <a:chExt cx="110500" cy="293825"/>
          </a:xfrm>
        </p:grpSpPr>
        <p:sp>
          <p:nvSpPr>
            <p:cNvPr id="13" name="Google Shape;13;p2"/>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511713" y="4810200"/>
            <a:ext cx="406775" cy="96675"/>
            <a:chOff x="4607450" y="576625"/>
            <a:chExt cx="406775" cy="96675"/>
          </a:xfrm>
        </p:grpSpPr>
        <p:sp>
          <p:nvSpPr>
            <p:cNvPr id="16" name="Google Shape;16;p2"/>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5698725" y="4543887"/>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6786125" y="-49375"/>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182"/>
        <p:cNvGrpSpPr/>
        <p:nvPr/>
      </p:nvGrpSpPr>
      <p:grpSpPr>
        <a:xfrm>
          <a:off x="0" y="0"/>
          <a:ext cx="0" cy="0"/>
          <a:chOff x="0" y="0"/>
          <a:chExt cx="0" cy="0"/>
        </a:xfrm>
      </p:grpSpPr>
      <p:sp>
        <p:nvSpPr>
          <p:cNvPr id="183" name="Google Shape;183;p14"/>
          <p:cNvSpPr txBox="1">
            <a:spLocks noGrp="1"/>
          </p:cNvSpPr>
          <p:nvPr>
            <p:ph type="title"/>
          </p:nvPr>
        </p:nvSpPr>
        <p:spPr>
          <a:xfrm>
            <a:off x="4909200" y="827000"/>
            <a:ext cx="3074100" cy="9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84" name="Google Shape;184;p14"/>
          <p:cNvSpPr txBox="1">
            <a:spLocks noGrp="1"/>
          </p:cNvSpPr>
          <p:nvPr>
            <p:ph type="body" idx="1"/>
          </p:nvPr>
        </p:nvSpPr>
        <p:spPr>
          <a:xfrm>
            <a:off x="4909200" y="1816400"/>
            <a:ext cx="3074100" cy="743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grpSp>
        <p:nvGrpSpPr>
          <p:cNvPr id="185" name="Google Shape;185;p14"/>
          <p:cNvGrpSpPr/>
          <p:nvPr/>
        </p:nvGrpSpPr>
        <p:grpSpPr>
          <a:xfrm rot="-5400000">
            <a:off x="8587188" y="2066838"/>
            <a:ext cx="406775" cy="96675"/>
            <a:chOff x="4607450" y="576625"/>
            <a:chExt cx="406775" cy="96675"/>
          </a:xfrm>
        </p:grpSpPr>
        <p:sp>
          <p:nvSpPr>
            <p:cNvPr id="186" name="Google Shape;186;p14"/>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56"/>
        <p:cNvGrpSpPr/>
        <p:nvPr/>
      </p:nvGrpSpPr>
      <p:grpSpPr>
        <a:xfrm>
          <a:off x="0" y="0"/>
          <a:ext cx="0" cy="0"/>
          <a:chOff x="0" y="0"/>
          <a:chExt cx="0" cy="0"/>
        </a:xfrm>
      </p:grpSpPr>
      <p:sp>
        <p:nvSpPr>
          <p:cNvPr id="257" name="Google Shape;257;p17"/>
          <p:cNvSpPr txBox="1">
            <a:spLocks noGrp="1"/>
          </p:cNvSpPr>
          <p:nvPr>
            <p:ph type="title" hasCustomPrompt="1"/>
          </p:nvPr>
        </p:nvSpPr>
        <p:spPr>
          <a:xfrm>
            <a:off x="1032488" y="968950"/>
            <a:ext cx="32388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7"/>
          <p:cNvSpPr txBox="1">
            <a:spLocks noGrp="1"/>
          </p:cNvSpPr>
          <p:nvPr>
            <p:ph type="subTitle" idx="1"/>
          </p:nvPr>
        </p:nvSpPr>
        <p:spPr>
          <a:xfrm>
            <a:off x="1032488" y="1589125"/>
            <a:ext cx="3238800" cy="10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9" name="Google Shape;259;p17"/>
          <p:cNvSpPr txBox="1">
            <a:spLocks noGrp="1"/>
          </p:cNvSpPr>
          <p:nvPr>
            <p:ph type="title" idx="2"/>
          </p:nvPr>
        </p:nvSpPr>
        <p:spPr>
          <a:xfrm>
            <a:off x="720000" y="387875"/>
            <a:ext cx="7704000" cy="5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260" name="Google Shape;260;p17"/>
          <p:cNvSpPr txBox="1">
            <a:spLocks noGrp="1"/>
          </p:cNvSpPr>
          <p:nvPr>
            <p:ph type="title" idx="3" hasCustomPrompt="1"/>
          </p:nvPr>
        </p:nvSpPr>
        <p:spPr>
          <a:xfrm>
            <a:off x="4872713" y="968950"/>
            <a:ext cx="32388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7"/>
          <p:cNvSpPr txBox="1">
            <a:spLocks noGrp="1"/>
          </p:cNvSpPr>
          <p:nvPr>
            <p:ph type="subTitle" idx="4"/>
          </p:nvPr>
        </p:nvSpPr>
        <p:spPr>
          <a:xfrm>
            <a:off x="4872713" y="1589125"/>
            <a:ext cx="3238800" cy="10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2" name="Google Shape;262;p17"/>
          <p:cNvSpPr txBox="1">
            <a:spLocks noGrp="1"/>
          </p:cNvSpPr>
          <p:nvPr>
            <p:ph type="title" idx="5" hasCustomPrompt="1"/>
          </p:nvPr>
        </p:nvSpPr>
        <p:spPr>
          <a:xfrm>
            <a:off x="1032488" y="2915225"/>
            <a:ext cx="32388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7"/>
          <p:cNvSpPr txBox="1">
            <a:spLocks noGrp="1"/>
          </p:cNvSpPr>
          <p:nvPr>
            <p:ph type="subTitle" idx="6"/>
          </p:nvPr>
        </p:nvSpPr>
        <p:spPr>
          <a:xfrm>
            <a:off x="1032488" y="3535400"/>
            <a:ext cx="3238800" cy="10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4" name="Google Shape;264;p17"/>
          <p:cNvSpPr txBox="1">
            <a:spLocks noGrp="1"/>
          </p:cNvSpPr>
          <p:nvPr>
            <p:ph type="title" idx="7" hasCustomPrompt="1"/>
          </p:nvPr>
        </p:nvSpPr>
        <p:spPr>
          <a:xfrm>
            <a:off x="4872713" y="2915225"/>
            <a:ext cx="32388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7"/>
          <p:cNvSpPr txBox="1">
            <a:spLocks noGrp="1"/>
          </p:cNvSpPr>
          <p:nvPr>
            <p:ph type="subTitle" idx="8"/>
          </p:nvPr>
        </p:nvSpPr>
        <p:spPr>
          <a:xfrm>
            <a:off x="4872713" y="3535400"/>
            <a:ext cx="3238800" cy="10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6" name="Google Shape;266;p17"/>
          <p:cNvSpPr/>
          <p:nvPr/>
        </p:nvSpPr>
        <p:spPr>
          <a:xfrm flipH="1">
            <a:off x="6058978" y="118575"/>
            <a:ext cx="220975" cy="221600"/>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rot="-5400000" flipH="1">
            <a:off x="897056" y="439845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17"/>
          <p:cNvGrpSpPr/>
          <p:nvPr/>
        </p:nvGrpSpPr>
        <p:grpSpPr>
          <a:xfrm>
            <a:off x="8649215" y="899063"/>
            <a:ext cx="96400" cy="406775"/>
            <a:chOff x="8649215" y="899063"/>
            <a:chExt cx="96400" cy="406775"/>
          </a:xfrm>
        </p:grpSpPr>
        <p:sp>
          <p:nvSpPr>
            <p:cNvPr id="269" name="Google Shape;269;p17"/>
            <p:cNvSpPr/>
            <p:nvPr/>
          </p:nvSpPr>
          <p:spPr>
            <a:xfrm rot="5400000" flipH="1">
              <a:off x="8660065" y="888213"/>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rot="5400000" flipH="1">
              <a:off x="8660065" y="998688"/>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rot="5400000" flipH="1">
              <a:off x="8661603" y="1110725"/>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rot="5400000" flipH="1">
              <a:off x="8661290" y="1221513"/>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7"/>
          <p:cNvSpPr/>
          <p:nvPr/>
        </p:nvSpPr>
        <p:spPr>
          <a:xfrm flipH="1">
            <a:off x="210678" y="2125900"/>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7"/>
          <p:cNvGrpSpPr/>
          <p:nvPr/>
        </p:nvGrpSpPr>
        <p:grpSpPr>
          <a:xfrm rot="-5400000" flipH="1">
            <a:off x="8149855" y="3450406"/>
            <a:ext cx="1714980" cy="1268260"/>
            <a:chOff x="2017575" y="4247475"/>
            <a:chExt cx="1443100" cy="1067200"/>
          </a:xfrm>
        </p:grpSpPr>
        <p:sp>
          <p:nvSpPr>
            <p:cNvPr id="275" name="Google Shape;275;p17"/>
            <p:cNvSpPr/>
            <p:nvPr/>
          </p:nvSpPr>
          <p:spPr>
            <a:xfrm>
              <a:off x="3177950" y="4411650"/>
              <a:ext cx="43225" cy="41375"/>
            </a:xfrm>
            <a:custGeom>
              <a:avLst/>
              <a:gdLst/>
              <a:ahLst/>
              <a:cxnLst/>
              <a:rect l="l" t="t" r="r" b="b"/>
              <a:pathLst>
                <a:path w="1729" h="1655" extrusionOk="0">
                  <a:moveTo>
                    <a:pt x="815" y="1"/>
                  </a:moveTo>
                  <a:cubicBezTo>
                    <a:pt x="618" y="1"/>
                    <a:pt x="297" y="124"/>
                    <a:pt x="198" y="322"/>
                  </a:cubicBezTo>
                  <a:cubicBezTo>
                    <a:pt x="1" y="420"/>
                    <a:pt x="1" y="741"/>
                    <a:pt x="1" y="939"/>
                  </a:cubicBezTo>
                  <a:cubicBezTo>
                    <a:pt x="1" y="1136"/>
                    <a:pt x="99" y="1359"/>
                    <a:pt x="297" y="1457"/>
                  </a:cubicBezTo>
                  <a:cubicBezTo>
                    <a:pt x="396" y="1556"/>
                    <a:pt x="618" y="1655"/>
                    <a:pt x="815" y="1655"/>
                  </a:cubicBezTo>
                  <a:cubicBezTo>
                    <a:pt x="1013" y="1655"/>
                    <a:pt x="1235" y="1556"/>
                    <a:pt x="1432" y="1359"/>
                  </a:cubicBezTo>
                  <a:cubicBezTo>
                    <a:pt x="1729" y="1038"/>
                    <a:pt x="1630" y="519"/>
                    <a:pt x="1334" y="223"/>
                  </a:cubicBezTo>
                  <a:cubicBezTo>
                    <a:pt x="1235" y="124"/>
                    <a:pt x="1013"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2815025" y="4247475"/>
              <a:ext cx="43850" cy="40750"/>
            </a:xfrm>
            <a:custGeom>
              <a:avLst/>
              <a:gdLst/>
              <a:ahLst/>
              <a:cxnLst/>
              <a:rect l="l" t="t" r="r" b="b"/>
              <a:pathLst>
                <a:path w="1754" h="1630" extrusionOk="0">
                  <a:moveTo>
                    <a:pt x="939" y="0"/>
                  </a:moveTo>
                  <a:cubicBezTo>
                    <a:pt x="519" y="0"/>
                    <a:pt x="198" y="297"/>
                    <a:pt x="99" y="716"/>
                  </a:cubicBezTo>
                  <a:cubicBezTo>
                    <a:pt x="0" y="1235"/>
                    <a:pt x="321" y="1630"/>
                    <a:pt x="815" y="1630"/>
                  </a:cubicBezTo>
                  <a:lnTo>
                    <a:pt x="939" y="1630"/>
                  </a:lnTo>
                  <a:cubicBezTo>
                    <a:pt x="1334" y="1630"/>
                    <a:pt x="1655" y="1334"/>
                    <a:pt x="1753" y="1013"/>
                  </a:cubicBezTo>
                  <a:cubicBezTo>
                    <a:pt x="1753" y="716"/>
                    <a:pt x="1753" y="519"/>
                    <a:pt x="1556" y="395"/>
                  </a:cubicBezTo>
                  <a:cubicBezTo>
                    <a:pt x="1432" y="198"/>
                    <a:pt x="1235" y="99"/>
                    <a:pt x="1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3008225" y="4303650"/>
              <a:ext cx="43225" cy="41375"/>
            </a:xfrm>
            <a:custGeom>
              <a:avLst/>
              <a:gdLst/>
              <a:ahLst/>
              <a:cxnLst/>
              <a:rect l="l" t="t" r="r" b="b"/>
              <a:pathLst>
                <a:path w="1729" h="1655" extrusionOk="0">
                  <a:moveTo>
                    <a:pt x="815" y="0"/>
                  </a:moveTo>
                  <a:cubicBezTo>
                    <a:pt x="494" y="0"/>
                    <a:pt x="198" y="222"/>
                    <a:pt x="99" y="519"/>
                  </a:cubicBezTo>
                  <a:cubicBezTo>
                    <a:pt x="0" y="741"/>
                    <a:pt x="0" y="938"/>
                    <a:pt x="99" y="1136"/>
                  </a:cubicBezTo>
                  <a:cubicBezTo>
                    <a:pt x="198" y="1358"/>
                    <a:pt x="296" y="1556"/>
                    <a:pt x="494" y="1556"/>
                  </a:cubicBezTo>
                  <a:cubicBezTo>
                    <a:pt x="617" y="1654"/>
                    <a:pt x="716" y="1654"/>
                    <a:pt x="815" y="1654"/>
                  </a:cubicBezTo>
                  <a:cubicBezTo>
                    <a:pt x="1234" y="1654"/>
                    <a:pt x="1432" y="1457"/>
                    <a:pt x="1630" y="1136"/>
                  </a:cubicBezTo>
                  <a:cubicBezTo>
                    <a:pt x="1728" y="1037"/>
                    <a:pt x="1728" y="741"/>
                    <a:pt x="1630" y="519"/>
                  </a:cubicBezTo>
                  <a:cubicBezTo>
                    <a:pt x="1531" y="321"/>
                    <a:pt x="1432" y="222"/>
                    <a:pt x="1234" y="124"/>
                  </a:cubicBezTo>
                  <a:cubicBezTo>
                    <a:pt x="1111" y="0"/>
                    <a:pt x="1012"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3390900" y="5142450"/>
              <a:ext cx="43850" cy="40750"/>
            </a:xfrm>
            <a:custGeom>
              <a:avLst/>
              <a:gdLst/>
              <a:ahLst/>
              <a:cxnLst/>
              <a:rect l="l" t="t" r="r" b="b"/>
              <a:pathLst>
                <a:path w="1754" h="1630" extrusionOk="0">
                  <a:moveTo>
                    <a:pt x="840" y="0"/>
                  </a:moveTo>
                  <a:cubicBezTo>
                    <a:pt x="519" y="0"/>
                    <a:pt x="222" y="198"/>
                    <a:pt x="124" y="519"/>
                  </a:cubicBezTo>
                  <a:cubicBezTo>
                    <a:pt x="0" y="716"/>
                    <a:pt x="0" y="914"/>
                    <a:pt x="124" y="1136"/>
                  </a:cubicBezTo>
                  <a:cubicBezTo>
                    <a:pt x="222" y="1334"/>
                    <a:pt x="420" y="1531"/>
                    <a:pt x="617" y="1531"/>
                  </a:cubicBezTo>
                  <a:cubicBezTo>
                    <a:pt x="741" y="1531"/>
                    <a:pt x="840" y="1630"/>
                    <a:pt x="840" y="1630"/>
                  </a:cubicBezTo>
                  <a:cubicBezTo>
                    <a:pt x="1235" y="1630"/>
                    <a:pt x="1556" y="1334"/>
                    <a:pt x="1654" y="1013"/>
                  </a:cubicBezTo>
                  <a:cubicBezTo>
                    <a:pt x="1753" y="815"/>
                    <a:pt x="1753" y="618"/>
                    <a:pt x="1556" y="395"/>
                  </a:cubicBezTo>
                  <a:cubicBezTo>
                    <a:pt x="1457" y="198"/>
                    <a:pt x="1358"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3419275" y="4941850"/>
              <a:ext cx="41400" cy="43850"/>
            </a:xfrm>
            <a:custGeom>
              <a:avLst/>
              <a:gdLst/>
              <a:ahLst/>
              <a:cxnLst/>
              <a:rect l="l" t="t" r="r" b="b"/>
              <a:pathLst>
                <a:path w="1656" h="1754" extrusionOk="0">
                  <a:moveTo>
                    <a:pt x="840" y="0"/>
                  </a:moveTo>
                  <a:cubicBezTo>
                    <a:pt x="618" y="0"/>
                    <a:pt x="421" y="99"/>
                    <a:pt x="322" y="198"/>
                  </a:cubicBezTo>
                  <a:cubicBezTo>
                    <a:pt x="100" y="396"/>
                    <a:pt x="1" y="618"/>
                    <a:pt x="1" y="815"/>
                  </a:cubicBezTo>
                  <a:lnTo>
                    <a:pt x="1" y="914"/>
                  </a:lnTo>
                  <a:cubicBezTo>
                    <a:pt x="1" y="1334"/>
                    <a:pt x="421" y="1753"/>
                    <a:pt x="840" y="1753"/>
                  </a:cubicBezTo>
                  <a:cubicBezTo>
                    <a:pt x="1334" y="1753"/>
                    <a:pt x="1655" y="1334"/>
                    <a:pt x="1655" y="914"/>
                  </a:cubicBezTo>
                  <a:lnTo>
                    <a:pt x="1655" y="815"/>
                  </a:lnTo>
                  <a:cubicBezTo>
                    <a:pt x="1655" y="396"/>
                    <a:pt x="1334"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3388425" y="4743725"/>
              <a:ext cx="46325" cy="41375"/>
            </a:xfrm>
            <a:custGeom>
              <a:avLst/>
              <a:gdLst/>
              <a:ahLst/>
              <a:cxnLst/>
              <a:rect l="l" t="t" r="r" b="b"/>
              <a:pathLst>
                <a:path w="1853" h="1655" extrusionOk="0">
                  <a:moveTo>
                    <a:pt x="939" y="0"/>
                  </a:moveTo>
                  <a:cubicBezTo>
                    <a:pt x="939" y="0"/>
                    <a:pt x="840" y="0"/>
                    <a:pt x="716" y="99"/>
                  </a:cubicBezTo>
                  <a:cubicBezTo>
                    <a:pt x="321" y="198"/>
                    <a:pt x="0" y="618"/>
                    <a:pt x="223" y="1037"/>
                  </a:cubicBezTo>
                  <a:cubicBezTo>
                    <a:pt x="321" y="1432"/>
                    <a:pt x="618" y="1654"/>
                    <a:pt x="939" y="1654"/>
                  </a:cubicBezTo>
                  <a:lnTo>
                    <a:pt x="1235" y="1654"/>
                  </a:lnTo>
                  <a:cubicBezTo>
                    <a:pt x="1655" y="1531"/>
                    <a:pt x="1852" y="1037"/>
                    <a:pt x="1753" y="618"/>
                  </a:cubicBez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3308800" y="4563500"/>
              <a:ext cx="41375" cy="41375"/>
            </a:xfrm>
            <a:custGeom>
              <a:avLst/>
              <a:gdLst/>
              <a:ahLst/>
              <a:cxnLst/>
              <a:rect l="l" t="t" r="r" b="b"/>
              <a:pathLst>
                <a:path w="1655" h="1655" extrusionOk="0">
                  <a:moveTo>
                    <a:pt x="815" y="0"/>
                  </a:moveTo>
                  <a:cubicBezTo>
                    <a:pt x="618" y="0"/>
                    <a:pt x="519" y="0"/>
                    <a:pt x="420" y="99"/>
                  </a:cubicBezTo>
                  <a:cubicBezTo>
                    <a:pt x="198" y="222"/>
                    <a:pt x="1" y="420"/>
                    <a:pt x="1" y="617"/>
                  </a:cubicBezTo>
                  <a:cubicBezTo>
                    <a:pt x="1" y="840"/>
                    <a:pt x="1" y="1037"/>
                    <a:pt x="99" y="1235"/>
                  </a:cubicBezTo>
                  <a:cubicBezTo>
                    <a:pt x="322" y="1457"/>
                    <a:pt x="519" y="1654"/>
                    <a:pt x="815" y="1654"/>
                  </a:cubicBezTo>
                  <a:cubicBezTo>
                    <a:pt x="939" y="1654"/>
                    <a:pt x="1136" y="1556"/>
                    <a:pt x="1235" y="1457"/>
                  </a:cubicBezTo>
                  <a:cubicBezTo>
                    <a:pt x="1433" y="1333"/>
                    <a:pt x="1556" y="1136"/>
                    <a:pt x="1655" y="938"/>
                  </a:cubicBezTo>
                  <a:cubicBezTo>
                    <a:pt x="1655" y="716"/>
                    <a:pt x="1655" y="519"/>
                    <a:pt x="1556" y="321"/>
                  </a:cubicBezTo>
                  <a:cubicBezTo>
                    <a:pt x="1334" y="99"/>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2616900" y="4249950"/>
              <a:ext cx="41375" cy="41375"/>
            </a:xfrm>
            <a:custGeom>
              <a:avLst/>
              <a:gdLst/>
              <a:ahLst/>
              <a:cxnLst/>
              <a:rect l="l" t="t" r="r" b="b"/>
              <a:pathLst>
                <a:path w="1655" h="1655" extrusionOk="0">
                  <a:moveTo>
                    <a:pt x="716" y="0"/>
                  </a:moveTo>
                  <a:cubicBezTo>
                    <a:pt x="321" y="0"/>
                    <a:pt x="0" y="420"/>
                    <a:pt x="0" y="914"/>
                  </a:cubicBezTo>
                  <a:cubicBezTo>
                    <a:pt x="99" y="1333"/>
                    <a:pt x="420" y="1654"/>
                    <a:pt x="840" y="1654"/>
                  </a:cubicBezTo>
                  <a:cubicBezTo>
                    <a:pt x="938" y="1654"/>
                    <a:pt x="938" y="1654"/>
                    <a:pt x="938" y="1531"/>
                  </a:cubicBezTo>
                  <a:cubicBezTo>
                    <a:pt x="1136" y="1531"/>
                    <a:pt x="1333" y="1432"/>
                    <a:pt x="1556" y="1235"/>
                  </a:cubicBezTo>
                  <a:cubicBezTo>
                    <a:pt x="1654" y="1136"/>
                    <a:pt x="1654" y="914"/>
                    <a:pt x="1654" y="617"/>
                  </a:cubicBezTo>
                  <a:cubicBezTo>
                    <a:pt x="1654" y="198"/>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2043500" y="4746200"/>
              <a:ext cx="43850" cy="41375"/>
            </a:xfrm>
            <a:custGeom>
              <a:avLst/>
              <a:gdLst/>
              <a:ahLst/>
              <a:cxnLst/>
              <a:rect l="l" t="t" r="r" b="b"/>
              <a:pathLst>
                <a:path w="1754" h="1655" extrusionOk="0">
                  <a:moveTo>
                    <a:pt x="815" y="0"/>
                  </a:moveTo>
                  <a:cubicBezTo>
                    <a:pt x="519" y="0"/>
                    <a:pt x="198" y="198"/>
                    <a:pt x="99" y="617"/>
                  </a:cubicBezTo>
                  <a:cubicBezTo>
                    <a:pt x="0" y="815"/>
                    <a:pt x="0" y="1037"/>
                    <a:pt x="99" y="1235"/>
                  </a:cubicBezTo>
                  <a:cubicBezTo>
                    <a:pt x="198" y="1432"/>
                    <a:pt x="420" y="1555"/>
                    <a:pt x="617" y="1654"/>
                  </a:cubicBezTo>
                  <a:lnTo>
                    <a:pt x="815" y="1654"/>
                  </a:lnTo>
                  <a:cubicBezTo>
                    <a:pt x="1235" y="1654"/>
                    <a:pt x="1556" y="1432"/>
                    <a:pt x="1654" y="1037"/>
                  </a:cubicBezTo>
                  <a:cubicBezTo>
                    <a:pt x="1753" y="617"/>
                    <a:pt x="1556" y="198"/>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2043500" y="5142450"/>
              <a:ext cx="46300" cy="40750"/>
            </a:xfrm>
            <a:custGeom>
              <a:avLst/>
              <a:gdLst/>
              <a:ahLst/>
              <a:cxnLst/>
              <a:rect l="l" t="t" r="r" b="b"/>
              <a:pathLst>
                <a:path w="1852" h="1630" extrusionOk="0">
                  <a:moveTo>
                    <a:pt x="617" y="0"/>
                  </a:moveTo>
                  <a:cubicBezTo>
                    <a:pt x="420" y="99"/>
                    <a:pt x="321" y="198"/>
                    <a:pt x="198" y="395"/>
                  </a:cubicBezTo>
                  <a:cubicBezTo>
                    <a:pt x="99" y="618"/>
                    <a:pt x="0" y="815"/>
                    <a:pt x="99" y="1013"/>
                  </a:cubicBezTo>
                  <a:cubicBezTo>
                    <a:pt x="198" y="1334"/>
                    <a:pt x="519" y="1630"/>
                    <a:pt x="938" y="1630"/>
                  </a:cubicBezTo>
                  <a:cubicBezTo>
                    <a:pt x="938" y="1630"/>
                    <a:pt x="1037" y="1630"/>
                    <a:pt x="1136" y="1531"/>
                  </a:cubicBezTo>
                  <a:cubicBezTo>
                    <a:pt x="1556" y="1432"/>
                    <a:pt x="1852" y="1013"/>
                    <a:pt x="1654" y="618"/>
                  </a:cubicBezTo>
                  <a:cubicBezTo>
                    <a:pt x="1556" y="198"/>
                    <a:pt x="1235"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2017575" y="4944325"/>
              <a:ext cx="41375" cy="41375"/>
            </a:xfrm>
            <a:custGeom>
              <a:avLst/>
              <a:gdLst/>
              <a:ahLst/>
              <a:cxnLst/>
              <a:rect l="l" t="t" r="r" b="b"/>
              <a:pathLst>
                <a:path w="1655" h="1655" extrusionOk="0">
                  <a:moveTo>
                    <a:pt x="840" y="0"/>
                  </a:moveTo>
                  <a:cubicBezTo>
                    <a:pt x="519" y="0"/>
                    <a:pt x="321" y="99"/>
                    <a:pt x="222" y="198"/>
                  </a:cubicBezTo>
                  <a:cubicBezTo>
                    <a:pt x="0" y="420"/>
                    <a:pt x="0" y="617"/>
                    <a:pt x="0" y="815"/>
                  </a:cubicBezTo>
                  <a:cubicBezTo>
                    <a:pt x="0" y="1235"/>
                    <a:pt x="321" y="1654"/>
                    <a:pt x="840" y="1654"/>
                  </a:cubicBezTo>
                  <a:cubicBezTo>
                    <a:pt x="1235" y="1654"/>
                    <a:pt x="1654" y="1235"/>
                    <a:pt x="1654" y="815"/>
                  </a:cubicBezTo>
                  <a:cubicBezTo>
                    <a:pt x="1654" y="420"/>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125575" y="4563500"/>
              <a:ext cx="46325" cy="41375"/>
            </a:xfrm>
            <a:custGeom>
              <a:avLst/>
              <a:gdLst/>
              <a:ahLst/>
              <a:cxnLst/>
              <a:rect l="l" t="t" r="r" b="b"/>
              <a:pathLst>
                <a:path w="1853" h="1655" extrusionOk="0">
                  <a:moveTo>
                    <a:pt x="939" y="0"/>
                  </a:moveTo>
                  <a:cubicBezTo>
                    <a:pt x="618" y="0"/>
                    <a:pt x="322" y="222"/>
                    <a:pt x="223" y="420"/>
                  </a:cubicBezTo>
                  <a:cubicBezTo>
                    <a:pt x="1" y="840"/>
                    <a:pt x="124" y="1333"/>
                    <a:pt x="421" y="1556"/>
                  </a:cubicBezTo>
                  <a:cubicBezTo>
                    <a:pt x="618" y="1654"/>
                    <a:pt x="742" y="1654"/>
                    <a:pt x="939" y="1654"/>
                  </a:cubicBezTo>
                  <a:cubicBezTo>
                    <a:pt x="1137" y="1654"/>
                    <a:pt x="1457" y="1556"/>
                    <a:pt x="1556" y="1333"/>
                  </a:cubicBezTo>
                  <a:cubicBezTo>
                    <a:pt x="1853" y="938"/>
                    <a:pt x="1754" y="420"/>
                    <a:pt x="1359" y="222"/>
                  </a:cubicBezTo>
                  <a:cubicBezTo>
                    <a:pt x="1235" y="99"/>
                    <a:pt x="1038"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2426800" y="4303650"/>
              <a:ext cx="41375" cy="43850"/>
            </a:xfrm>
            <a:custGeom>
              <a:avLst/>
              <a:gdLst/>
              <a:ahLst/>
              <a:cxnLst/>
              <a:rect l="l" t="t" r="r" b="b"/>
              <a:pathLst>
                <a:path w="1655" h="1754" extrusionOk="0">
                  <a:moveTo>
                    <a:pt x="815" y="0"/>
                  </a:moveTo>
                  <a:cubicBezTo>
                    <a:pt x="716" y="0"/>
                    <a:pt x="519" y="124"/>
                    <a:pt x="420" y="124"/>
                  </a:cubicBezTo>
                  <a:cubicBezTo>
                    <a:pt x="198" y="222"/>
                    <a:pt x="99" y="420"/>
                    <a:pt x="0" y="617"/>
                  </a:cubicBezTo>
                  <a:lnTo>
                    <a:pt x="0" y="1235"/>
                  </a:lnTo>
                  <a:cubicBezTo>
                    <a:pt x="198" y="1556"/>
                    <a:pt x="519" y="1753"/>
                    <a:pt x="815" y="1753"/>
                  </a:cubicBezTo>
                  <a:cubicBezTo>
                    <a:pt x="914" y="1753"/>
                    <a:pt x="1037" y="1654"/>
                    <a:pt x="1136" y="1654"/>
                  </a:cubicBezTo>
                  <a:cubicBezTo>
                    <a:pt x="1333" y="1556"/>
                    <a:pt x="1531" y="1358"/>
                    <a:pt x="1531" y="1136"/>
                  </a:cubicBezTo>
                  <a:cubicBezTo>
                    <a:pt x="1654" y="938"/>
                    <a:pt x="1654" y="741"/>
                    <a:pt x="1531" y="519"/>
                  </a:cubicBezTo>
                  <a:cubicBezTo>
                    <a:pt x="1432" y="222"/>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2257050" y="4414750"/>
              <a:ext cx="43850" cy="40750"/>
            </a:xfrm>
            <a:custGeom>
              <a:avLst/>
              <a:gdLst/>
              <a:ahLst/>
              <a:cxnLst/>
              <a:rect l="l" t="t" r="r" b="b"/>
              <a:pathLst>
                <a:path w="1754" h="1630" extrusionOk="0">
                  <a:moveTo>
                    <a:pt x="914" y="0"/>
                  </a:moveTo>
                  <a:cubicBezTo>
                    <a:pt x="717" y="0"/>
                    <a:pt x="519" y="0"/>
                    <a:pt x="297" y="198"/>
                  </a:cubicBezTo>
                  <a:cubicBezTo>
                    <a:pt x="198" y="296"/>
                    <a:pt x="99" y="494"/>
                    <a:pt x="99" y="716"/>
                  </a:cubicBezTo>
                  <a:cubicBezTo>
                    <a:pt x="1" y="914"/>
                    <a:pt x="99" y="1111"/>
                    <a:pt x="198" y="1333"/>
                  </a:cubicBezTo>
                  <a:cubicBezTo>
                    <a:pt x="420" y="1531"/>
                    <a:pt x="618" y="1630"/>
                    <a:pt x="914" y="1630"/>
                  </a:cubicBezTo>
                  <a:cubicBezTo>
                    <a:pt x="1038" y="1630"/>
                    <a:pt x="1235" y="1531"/>
                    <a:pt x="1433" y="1432"/>
                  </a:cubicBezTo>
                  <a:cubicBezTo>
                    <a:pt x="1531" y="1235"/>
                    <a:pt x="1655" y="1012"/>
                    <a:pt x="1655" y="815"/>
                  </a:cubicBezTo>
                  <a:cubicBezTo>
                    <a:pt x="1754" y="617"/>
                    <a:pt x="1655" y="395"/>
                    <a:pt x="1531" y="198"/>
                  </a:cubicBezTo>
                  <a:cubicBezTo>
                    <a:pt x="1334" y="99"/>
                    <a:pt x="1136"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3097700" y="5275775"/>
              <a:ext cx="43850" cy="38900"/>
            </a:xfrm>
            <a:custGeom>
              <a:avLst/>
              <a:gdLst/>
              <a:ahLst/>
              <a:cxnLst/>
              <a:rect l="l" t="t" r="r" b="b"/>
              <a:pathLst>
                <a:path w="1754" h="1556" extrusionOk="0">
                  <a:moveTo>
                    <a:pt x="939" y="0"/>
                  </a:moveTo>
                  <a:cubicBezTo>
                    <a:pt x="742" y="0"/>
                    <a:pt x="421" y="124"/>
                    <a:pt x="322" y="321"/>
                  </a:cubicBezTo>
                  <a:cubicBezTo>
                    <a:pt x="1" y="617"/>
                    <a:pt x="1" y="1136"/>
                    <a:pt x="421" y="1457"/>
                  </a:cubicBezTo>
                  <a:lnTo>
                    <a:pt x="421" y="1556"/>
                  </a:lnTo>
                  <a:lnTo>
                    <a:pt x="1359" y="1556"/>
                  </a:lnTo>
                  <a:cubicBezTo>
                    <a:pt x="1458" y="1457"/>
                    <a:pt x="1458" y="1457"/>
                    <a:pt x="1556" y="1358"/>
                  </a:cubicBezTo>
                  <a:cubicBezTo>
                    <a:pt x="1655" y="1136"/>
                    <a:pt x="1754" y="938"/>
                    <a:pt x="1754" y="741"/>
                  </a:cubicBezTo>
                  <a:cubicBezTo>
                    <a:pt x="1754" y="519"/>
                    <a:pt x="1655" y="321"/>
                    <a:pt x="1458" y="222"/>
                  </a:cubicBezTo>
                  <a:cubicBezTo>
                    <a:pt x="1359" y="124"/>
                    <a:pt x="1137"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3028575" y="4543125"/>
              <a:ext cx="43850" cy="41375"/>
            </a:xfrm>
            <a:custGeom>
              <a:avLst/>
              <a:gdLst/>
              <a:ahLst/>
              <a:cxnLst/>
              <a:rect l="l" t="t" r="r" b="b"/>
              <a:pathLst>
                <a:path w="1754" h="1655" extrusionOk="0">
                  <a:moveTo>
                    <a:pt x="816" y="0"/>
                  </a:moveTo>
                  <a:cubicBezTo>
                    <a:pt x="618" y="0"/>
                    <a:pt x="420" y="198"/>
                    <a:pt x="198" y="297"/>
                  </a:cubicBezTo>
                  <a:cubicBezTo>
                    <a:pt x="100" y="519"/>
                    <a:pt x="1" y="716"/>
                    <a:pt x="1" y="914"/>
                  </a:cubicBezTo>
                  <a:cubicBezTo>
                    <a:pt x="100" y="1235"/>
                    <a:pt x="198" y="1334"/>
                    <a:pt x="297" y="1531"/>
                  </a:cubicBezTo>
                  <a:cubicBezTo>
                    <a:pt x="519" y="1655"/>
                    <a:pt x="717" y="1655"/>
                    <a:pt x="816" y="1655"/>
                  </a:cubicBezTo>
                  <a:cubicBezTo>
                    <a:pt x="1136" y="1655"/>
                    <a:pt x="1334" y="1531"/>
                    <a:pt x="1531" y="1334"/>
                  </a:cubicBezTo>
                  <a:cubicBezTo>
                    <a:pt x="1655" y="1235"/>
                    <a:pt x="1754" y="1037"/>
                    <a:pt x="1655" y="716"/>
                  </a:cubicBezTo>
                  <a:cubicBezTo>
                    <a:pt x="1655" y="519"/>
                    <a:pt x="1531" y="297"/>
                    <a:pt x="1334" y="198"/>
                  </a:cubicBezTo>
                  <a:cubicBezTo>
                    <a:pt x="1235" y="99"/>
                    <a:pt x="1038"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3149550" y="4679525"/>
              <a:ext cx="43850" cy="40775"/>
            </a:xfrm>
            <a:custGeom>
              <a:avLst/>
              <a:gdLst/>
              <a:ahLst/>
              <a:cxnLst/>
              <a:rect l="l" t="t" r="r" b="b"/>
              <a:pathLst>
                <a:path w="1754" h="1631" extrusionOk="0">
                  <a:moveTo>
                    <a:pt x="816" y="1"/>
                  </a:moveTo>
                  <a:cubicBezTo>
                    <a:pt x="717" y="1"/>
                    <a:pt x="519" y="1"/>
                    <a:pt x="396" y="99"/>
                  </a:cubicBezTo>
                  <a:cubicBezTo>
                    <a:pt x="198" y="198"/>
                    <a:pt x="100" y="396"/>
                    <a:pt x="1" y="618"/>
                  </a:cubicBezTo>
                  <a:cubicBezTo>
                    <a:pt x="1" y="815"/>
                    <a:pt x="1" y="1013"/>
                    <a:pt x="100" y="1235"/>
                  </a:cubicBezTo>
                  <a:cubicBezTo>
                    <a:pt x="297" y="1433"/>
                    <a:pt x="519" y="1630"/>
                    <a:pt x="816" y="1630"/>
                  </a:cubicBezTo>
                  <a:cubicBezTo>
                    <a:pt x="1013" y="1630"/>
                    <a:pt x="1137" y="1531"/>
                    <a:pt x="1235" y="1433"/>
                  </a:cubicBezTo>
                  <a:cubicBezTo>
                    <a:pt x="1630" y="1235"/>
                    <a:pt x="1754" y="717"/>
                    <a:pt x="1532" y="297"/>
                  </a:cubicBezTo>
                  <a:cubicBezTo>
                    <a:pt x="1334" y="99"/>
                    <a:pt x="1137"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3193375" y="5121450"/>
              <a:ext cx="43225" cy="41400"/>
            </a:xfrm>
            <a:custGeom>
              <a:avLst/>
              <a:gdLst/>
              <a:ahLst/>
              <a:cxnLst/>
              <a:rect l="l" t="t" r="r" b="b"/>
              <a:pathLst>
                <a:path w="1729" h="1656" extrusionOk="0">
                  <a:moveTo>
                    <a:pt x="815" y="1"/>
                  </a:moveTo>
                  <a:cubicBezTo>
                    <a:pt x="495" y="1"/>
                    <a:pt x="198" y="223"/>
                    <a:pt x="1" y="421"/>
                  </a:cubicBezTo>
                  <a:lnTo>
                    <a:pt x="1" y="519"/>
                  </a:lnTo>
                  <a:lnTo>
                    <a:pt x="1" y="1137"/>
                  </a:lnTo>
                  <a:cubicBezTo>
                    <a:pt x="99" y="1359"/>
                    <a:pt x="297" y="1458"/>
                    <a:pt x="495" y="1556"/>
                  </a:cubicBezTo>
                  <a:cubicBezTo>
                    <a:pt x="618" y="1556"/>
                    <a:pt x="717" y="1655"/>
                    <a:pt x="815" y="1655"/>
                  </a:cubicBezTo>
                  <a:cubicBezTo>
                    <a:pt x="1112" y="1655"/>
                    <a:pt x="1433" y="1458"/>
                    <a:pt x="1531" y="1038"/>
                  </a:cubicBezTo>
                  <a:cubicBezTo>
                    <a:pt x="1729" y="618"/>
                    <a:pt x="1531" y="223"/>
                    <a:pt x="1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3224250" y="4944325"/>
              <a:ext cx="40750" cy="41375"/>
            </a:xfrm>
            <a:custGeom>
              <a:avLst/>
              <a:gdLst/>
              <a:ahLst/>
              <a:cxnLst/>
              <a:rect l="l" t="t" r="r" b="b"/>
              <a:pathLst>
                <a:path w="1630" h="1655" extrusionOk="0">
                  <a:moveTo>
                    <a:pt x="815" y="0"/>
                  </a:moveTo>
                  <a:cubicBezTo>
                    <a:pt x="395" y="0"/>
                    <a:pt x="0" y="297"/>
                    <a:pt x="0" y="815"/>
                  </a:cubicBezTo>
                  <a:cubicBezTo>
                    <a:pt x="0" y="1235"/>
                    <a:pt x="395" y="1654"/>
                    <a:pt x="815" y="1654"/>
                  </a:cubicBezTo>
                  <a:cubicBezTo>
                    <a:pt x="1333" y="1654"/>
                    <a:pt x="1630" y="1235"/>
                    <a:pt x="1630" y="815"/>
                  </a:cubicBezTo>
                  <a:cubicBezTo>
                    <a:pt x="1630" y="297"/>
                    <a:pt x="133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213750" y="4846800"/>
              <a:ext cx="43850" cy="40750"/>
            </a:xfrm>
            <a:custGeom>
              <a:avLst/>
              <a:gdLst/>
              <a:ahLst/>
              <a:cxnLst/>
              <a:rect l="l" t="t" r="r" b="b"/>
              <a:pathLst>
                <a:path w="1754" h="1630" extrusionOk="0">
                  <a:moveTo>
                    <a:pt x="716" y="0"/>
                  </a:moveTo>
                  <a:cubicBezTo>
                    <a:pt x="519" y="0"/>
                    <a:pt x="297" y="198"/>
                    <a:pt x="198" y="297"/>
                  </a:cubicBezTo>
                  <a:cubicBezTo>
                    <a:pt x="99" y="494"/>
                    <a:pt x="0" y="716"/>
                    <a:pt x="99" y="914"/>
                  </a:cubicBezTo>
                  <a:cubicBezTo>
                    <a:pt x="99" y="1334"/>
                    <a:pt x="519" y="1630"/>
                    <a:pt x="914" y="1630"/>
                  </a:cubicBezTo>
                  <a:lnTo>
                    <a:pt x="1037" y="1630"/>
                  </a:lnTo>
                  <a:cubicBezTo>
                    <a:pt x="1432" y="1531"/>
                    <a:pt x="1753" y="1111"/>
                    <a:pt x="1655" y="618"/>
                  </a:cubicBezTo>
                  <a:cubicBezTo>
                    <a:pt x="1655" y="297"/>
                    <a:pt x="1235"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2228650" y="5080725"/>
              <a:ext cx="43850" cy="40750"/>
            </a:xfrm>
            <a:custGeom>
              <a:avLst/>
              <a:gdLst/>
              <a:ahLst/>
              <a:cxnLst/>
              <a:rect l="l" t="t" r="r" b="b"/>
              <a:pathLst>
                <a:path w="1754" h="1630" extrusionOk="0">
                  <a:moveTo>
                    <a:pt x="717" y="0"/>
                  </a:moveTo>
                  <a:cubicBezTo>
                    <a:pt x="322" y="198"/>
                    <a:pt x="1" y="618"/>
                    <a:pt x="100" y="1013"/>
                  </a:cubicBezTo>
                  <a:cubicBezTo>
                    <a:pt x="198" y="1432"/>
                    <a:pt x="618" y="1630"/>
                    <a:pt x="939" y="1630"/>
                  </a:cubicBezTo>
                  <a:lnTo>
                    <a:pt x="1137" y="1630"/>
                  </a:lnTo>
                  <a:cubicBezTo>
                    <a:pt x="1334" y="1531"/>
                    <a:pt x="1556" y="1432"/>
                    <a:pt x="1655" y="1235"/>
                  </a:cubicBezTo>
                  <a:cubicBezTo>
                    <a:pt x="1754" y="1013"/>
                    <a:pt x="1754" y="815"/>
                    <a:pt x="1754" y="716"/>
                  </a:cubicBezTo>
                  <a:lnTo>
                    <a:pt x="1754" y="618"/>
                  </a:ln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2310750" y="5242425"/>
              <a:ext cx="43850" cy="41400"/>
            </a:xfrm>
            <a:custGeom>
              <a:avLst/>
              <a:gdLst/>
              <a:ahLst/>
              <a:cxnLst/>
              <a:rect l="l" t="t" r="r" b="b"/>
              <a:pathLst>
                <a:path w="1754" h="1656" extrusionOk="0">
                  <a:moveTo>
                    <a:pt x="840" y="1"/>
                  </a:moveTo>
                  <a:cubicBezTo>
                    <a:pt x="618" y="1"/>
                    <a:pt x="519" y="100"/>
                    <a:pt x="321" y="223"/>
                  </a:cubicBezTo>
                  <a:cubicBezTo>
                    <a:pt x="223" y="322"/>
                    <a:pt x="1" y="519"/>
                    <a:pt x="1" y="717"/>
                  </a:cubicBezTo>
                  <a:cubicBezTo>
                    <a:pt x="1" y="939"/>
                    <a:pt x="1" y="1137"/>
                    <a:pt x="223" y="1334"/>
                  </a:cubicBezTo>
                  <a:cubicBezTo>
                    <a:pt x="321" y="1556"/>
                    <a:pt x="519" y="1655"/>
                    <a:pt x="840" y="1655"/>
                  </a:cubicBezTo>
                  <a:cubicBezTo>
                    <a:pt x="1037" y="1655"/>
                    <a:pt x="1136" y="1655"/>
                    <a:pt x="1358" y="1556"/>
                  </a:cubicBezTo>
                  <a:cubicBezTo>
                    <a:pt x="1655" y="1235"/>
                    <a:pt x="1753" y="717"/>
                    <a:pt x="1457" y="322"/>
                  </a:cubicBezTo>
                  <a:cubicBezTo>
                    <a:pt x="1358" y="100"/>
                    <a:pt x="1136" y="1"/>
                    <a:pt x="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2259525" y="4728300"/>
              <a:ext cx="46325" cy="41375"/>
            </a:xfrm>
            <a:custGeom>
              <a:avLst/>
              <a:gdLst/>
              <a:ahLst/>
              <a:cxnLst/>
              <a:rect l="l" t="t" r="r" b="b"/>
              <a:pathLst>
                <a:path w="1853" h="1655" extrusionOk="0">
                  <a:moveTo>
                    <a:pt x="939" y="0"/>
                  </a:moveTo>
                  <a:cubicBezTo>
                    <a:pt x="618" y="0"/>
                    <a:pt x="321" y="99"/>
                    <a:pt x="99" y="420"/>
                  </a:cubicBezTo>
                  <a:cubicBezTo>
                    <a:pt x="0" y="617"/>
                    <a:pt x="0" y="815"/>
                    <a:pt x="99" y="1037"/>
                  </a:cubicBezTo>
                  <a:cubicBezTo>
                    <a:pt x="198" y="1235"/>
                    <a:pt x="321" y="1432"/>
                    <a:pt x="519" y="1531"/>
                  </a:cubicBezTo>
                  <a:cubicBezTo>
                    <a:pt x="618" y="1531"/>
                    <a:pt x="716" y="1654"/>
                    <a:pt x="939" y="1654"/>
                  </a:cubicBezTo>
                  <a:cubicBezTo>
                    <a:pt x="1235" y="1654"/>
                    <a:pt x="1556" y="1432"/>
                    <a:pt x="1655" y="1136"/>
                  </a:cubicBezTo>
                  <a:cubicBezTo>
                    <a:pt x="1852" y="716"/>
                    <a:pt x="1655" y="198"/>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2213225" y="4900500"/>
              <a:ext cx="43850" cy="41375"/>
            </a:xfrm>
            <a:custGeom>
              <a:avLst/>
              <a:gdLst/>
              <a:ahLst/>
              <a:cxnLst/>
              <a:rect l="l" t="t" r="r" b="b"/>
              <a:pathLst>
                <a:path w="1754" h="1655" extrusionOk="0">
                  <a:moveTo>
                    <a:pt x="815" y="0"/>
                  </a:moveTo>
                  <a:cubicBezTo>
                    <a:pt x="420" y="0"/>
                    <a:pt x="99" y="420"/>
                    <a:pt x="99" y="815"/>
                  </a:cubicBezTo>
                  <a:cubicBezTo>
                    <a:pt x="1" y="1235"/>
                    <a:pt x="322" y="1654"/>
                    <a:pt x="815" y="1654"/>
                  </a:cubicBezTo>
                  <a:cubicBezTo>
                    <a:pt x="1334" y="1654"/>
                    <a:pt x="1655" y="1334"/>
                    <a:pt x="1655" y="939"/>
                  </a:cubicBezTo>
                  <a:cubicBezTo>
                    <a:pt x="1754" y="716"/>
                    <a:pt x="1655" y="519"/>
                    <a:pt x="1556" y="321"/>
                  </a:cubicBezTo>
                  <a:cubicBezTo>
                    <a:pt x="1334" y="198"/>
                    <a:pt x="1136" y="99"/>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2689100" y="4437575"/>
              <a:ext cx="43850" cy="41375"/>
            </a:xfrm>
            <a:custGeom>
              <a:avLst/>
              <a:gdLst/>
              <a:ahLst/>
              <a:cxnLst/>
              <a:rect l="l" t="t" r="r" b="b"/>
              <a:pathLst>
                <a:path w="1754" h="1655" extrusionOk="0">
                  <a:moveTo>
                    <a:pt x="816" y="1"/>
                  </a:moveTo>
                  <a:cubicBezTo>
                    <a:pt x="421" y="99"/>
                    <a:pt x="1" y="420"/>
                    <a:pt x="100" y="939"/>
                  </a:cubicBezTo>
                  <a:cubicBezTo>
                    <a:pt x="100" y="1334"/>
                    <a:pt x="421" y="1655"/>
                    <a:pt x="914" y="1655"/>
                  </a:cubicBezTo>
                  <a:cubicBezTo>
                    <a:pt x="1137" y="1655"/>
                    <a:pt x="1334" y="1556"/>
                    <a:pt x="1532" y="1433"/>
                  </a:cubicBezTo>
                  <a:cubicBezTo>
                    <a:pt x="1655" y="1235"/>
                    <a:pt x="1754" y="1038"/>
                    <a:pt x="1754" y="815"/>
                  </a:cubicBezTo>
                  <a:cubicBezTo>
                    <a:pt x="1655" y="420"/>
                    <a:pt x="1334"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2365075" y="4581400"/>
              <a:ext cx="41375" cy="41375"/>
            </a:xfrm>
            <a:custGeom>
              <a:avLst/>
              <a:gdLst/>
              <a:ahLst/>
              <a:cxnLst/>
              <a:rect l="l" t="t" r="r" b="b"/>
              <a:pathLst>
                <a:path w="1655" h="1655" extrusionOk="0">
                  <a:moveTo>
                    <a:pt x="815" y="0"/>
                  </a:moveTo>
                  <a:cubicBezTo>
                    <a:pt x="617" y="0"/>
                    <a:pt x="420" y="0"/>
                    <a:pt x="296" y="222"/>
                  </a:cubicBezTo>
                  <a:cubicBezTo>
                    <a:pt x="0" y="519"/>
                    <a:pt x="0" y="1037"/>
                    <a:pt x="296" y="1358"/>
                  </a:cubicBezTo>
                  <a:cubicBezTo>
                    <a:pt x="420" y="1556"/>
                    <a:pt x="617" y="1654"/>
                    <a:pt x="815" y="1654"/>
                  </a:cubicBezTo>
                  <a:cubicBezTo>
                    <a:pt x="1037" y="1654"/>
                    <a:pt x="1235" y="1556"/>
                    <a:pt x="1432" y="1358"/>
                  </a:cubicBezTo>
                  <a:cubicBezTo>
                    <a:pt x="1654" y="1235"/>
                    <a:pt x="1654" y="1037"/>
                    <a:pt x="1654" y="840"/>
                  </a:cubicBezTo>
                  <a:cubicBezTo>
                    <a:pt x="1654" y="617"/>
                    <a:pt x="1654" y="420"/>
                    <a:pt x="1432" y="222"/>
                  </a:cubicBezTo>
                  <a:cubicBezTo>
                    <a:pt x="1333" y="124"/>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2866250" y="4461025"/>
              <a:ext cx="46325" cy="40775"/>
            </a:xfrm>
            <a:custGeom>
              <a:avLst/>
              <a:gdLst/>
              <a:ahLst/>
              <a:cxnLst/>
              <a:rect l="l" t="t" r="r" b="b"/>
              <a:pathLst>
                <a:path w="1853" h="1631" extrusionOk="0">
                  <a:moveTo>
                    <a:pt x="939" y="1"/>
                  </a:moveTo>
                  <a:cubicBezTo>
                    <a:pt x="618" y="1"/>
                    <a:pt x="322" y="198"/>
                    <a:pt x="223" y="495"/>
                  </a:cubicBezTo>
                  <a:cubicBezTo>
                    <a:pt x="1" y="1013"/>
                    <a:pt x="322" y="1433"/>
                    <a:pt x="741" y="1630"/>
                  </a:cubicBezTo>
                  <a:lnTo>
                    <a:pt x="939" y="1630"/>
                  </a:lnTo>
                  <a:cubicBezTo>
                    <a:pt x="1358" y="1630"/>
                    <a:pt x="1655" y="1433"/>
                    <a:pt x="1754" y="1013"/>
                  </a:cubicBezTo>
                  <a:cubicBezTo>
                    <a:pt x="1852" y="618"/>
                    <a:pt x="1655" y="198"/>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2511350" y="4478925"/>
              <a:ext cx="46325" cy="40775"/>
            </a:xfrm>
            <a:custGeom>
              <a:avLst/>
              <a:gdLst/>
              <a:ahLst/>
              <a:cxnLst/>
              <a:rect l="l" t="t" r="r" b="b"/>
              <a:pathLst>
                <a:path w="1853" h="1631" extrusionOk="0">
                  <a:moveTo>
                    <a:pt x="939" y="1"/>
                  </a:moveTo>
                  <a:cubicBezTo>
                    <a:pt x="840" y="1"/>
                    <a:pt x="741" y="100"/>
                    <a:pt x="618" y="100"/>
                  </a:cubicBezTo>
                  <a:cubicBezTo>
                    <a:pt x="223" y="297"/>
                    <a:pt x="0" y="816"/>
                    <a:pt x="223" y="1235"/>
                  </a:cubicBezTo>
                  <a:cubicBezTo>
                    <a:pt x="321" y="1532"/>
                    <a:pt x="618" y="1630"/>
                    <a:pt x="939" y="1630"/>
                  </a:cubicBezTo>
                  <a:lnTo>
                    <a:pt x="1358" y="1630"/>
                  </a:lnTo>
                  <a:cubicBezTo>
                    <a:pt x="1556" y="1532"/>
                    <a:pt x="1655" y="1334"/>
                    <a:pt x="1753" y="1136"/>
                  </a:cubicBezTo>
                  <a:cubicBezTo>
                    <a:pt x="1852" y="914"/>
                    <a:pt x="1852" y="717"/>
                    <a:pt x="1753" y="519"/>
                  </a:cubicBezTo>
                  <a:cubicBezTo>
                    <a:pt x="1655" y="198"/>
                    <a:pt x="1358" y="1"/>
                    <a:pt x="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2408900" y="4633250"/>
              <a:ext cx="661050" cy="661050"/>
            </a:xfrm>
            <a:custGeom>
              <a:avLst/>
              <a:gdLst/>
              <a:ahLst/>
              <a:cxnLst/>
              <a:rect l="l" t="t" r="r" b="b"/>
              <a:pathLst>
                <a:path w="26442" h="26442" extrusionOk="0">
                  <a:moveTo>
                    <a:pt x="13159" y="0"/>
                  </a:moveTo>
                  <a:cubicBezTo>
                    <a:pt x="12641" y="0"/>
                    <a:pt x="12345" y="395"/>
                    <a:pt x="12345" y="815"/>
                  </a:cubicBezTo>
                  <a:cubicBezTo>
                    <a:pt x="12345" y="1333"/>
                    <a:pt x="12740" y="1629"/>
                    <a:pt x="13159" y="1629"/>
                  </a:cubicBezTo>
                  <a:cubicBezTo>
                    <a:pt x="13579" y="1629"/>
                    <a:pt x="13974" y="1333"/>
                    <a:pt x="13974" y="815"/>
                  </a:cubicBezTo>
                  <a:cubicBezTo>
                    <a:pt x="13974" y="395"/>
                    <a:pt x="13579" y="0"/>
                    <a:pt x="13159" y="0"/>
                  </a:cubicBezTo>
                  <a:close/>
                  <a:moveTo>
                    <a:pt x="19332" y="1629"/>
                  </a:moveTo>
                  <a:cubicBezTo>
                    <a:pt x="19035" y="1629"/>
                    <a:pt x="18813" y="1852"/>
                    <a:pt x="18616" y="2049"/>
                  </a:cubicBezTo>
                  <a:cubicBezTo>
                    <a:pt x="18517" y="2247"/>
                    <a:pt x="18517" y="2469"/>
                    <a:pt x="18517" y="2666"/>
                  </a:cubicBezTo>
                  <a:cubicBezTo>
                    <a:pt x="18616" y="2864"/>
                    <a:pt x="18714" y="3086"/>
                    <a:pt x="18912" y="3185"/>
                  </a:cubicBezTo>
                  <a:cubicBezTo>
                    <a:pt x="19035" y="3284"/>
                    <a:pt x="19233" y="3284"/>
                    <a:pt x="19332" y="3284"/>
                  </a:cubicBezTo>
                  <a:cubicBezTo>
                    <a:pt x="19652" y="3284"/>
                    <a:pt x="19949" y="3086"/>
                    <a:pt x="20048" y="2864"/>
                  </a:cubicBezTo>
                  <a:cubicBezTo>
                    <a:pt x="20270" y="2469"/>
                    <a:pt x="20146" y="1950"/>
                    <a:pt x="19751" y="1753"/>
                  </a:cubicBezTo>
                  <a:cubicBezTo>
                    <a:pt x="19652" y="1629"/>
                    <a:pt x="19529" y="1629"/>
                    <a:pt x="19332" y="1629"/>
                  </a:cubicBezTo>
                  <a:close/>
                  <a:moveTo>
                    <a:pt x="6987" y="1753"/>
                  </a:moveTo>
                  <a:cubicBezTo>
                    <a:pt x="6790" y="1753"/>
                    <a:pt x="6691" y="1753"/>
                    <a:pt x="6567" y="1852"/>
                  </a:cubicBezTo>
                  <a:cubicBezTo>
                    <a:pt x="6172" y="2049"/>
                    <a:pt x="6074" y="2568"/>
                    <a:pt x="6271" y="2987"/>
                  </a:cubicBezTo>
                  <a:cubicBezTo>
                    <a:pt x="6370" y="3185"/>
                    <a:pt x="6691" y="3382"/>
                    <a:pt x="6987" y="3382"/>
                  </a:cubicBezTo>
                  <a:cubicBezTo>
                    <a:pt x="7086" y="3382"/>
                    <a:pt x="7308" y="3284"/>
                    <a:pt x="7407" y="3185"/>
                  </a:cubicBezTo>
                  <a:cubicBezTo>
                    <a:pt x="7604" y="3086"/>
                    <a:pt x="7703" y="2987"/>
                    <a:pt x="7802" y="2765"/>
                  </a:cubicBezTo>
                  <a:cubicBezTo>
                    <a:pt x="7802" y="2568"/>
                    <a:pt x="7802" y="2247"/>
                    <a:pt x="7703" y="2148"/>
                  </a:cubicBezTo>
                  <a:cubicBezTo>
                    <a:pt x="7506" y="1852"/>
                    <a:pt x="7308" y="1753"/>
                    <a:pt x="6987" y="1753"/>
                  </a:cubicBezTo>
                  <a:close/>
                  <a:moveTo>
                    <a:pt x="23850" y="6172"/>
                  </a:moveTo>
                  <a:cubicBezTo>
                    <a:pt x="23751" y="6172"/>
                    <a:pt x="23652" y="6172"/>
                    <a:pt x="23455" y="6271"/>
                  </a:cubicBezTo>
                  <a:cubicBezTo>
                    <a:pt x="23356" y="6370"/>
                    <a:pt x="23134" y="6567"/>
                    <a:pt x="23134" y="6789"/>
                  </a:cubicBezTo>
                  <a:cubicBezTo>
                    <a:pt x="23035" y="6987"/>
                    <a:pt x="23134" y="7184"/>
                    <a:pt x="23232" y="7407"/>
                  </a:cubicBezTo>
                  <a:cubicBezTo>
                    <a:pt x="23356" y="7604"/>
                    <a:pt x="23652" y="7802"/>
                    <a:pt x="23973" y="7802"/>
                  </a:cubicBezTo>
                  <a:cubicBezTo>
                    <a:pt x="24072" y="7802"/>
                    <a:pt x="24171" y="7703"/>
                    <a:pt x="24368" y="7703"/>
                  </a:cubicBezTo>
                  <a:cubicBezTo>
                    <a:pt x="24689" y="7407"/>
                    <a:pt x="24887" y="6987"/>
                    <a:pt x="24590" y="6567"/>
                  </a:cubicBezTo>
                  <a:cubicBezTo>
                    <a:pt x="24467" y="6271"/>
                    <a:pt x="24171" y="6172"/>
                    <a:pt x="23850" y="6172"/>
                  </a:cubicBezTo>
                  <a:close/>
                  <a:moveTo>
                    <a:pt x="2469" y="6271"/>
                  </a:moveTo>
                  <a:cubicBezTo>
                    <a:pt x="2148" y="6271"/>
                    <a:pt x="1852" y="6370"/>
                    <a:pt x="1753" y="6691"/>
                  </a:cubicBezTo>
                  <a:cubicBezTo>
                    <a:pt x="1630" y="6888"/>
                    <a:pt x="1630" y="7086"/>
                    <a:pt x="1630" y="7308"/>
                  </a:cubicBezTo>
                  <a:cubicBezTo>
                    <a:pt x="1753" y="7505"/>
                    <a:pt x="1852" y="7703"/>
                    <a:pt x="2049" y="7802"/>
                  </a:cubicBezTo>
                  <a:cubicBezTo>
                    <a:pt x="2148" y="7802"/>
                    <a:pt x="2370" y="7925"/>
                    <a:pt x="2469" y="7925"/>
                  </a:cubicBezTo>
                  <a:cubicBezTo>
                    <a:pt x="2765" y="7925"/>
                    <a:pt x="2987" y="7703"/>
                    <a:pt x="3185" y="7505"/>
                  </a:cubicBezTo>
                  <a:cubicBezTo>
                    <a:pt x="3284" y="7308"/>
                    <a:pt x="3284" y="7086"/>
                    <a:pt x="3284" y="6888"/>
                  </a:cubicBezTo>
                  <a:cubicBezTo>
                    <a:pt x="3185" y="6691"/>
                    <a:pt x="3086" y="6469"/>
                    <a:pt x="2864" y="6370"/>
                  </a:cubicBezTo>
                  <a:cubicBezTo>
                    <a:pt x="2765" y="6271"/>
                    <a:pt x="2568" y="6271"/>
                    <a:pt x="2469" y="6271"/>
                  </a:cubicBezTo>
                  <a:close/>
                  <a:moveTo>
                    <a:pt x="815" y="12443"/>
                  </a:moveTo>
                  <a:cubicBezTo>
                    <a:pt x="617" y="12443"/>
                    <a:pt x="395" y="12542"/>
                    <a:pt x="198" y="12641"/>
                  </a:cubicBezTo>
                  <a:cubicBezTo>
                    <a:pt x="99" y="12863"/>
                    <a:pt x="0" y="13060"/>
                    <a:pt x="0" y="13258"/>
                  </a:cubicBezTo>
                  <a:cubicBezTo>
                    <a:pt x="0" y="13678"/>
                    <a:pt x="395" y="14097"/>
                    <a:pt x="815" y="14097"/>
                  </a:cubicBezTo>
                  <a:cubicBezTo>
                    <a:pt x="1012" y="14097"/>
                    <a:pt x="1235" y="13974"/>
                    <a:pt x="1432" y="13875"/>
                  </a:cubicBezTo>
                  <a:cubicBezTo>
                    <a:pt x="1531" y="13678"/>
                    <a:pt x="1630" y="13480"/>
                    <a:pt x="1630" y="13258"/>
                  </a:cubicBezTo>
                  <a:cubicBezTo>
                    <a:pt x="1630" y="12863"/>
                    <a:pt x="1235" y="12443"/>
                    <a:pt x="815" y="12443"/>
                  </a:cubicBezTo>
                  <a:close/>
                  <a:moveTo>
                    <a:pt x="25603" y="12344"/>
                  </a:moveTo>
                  <a:cubicBezTo>
                    <a:pt x="25207" y="12344"/>
                    <a:pt x="24788" y="12641"/>
                    <a:pt x="24788" y="13159"/>
                  </a:cubicBezTo>
                  <a:lnTo>
                    <a:pt x="24788" y="13258"/>
                  </a:lnTo>
                  <a:cubicBezTo>
                    <a:pt x="24788" y="13678"/>
                    <a:pt x="25207" y="14097"/>
                    <a:pt x="25603" y="14097"/>
                  </a:cubicBezTo>
                  <a:cubicBezTo>
                    <a:pt x="26022" y="14097"/>
                    <a:pt x="26442" y="13678"/>
                    <a:pt x="26442" y="13258"/>
                  </a:cubicBezTo>
                  <a:lnTo>
                    <a:pt x="26442" y="13159"/>
                  </a:lnTo>
                  <a:cubicBezTo>
                    <a:pt x="26442" y="12641"/>
                    <a:pt x="26022" y="12344"/>
                    <a:pt x="25603" y="12344"/>
                  </a:cubicBezTo>
                  <a:close/>
                  <a:moveTo>
                    <a:pt x="2469" y="18615"/>
                  </a:moveTo>
                  <a:cubicBezTo>
                    <a:pt x="2370" y="18615"/>
                    <a:pt x="2247" y="18714"/>
                    <a:pt x="2049" y="18714"/>
                  </a:cubicBezTo>
                  <a:cubicBezTo>
                    <a:pt x="1852" y="18813"/>
                    <a:pt x="1753" y="19035"/>
                    <a:pt x="1753" y="19233"/>
                  </a:cubicBezTo>
                  <a:cubicBezTo>
                    <a:pt x="1630" y="19430"/>
                    <a:pt x="1630" y="19652"/>
                    <a:pt x="1753" y="19850"/>
                  </a:cubicBezTo>
                  <a:cubicBezTo>
                    <a:pt x="1950" y="20146"/>
                    <a:pt x="2247" y="20270"/>
                    <a:pt x="2469" y="20270"/>
                  </a:cubicBezTo>
                  <a:cubicBezTo>
                    <a:pt x="2666" y="20270"/>
                    <a:pt x="2765" y="20270"/>
                    <a:pt x="2864" y="20146"/>
                  </a:cubicBezTo>
                  <a:cubicBezTo>
                    <a:pt x="3086" y="20047"/>
                    <a:pt x="3284" y="19850"/>
                    <a:pt x="3284" y="19652"/>
                  </a:cubicBezTo>
                  <a:cubicBezTo>
                    <a:pt x="3382" y="19430"/>
                    <a:pt x="3284" y="19233"/>
                    <a:pt x="3185" y="19035"/>
                  </a:cubicBezTo>
                  <a:cubicBezTo>
                    <a:pt x="3086" y="18813"/>
                    <a:pt x="2765" y="18615"/>
                    <a:pt x="2469" y="18615"/>
                  </a:cubicBezTo>
                  <a:close/>
                  <a:moveTo>
                    <a:pt x="23973" y="18615"/>
                  </a:moveTo>
                  <a:cubicBezTo>
                    <a:pt x="23652" y="18615"/>
                    <a:pt x="23356" y="18714"/>
                    <a:pt x="23232" y="19035"/>
                  </a:cubicBezTo>
                  <a:cubicBezTo>
                    <a:pt x="23134" y="19233"/>
                    <a:pt x="23134" y="19430"/>
                    <a:pt x="23134" y="19652"/>
                  </a:cubicBezTo>
                  <a:cubicBezTo>
                    <a:pt x="23232" y="19850"/>
                    <a:pt x="23356" y="20047"/>
                    <a:pt x="23553" y="20146"/>
                  </a:cubicBezTo>
                  <a:cubicBezTo>
                    <a:pt x="23652" y="20146"/>
                    <a:pt x="23751" y="20270"/>
                    <a:pt x="23973" y="20270"/>
                  </a:cubicBezTo>
                  <a:cubicBezTo>
                    <a:pt x="24269" y="20270"/>
                    <a:pt x="24467" y="20047"/>
                    <a:pt x="24689" y="19850"/>
                  </a:cubicBezTo>
                  <a:cubicBezTo>
                    <a:pt x="24887" y="19430"/>
                    <a:pt x="24788" y="18912"/>
                    <a:pt x="24368" y="18714"/>
                  </a:cubicBezTo>
                  <a:cubicBezTo>
                    <a:pt x="24269" y="18615"/>
                    <a:pt x="24072" y="18615"/>
                    <a:pt x="23973" y="18615"/>
                  </a:cubicBezTo>
                  <a:close/>
                  <a:moveTo>
                    <a:pt x="7086" y="23134"/>
                  </a:moveTo>
                  <a:cubicBezTo>
                    <a:pt x="6790" y="23134"/>
                    <a:pt x="6469" y="23356"/>
                    <a:pt x="6370" y="23553"/>
                  </a:cubicBezTo>
                  <a:cubicBezTo>
                    <a:pt x="6074" y="23973"/>
                    <a:pt x="6271" y="24467"/>
                    <a:pt x="6691" y="24689"/>
                  </a:cubicBezTo>
                  <a:cubicBezTo>
                    <a:pt x="6790" y="24788"/>
                    <a:pt x="6888" y="24788"/>
                    <a:pt x="6987" y="24788"/>
                  </a:cubicBezTo>
                  <a:cubicBezTo>
                    <a:pt x="7308" y="24788"/>
                    <a:pt x="7604" y="24689"/>
                    <a:pt x="7703" y="24368"/>
                  </a:cubicBezTo>
                  <a:cubicBezTo>
                    <a:pt x="8024" y="23973"/>
                    <a:pt x="7802" y="23454"/>
                    <a:pt x="7407" y="23232"/>
                  </a:cubicBezTo>
                  <a:cubicBezTo>
                    <a:pt x="7308" y="23134"/>
                    <a:pt x="7185" y="23134"/>
                    <a:pt x="7086" y="23134"/>
                  </a:cubicBezTo>
                  <a:close/>
                  <a:moveTo>
                    <a:pt x="19430" y="23134"/>
                  </a:moveTo>
                  <a:cubicBezTo>
                    <a:pt x="19233" y="23134"/>
                    <a:pt x="19134" y="23134"/>
                    <a:pt x="19035" y="23232"/>
                  </a:cubicBezTo>
                  <a:cubicBezTo>
                    <a:pt x="18616" y="23454"/>
                    <a:pt x="18517" y="23973"/>
                    <a:pt x="18714" y="24368"/>
                  </a:cubicBezTo>
                  <a:cubicBezTo>
                    <a:pt x="18813" y="24590"/>
                    <a:pt x="19134" y="24788"/>
                    <a:pt x="19430" y="24788"/>
                  </a:cubicBezTo>
                  <a:cubicBezTo>
                    <a:pt x="19529" y="24788"/>
                    <a:pt x="19751" y="24788"/>
                    <a:pt x="19850" y="24689"/>
                  </a:cubicBezTo>
                  <a:cubicBezTo>
                    <a:pt x="20270" y="24467"/>
                    <a:pt x="20368" y="23973"/>
                    <a:pt x="20146" y="23553"/>
                  </a:cubicBezTo>
                  <a:cubicBezTo>
                    <a:pt x="19949" y="23232"/>
                    <a:pt x="19751" y="23134"/>
                    <a:pt x="19430" y="23134"/>
                  </a:cubicBezTo>
                  <a:close/>
                  <a:moveTo>
                    <a:pt x="13258" y="24788"/>
                  </a:moveTo>
                  <a:cubicBezTo>
                    <a:pt x="12740" y="24788"/>
                    <a:pt x="12443" y="25207"/>
                    <a:pt x="12443" y="25602"/>
                  </a:cubicBezTo>
                  <a:cubicBezTo>
                    <a:pt x="12443" y="26121"/>
                    <a:pt x="12740" y="26442"/>
                    <a:pt x="13258" y="26442"/>
                  </a:cubicBezTo>
                  <a:cubicBezTo>
                    <a:pt x="13678" y="26442"/>
                    <a:pt x="14097" y="26121"/>
                    <a:pt x="14097" y="25602"/>
                  </a:cubicBezTo>
                  <a:cubicBezTo>
                    <a:pt x="14097" y="25207"/>
                    <a:pt x="13678" y="24788"/>
                    <a:pt x="13258" y="247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2624925" y="4836300"/>
              <a:ext cx="249375" cy="257400"/>
            </a:xfrm>
            <a:custGeom>
              <a:avLst/>
              <a:gdLst/>
              <a:ahLst/>
              <a:cxnLst/>
              <a:rect l="l" t="t" r="r" b="b"/>
              <a:pathLst>
                <a:path w="9975" h="10296" extrusionOk="0">
                  <a:moveTo>
                    <a:pt x="5950" y="1"/>
                  </a:moveTo>
                  <a:cubicBezTo>
                    <a:pt x="5654" y="1"/>
                    <a:pt x="5234" y="198"/>
                    <a:pt x="5136" y="519"/>
                  </a:cubicBezTo>
                  <a:cubicBezTo>
                    <a:pt x="5037" y="914"/>
                    <a:pt x="5234" y="1433"/>
                    <a:pt x="5753" y="1531"/>
                  </a:cubicBezTo>
                  <a:cubicBezTo>
                    <a:pt x="5753" y="1531"/>
                    <a:pt x="5851" y="1655"/>
                    <a:pt x="5950" y="1655"/>
                  </a:cubicBezTo>
                  <a:cubicBezTo>
                    <a:pt x="6370" y="1655"/>
                    <a:pt x="6691" y="1334"/>
                    <a:pt x="6790" y="1038"/>
                  </a:cubicBezTo>
                  <a:cubicBezTo>
                    <a:pt x="6790" y="815"/>
                    <a:pt x="6790" y="618"/>
                    <a:pt x="6691" y="420"/>
                  </a:cubicBezTo>
                  <a:cubicBezTo>
                    <a:pt x="6567" y="198"/>
                    <a:pt x="6469" y="99"/>
                    <a:pt x="6172" y="1"/>
                  </a:cubicBezTo>
                  <a:close/>
                  <a:moveTo>
                    <a:pt x="914" y="1655"/>
                  </a:moveTo>
                  <a:cubicBezTo>
                    <a:pt x="617" y="1655"/>
                    <a:pt x="395" y="1754"/>
                    <a:pt x="198" y="1951"/>
                  </a:cubicBezTo>
                  <a:cubicBezTo>
                    <a:pt x="99" y="2149"/>
                    <a:pt x="0" y="2371"/>
                    <a:pt x="99" y="2568"/>
                  </a:cubicBezTo>
                  <a:cubicBezTo>
                    <a:pt x="99" y="2766"/>
                    <a:pt x="198" y="2988"/>
                    <a:pt x="395" y="3087"/>
                  </a:cubicBezTo>
                  <a:cubicBezTo>
                    <a:pt x="519" y="3186"/>
                    <a:pt x="716" y="3284"/>
                    <a:pt x="914" y="3284"/>
                  </a:cubicBezTo>
                  <a:cubicBezTo>
                    <a:pt x="1136" y="3284"/>
                    <a:pt x="1432" y="3186"/>
                    <a:pt x="1531" y="2889"/>
                  </a:cubicBezTo>
                  <a:cubicBezTo>
                    <a:pt x="1852" y="2568"/>
                    <a:pt x="1753" y="2050"/>
                    <a:pt x="1333" y="1754"/>
                  </a:cubicBezTo>
                  <a:cubicBezTo>
                    <a:pt x="1235" y="1655"/>
                    <a:pt x="1012" y="1655"/>
                    <a:pt x="914" y="1655"/>
                  </a:cubicBezTo>
                  <a:close/>
                  <a:moveTo>
                    <a:pt x="9160" y="4222"/>
                  </a:moveTo>
                  <a:cubicBezTo>
                    <a:pt x="8938" y="4222"/>
                    <a:pt x="8740" y="4321"/>
                    <a:pt x="8543" y="4519"/>
                  </a:cubicBezTo>
                  <a:cubicBezTo>
                    <a:pt x="8419" y="4618"/>
                    <a:pt x="8320" y="4840"/>
                    <a:pt x="8320" y="5136"/>
                  </a:cubicBezTo>
                  <a:cubicBezTo>
                    <a:pt x="8320" y="5556"/>
                    <a:pt x="8641" y="5975"/>
                    <a:pt x="9160" y="5975"/>
                  </a:cubicBezTo>
                  <a:cubicBezTo>
                    <a:pt x="9555" y="5975"/>
                    <a:pt x="9975" y="5556"/>
                    <a:pt x="9975" y="5136"/>
                  </a:cubicBezTo>
                  <a:lnTo>
                    <a:pt x="9975" y="5037"/>
                  </a:lnTo>
                  <a:cubicBezTo>
                    <a:pt x="9975" y="4618"/>
                    <a:pt x="9555" y="4222"/>
                    <a:pt x="9160" y="4222"/>
                  </a:cubicBezTo>
                  <a:close/>
                  <a:moveTo>
                    <a:pt x="914" y="6988"/>
                  </a:moveTo>
                  <a:cubicBezTo>
                    <a:pt x="716" y="6988"/>
                    <a:pt x="519" y="6988"/>
                    <a:pt x="395" y="7086"/>
                  </a:cubicBezTo>
                  <a:cubicBezTo>
                    <a:pt x="0" y="7407"/>
                    <a:pt x="0" y="7926"/>
                    <a:pt x="198" y="8222"/>
                  </a:cubicBezTo>
                  <a:cubicBezTo>
                    <a:pt x="395" y="8543"/>
                    <a:pt x="617" y="8642"/>
                    <a:pt x="914" y="8642"/>
                  </a:cubicBezTo>
                  <a:cubicBezTo>
                    <a:pt x="1012" y="8642"/>
                    <a:pt x="1235" y="8543"/>
                    <a:pt x="1333" y="8444"/>
                  </a:cubicBezTo>
                  <a:cubicBezTo>
                    <a:pt x="1531" y="8321"/>
                    <a:pt x="1630" y="8123"/>
                    <a:pt x="1753" y="7926"/>
                  </a:cubicBezTo>
                  <a:cubicBezTo>
                    <a:pt x="1753" y="7704"/>
                    <a:pt x="1630" y="7506"/>
                    <a:pt x="1531" y="7309"/>
                  </a:cubicBezTo>
                  <a:cubicBezTo>
                    <a:pt x="1432" y="7086"/>
                    <a:pt x="1136" y="6988"/>
                    <a:pt x="914" y="6988"/>
                  </a:cubicBezTo>
                  <a:close/>
                  <a:moveTo>
                    <a:pt x="5753" y="8642"/>
                  </a:moveTo>
                  <a:cubicBezTo>
                    <a:pt x="5555" y="8741"/>
                    <a:pt x="5333" y="8839"/>
                    <a:pt x="5234" y="9062"/>
                  </a:cubicBezTo>
                  <a:cubicBezTo>
                    <a:pt x="5136" y="9259"/>
                    <a:pt x="5136" y="9457"/>
                    <a:pt x="5234" y="9679"/>
                  </a:cubicBezTo>
                  <a:cubicBezTo>
                    <a:pt x="5333" y="10074"/>
                    <a:pt x="5654" y="10296"/>
                    <a:pt x="5950" y="10296"/>
                  </a:cubicBezTo>
                  <a:cubicBezTo>
                    <a:pt x="6074" y="10296"/>
                    <a:pt x="6172" y="10296"/>
                    <a:pt x="6271" y="10173"/>
                  </a:cubicBezTo>
                  <a:cubicBezTo>
                    <a:pt x="6469" y="10173"/>
                    <a:pt x="6567" y="9975"/>
                    <a:pt x="6691" y="9777"/>
                  </a:cubicBezTo>
                  <a:cubicBezTo>
                    <a:pt x="6790" y="9555"/>
                    <a:pt x="6790" y="9358"/>
                    <a:pt x="6790" y="9160"/>
                  </a:cubicBezTo>
                  <a:cubicBezTo>
                    <a:pt x="6691" y="8839"/>
                    <a:pt x="6370" y="8642"/>
                    <a:pt x="5950" y="86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05"/>
        <p:cNvGrpSpPr/>
        <p:nvPr/>
      </p:nvGrpSpPr>
      <p:grpSpPr>
        <a:xfrm>
          <a:off x="0" y="0"/>
          <a:ext cx="0" cy="0"/>
          <a:chOff x="0" y="0"/>
          <a:chExt cx="0" cy="0"/>
        </a:xfrm>
      </p:grpSpPr>
      <p:sp>
        <p:nvSpPr>
          <p:cNvPr id="306" name="Google Shape;306;p18"/>
          <p:cNvSpPr txBox="1">
            <a:spLocks noGrp="1"/>
          </p:cNvSpPr>
          <p:nvPr>
            <p:ph type="title" hasCustomPrompt="1"/>
          </p:nvPr>
        </p:nvSpPr>
        <p:spPr>
          <a:xfrm>
            <a:off x="720000" y="1169413"/>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8"/>
          <p:cNvSpPr txBox="1">
            <a:spLocks noGrp="1"/>
          </p:cNvSpPr>
          <p:nvPr>
            <p:ph type="subTitle" idx="1"/>
          </p:nvPr>
        </p:nvSpPr>
        <p:spPr>
          <a:xfrm>
            <a:off x="720000" y="1789588"/>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08" name="Google Shape;308;p18"/>
          <p:cNvSpPr txBox="1">
            <a:spLocks noGrp="1"/>
          </p:cNvSpPr>
          <p:nvPr>
            <p:ph type="title" idx="2"/>
          </p:nvPr>
        </p:nvSpPr>
        <p:spPr>
          <a:xfrm>
            <a:off x="720000" y="387875"/>
            <a:ext cx="7704000" cy="5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309" name="Google Shape;309;p18"/>
          <p:cNvSpPr txBox="1">
            <a:spLocks noGrp="1"/>
          </p:cNvSpPr>
          <p:nvPr>
            <p:ph type="title" idx="3" hasCustomPrompt="1"/>
          </p:nvPr>
        </p:nvSpPr>
        <p:spPr>
          <a:xfrm>
            <a:off x="3323545" y="1169413"/>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8"/>
          <p:cNvSpPr txBox="1">
            <a:spLocks noGrp="1"/>
          </p:cNvSpPr>
          <p:nvPr>
            <p:ph type="subTitle" idx="4"/>
          </p:nvPr>
        </p:nvSpPr>
        <p:spPr>
          <a:xfrm>
            <a:off x="3323548" y="1789588"/>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11" name="Google Shape;311;p18"/>
          <p:cNvSpPr txBox="1">
            <a:spLocks noGrp="1"/>
          </p:cNvSpPr>
          <p:nvPr>
            <p:ph type="title" idx="5" hasCustomPrompt="1"/>
          </p:nvPr>
        </p:nvSpPr>
        <p:spPr>
          <a:xfrm>
            <a:off x="720000" y="2915225"/>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8"/>
          <p:cNvSpPr txBox="1">
            <a:spLocks noGrp="1"/>
          </p:cNvSpPr>
          <p:nvPr>
            <p:ph type="subTitle" idx="6"/>
          </p:nvPr>
        </p:nvSpPr>
        <p:spPr>
          <a:xfrm>
            <a:off x="720000" y="3535400"/>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13" name="Google Shape;313;p18"/>
          <p:cNvSpPr txBox="1">
            <a:spLocks noGrp="1"/>
          </p:cNvSpPr>
          <p:nvPr>
            <p:ph type="title" idx="7" hasCustomPrompt="1"/>
          </p:nvPr>
        </p:nvSpPr>
        <p:spPr>
          <a:xfrm>
            <a:off x="3323545" y="2915225"/>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8"/>
          <p:cNvSpPr txBox="1">
            <a:spLocks noGrp="1"/>
          </p:cNvSpPr>
          <p:nvPr>
            <p:ph type="subTitle" idx="8"/>
          </p:nvPr>
        </p:nvSpPr>
        <p:spPr>
          <a:xfrm>
            <a:off x="3323548" y="3535400"/>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15" name="Google Shape;315;p18"/>
          <p:cNvSpPr/>
          <p:nvPr/>
        </p:nvSpPr>
        <p:spPr>
          <a:xfrm flipH="1">
            <a:off x="8712953" y="3535400"/>
            <a:ext cx="220975" cy="221600"/>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rot="-5400000" flipH="1">
            <a:off x="6108906" y="-225575"/>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18"/>
          <p:cNvGrpSpPr/>
          <p:nvPr/>
        </p:nvGrpSpPr>
        <p:grpSpPr>
          <a:xfrm rot="10800000">
            <a:off x="8649215" y="2211938"/>
            <a:ext cx="96400" cy="406775"/>
            <a:chOff x="8649215" y="899063"/>
            <a:chExt cx="96400" cy="406775"/>
          </a:xfrm>
        </p:grpSpPr>
        <p:sp>
          <p:nvSpPr>
            <p:cNvPr id="318" name="Google Shape;318;p18"/>
            <p:cNvSpPr/>
            <p:nvPr/>
          </p:nvSpPr>
          <p:spPr>
            <a:xfrm rot="5400000" flipH="1">
              <a:off x="8660065" y="888213"/>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rot="5400000" flipH="1">
              <a:off x="8660065" y="998688"/>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rot="5400000" flipH="1">
              <a:off x="8661603" y="1110725"/>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rot="5400000" flipH="1">
              <a:off x="8661290" y="1221513"/>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18"/>
          <p:cNvSpPr/>
          <p:nvPr/>
        </p:nvSpPr>
        <p:spPr>
          <a:xfrm flipH="1">
            <a:off x="2016278" y="47443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8"/>
          <p:cNvGrpSpPr/>
          <p:nvPr/>
        </p:nvGrpSpPr>
        <p:grpSpPr>
          <a:xfrm rot="5400000" flipH="1">
            <a:off x="-907420" y="468331"/>
            <a:ext cx="1714980" cy="1268260"/>
            <a:chOff x="2017575" y="4247475"/>
            <a:chExt cx="1443100" cy="1067200"/>
          </a:xfrm>
        </p:grpSpPr>
        <p:sp>
          <p:nvSpPr>
            <p:cNvPr id="324" name="Google Shape;324;p18"/>
            <p:cNvSpPr/>
            <p:nvPr/>
          </p:nvSpPr>
          <p:spPr>
            <a:xfrm>
              <a:off x="3177950" y="4411650"/>
              <a:ext cx="43225" cy="41375"/>
            </a:xfrm>
            <a:custGeom>
              <a:avLst/>
              <a:gdLst/>
              <a:ahLst/>
              <a:cxnLst/>
              <a:rect l="l" t="t" r="r" b="b"/>
              <a:pathLst>
                <a:path w="1729" h="1655" extrusionOk="0">
                  <a:moveTo>
                    <a:pt x="815" y="1"/>
                  </a:moveTo>
                  <a:cubicBezTo>
                    <a:pt x="618" y="1"/>
                    <a:pt x="297" y="124"/>
                    <a:pt x="198" y="322"/>
                  </a:cubicBezTo>
                  <a:cubicBezTo>
                    <a:pt x="1" y="420"/>
                    <a:pt x="1" y="741"/>
                    <a:pt x="1" y="939"/>
                  </a:cubicBezTo>
                  <a:cubicBezTo>
                    <a:pt x="1" y="1136"/>
                    <a:pt x="99" y="1359"/>
                    <a:pt x="297" y="1457"/>
                  </a:cubicBezTo>
                  <a:cubicBezTo>
                    <a:pt x="396" y="1556"/>
                    <a:pt x="618" y="1655"/>
                    <a:pt x="815" y="1655"/>
                  </a:cubicBezTo>
                  <a:cubicBezTo>
                    <a:pt x="1013" y="1655"/>
                    <a:pt x="1235" y="1556"/>
                    <a:pt x="1432" y="1359"/>
                  </a:cubicBezTo>
                  <a:cubicBezTo>
                    <a:pt x="1729" y="1038"/>
                    <a:pt x="1630" y="519"/>
                    <a:pt x="1334" y="223"/>
                  </a:cubicBezTo>
                  <a:cubicBezTo>
                    <a:pt x="1235" y="124"/>
                    <a:pt x="1013"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2815025" y="4247475"/>
              <a:ext cx="43850" cy="40750"/>
            </a:xfrm>
            <a:custGeom>
              <a:avLst/>
              <a:gdLst/>
              <a:ahLst/>
              <a:cxnLst/>
              <a:rect l="l" t="t" r="r" b="b"/>
              <a:pathLst>
                <a:path w="1754" h="1630" extrusionOk="0">
                  <a:moveTo>
                    <a:pt x="939" y="0"/>
                  </a:moveTo>
                  <a:cubicBezTo>
                    <a:pt x="519" y="0"/>
                    <a:pt x="198" y="297"/>
                    <a:pt x="99" y="716"/>
                  </a:cubicBezTo>
                  <a:cubicBezTo>
                    <a:pt x="0" y="1235"/>
                    <a:pt x="321" y="1630"/>
                    <a:pt x="815" y="1630"/>
                  </a:cubicBezTo>
                  <a:lnTo>
                    <a:pt x="939" y="1630"/>
                  </a:lnTo>
                  <a:cubicBezTo>
                    <a:pt x="1334" y="1630"/>
                    <a:pt x="1655" y="1334"/>
                    <a:pt x="1753" y="1013"/>
                  </a:cubicBezTo>
                  <a:cubicBezTo>
                    <a:pt x="1753" y="716"/>
                    <a:pt x="1753" y="519"/>
                    <a:pt x="1556" y="395"/>
                  </a:cubicBezTo>
                  <a:cubicBezTo>
                    <a:pt x="1432" y="198"/>
                    <a:pt x="1235" y="99"/>
                    <a:pt x="1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p:nvPr/>
          </p:nvSpPr>
          <p:spPr>
            <a:xfrm>
              <a:off x="3008225" y="4303650"/>
              <a:ext cx="43225" cy="41375"/>
            </a:xfrm>
            <a:custGeom>
              <a:avLst/>
              <a:gdLst/>
              <a:ahLst/>
              <a:cxnLst/>
              <a:rect l="l" t="t" r="r" b="b"/>
              <a:pathLst>
                <a:path w="1729" h="1655" extrusionOk="0">
                  <a:moveTo>
                    <a:pt x="815" y="0"/>
                  </a:moveTo>
                  <a:cubicBezTo>
                    <a:pt x="494" y="0"/>
                    <a:pt x="198" y="222"/>
                    <a:pt x="99" y="519"/>
                  </a:cubicBezTo>
                  <a:cubicBezTo>
                    <a:pt x="0" y="741"/>
                    <a:pt x="0" y="938"/>
                    <a:pt x="99" y="1136"/>
                  </a:cubicBezTo>
                  <a:cubicBezTo>
                    <a:pt x="198" y="1358"/>
                    <a:pt x="296" y="1556"/>
                    <a:pt x="494" y="1556"/>
                  </a:cubicBezTo>
                  <a:cubicBezTo>
                    <a:pt x="617" y="1654"/>
                    <a:pt x="716" y="1654"/>
                    <a:pt x="815" y="1654"/>
                  </a:cubicBezTo>
                  <a:cubicBezTo>
                    <a:pt x="1234" y="1654"/>
                    <a:pt x="1432" y="1457"/>
                    <a:pt x="1630" y="1136"/>
                  </a:cubicBezTo>
                  <a:cubicBezTo>
                    <a:pt x="1728" y="1037"/>
                    <a:pt x="1728" y="741"/>
                    <a:pt x="1630" y="519"/>
                  </a:cubicBezTo>
                  <a:cubicBezTo>
                    <a:pt x="1531" y="321"/>
                    <a:pt x="1432" y="222"/>
                    <a:pt x="1234" y="124"/>
                  </a:cubicBezTo>
                  <a:cubicBezTo>
                    <a:pt x="1111" y="0"/>
                    <a:pt x="1012"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a:off x="3390900" y="5142450"/>
              <a:ext cx="43850" cy="40750"/>
            </a:xfrm>
            <a:custGeom>
              <a:avLst/>
              <a:gdLst/>
              <a:ahLst/>
              <a:cxnLst/>
              <a:rect l="l" t="t" r="r" b="b"/>
              <a:pathLst>
                <a:path w="1754" h="1630" extrusionOk="0">
                  <a:moveTo>
                    <a:pt x="840" y="0"/>
                  </a:moveTo>
                  <a:cubicBezTo>
                    <a:pt x="519" y="0"/>
                    <a:pt x="222" y="198"/>
                    <a:pt x="124" y="519"/>
                  </a:cubicBezTo>
                  <a:cubicBezTo>
                    <a:pt x="0" y="716"/>
                    <a:pt x="0" y="914"/>
                    <a:pt x="124" y="1136"/>
                  </a:cubicBezTo>
                  <a:cubicBezTo>
                    <a:pt x="222" y="1334"/>
                    <a:pt x="420" y="1531"/>
                    <a:pt x="617" y="1531"/>
                  </a:cubicBezTo>
                  <a:cubicBezTo>
                    <a:pt x="741" y="1531"/>
                    <a:pt x="840" y="1630"/>
                    <a:pt x="840" y="1630"/>
                  </a:cubicBezTo>
                  <a:cubicBezTo>
                    <a:pt x="1235" y="1630"/>
                    <a:pt x="1556" y="1334"/>
                    <a:pt x="1654" y="1013"/>
                  </a:cubicBezTo>
                  <a:cubicBezTo>
                    <a:pt x="1753" y="815"/>
                    <a:pt x="1753" y="618"/>
                    <a:pt x="1556" y="395"/>
                  </a:cubicBezTo>
                  <a:cubicBezTo>
                    <a:pt x="1457" y="198"/>
                    <a:pt x="1358"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a:off x="3419275" y="4941850"/>
              <a:ext cx="41400" cy="43850"/>
            </a:xfrm>
            <a:custGeom>
              <a:avLst/>
              <a:gdLst/>
              <a:ahLst/>
              <a:cxnLst/>
              <a:rect l="l" t="t" r="r" b="b"/>
              <a:pathLst>
                <a:path w="1656" h="1754" extrusionOk="0">
                  <a:moveTo>
                    <a:pt x="840" y="0"/>
                  </a:moveTo>
                  <a:cubicBezTo>
                    <a:pt x="618" y="0"/>
                    <a:pt x="421" y="99"/>
                    <a:pt x="322" y="198"/>
                  </a:cubicBezTo>
                  <a:cubicBezTo>
                    <a:pt x="100" y="396"/>
                    <a:pt x="1" y="618"/>
                    <a:pt x="1" y="815"/>
                  </a:cubicBezTo>
                  <a:lnTo>
                    <a:pt x="1" y="914"/>
                  </a:lnTo>
                  <a:cubicBezTo>
                    <a:pt x="1" y="1334"/>
                    <a:pt x="421" y="1753"/>
                    <a:pt x="840" y="1753"/>
                  </a:cubicBezTo>
                  <a:cubicBezTo>
                    <a:pt x="1334" y="1753"/>
                    <a:pt x="1655" y="1334"/>
                    <a:pt x="1655" y="914"/>
                  </a:cubicBezTo>
                  <a:lnTo>
                    <a:pt x="1655" y="815"/>
                  </a:lnTo>
                  <a:cubicBezTo>
                    <a:pt x="1655" y="396"/>
                    <a:pt x="1334"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3388425" y="4743725"/>
              <a:ext cx="46325" cy="41375"/>
            </a:xfrm>
            <a:custGeom>
              <a:avLst/>
              <a:gdLst/>
              <a:ahLst/>
              <a:cxnLst/>
              <a:rect l="l" t="t" r="r" b="b"/>
              <a:pathLst>
                <a:path w="1853" h="1655" extrusionOk="0">
                  <a:moveTo>
                    <a:pt x="939" y="0"/>
                  </a:moveTo>
                  <a:cubicBezTo>
                    <a:pt x="939" y="0"/>
                    <a:pt x="840" y="0"/>
                    <a:pt x="716" y="99"/>
                  </a:cubicBezTo>
                  <a:cubicBezTo>
                    <a:pt x="321" y="198"/>
                    <a:pt x="0" y="618"/>
                    <a:pt x="223" y="1037"/>
                  </a:cubicBezTo>
                  <a:cubicBezTo>
                    <a:pt x="321" y="1432"/>
                    <a:pt x="618" y="1654"/>
                    <a:pt x="939" y="1654"/>
                  </a:cubicBezTo>
                  <a:lnTo>
                    <a:pt x="1235" y="1654"/>
                  </a:lnTo>
                  <a:cubicBezTo>
                    <a:pt x="1655" y="1531"/>
                    <a:pt x="1852" y="1037"/>
                    <a:pt x="1753" y="618"/>
                  </a:cubicBez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3308800" y="4563500"/>
              <a:ext cx="41375" cy="41375"/>
            </a:xfrm>
            <a:custGeom>
              <a:avLst/>
              <a:gdLst/>
              <a:ahLst/>
              <a:cxnLst/>
              <a:rect l="l" t="t" r="r" b="b"/>
              <a:pathLst>
                <a:path w="1655" h="1655" extrusionOk="0">
                  <a:moveTo>
                    <a:pt x="815" y="0"/>
                  </a:moveTo>
                  <a:cubicBezTo>
                    <a:pt x="618" y="0"/>
                    <a:pt x="519" y="0"/>
                    <a:pt x="420" y="99"/>
                  </a:cubicBezTo>
                  <a:cubicBezTo>
                    <a:pt x="198" y="222"/>
                    <a:pt x="1" y="420"/>
                    <a:pt x="1" y="617"/>
                  </a:cubicBezTo>
                  <a:cubicBezTo>
                    <a:pt x="1" y="840"/>
                    <a:pt x="1" y="1037"/>
                    <a:pt x="99" y="1235"/>
                  </a:cubicBezTo>
                  <a:cubicBezTo>
                    <a:pt x="322" y="1457"/>
                    <a:pt x="519" y="1654"/>
                    <a:pt x="815" y="1654"/>
                  </a:cubicBezTo>
                  <a:cubicBezTo>
                    <a:pt x="939" y="1654"/>
                    <a:pt x="1136" y="1556"/>
                    <a:pt x="1235" y="1457"/>
                  </a:cubicBezTo>
                  <a:cubicBezTo>
                    <a:pt x="1433" y="1333"/>
                    <a:pt x="1556" y="1136"/>
                    <a:pt x="1655" y="938"/>
                  </a:cubicBezTo>
                  <a:cubicBezTo>
                    <a:pt x="1655" y="716"/>
                    <a:pt x="1655" y="519"/>
                    <a:pt x="1556" y="321"/>
                  </a:cubicBezTo>
                  <a:cubicBezTo>
                    <a:pt x="1334" y="99"/>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2616900" y="4249950"/>
              <a:ext cx="41375" cy="41375"/>
            </a:xfrm>
            <a:custGeom>
              <a:avLst/>
              <a:gdLst/>
              <a:ahLst/>
              <a:cxnLst/>
              <a:rect l="l" t="t" r="r" b="b"/>
              <a:pathLst>
                <a:path w="1655" h="1655" extrusionOk="0">
                  <a:moveTo>
                    <a:pt x="716" y="0"/>
                  </a:moveTo>
                  <a:cubicBezTo>
                    <a:pt x="321" y="0"/>
                    <a:pt x="0" y="420"/>
                    <a:pt x="0" y="914"/>
                  </a:cubicBezTo>
                  <a:cubicBezTo>
                    <a:pt x="99" y="1333"/>
                    <a:pt x="420" y="1654"/>
                    <a:pt x="840" y="1654"/>
                  </a:cubicBezTo>
                  <a:cubicBezTo>
                    <a:pt x="938" y="1654"/>
                    <a:pt x="938" y="1654"/>
                    <a:pt x="938" y="1531"/>
                  </a:cubicBezTo>
                  <a:cubicBezTo>
                    <a:pt x="1136" y="1531"/>
                    <a:pt x="1333" y="1432"/>
                    <a:pt x="1556" y="1235"/>
                  </a:cubicBezTo>
                  <a:cubicBezTo>
                    <a:pt x="1654" y="1136"/>
                    <a:pt x="1654" y="914"/>
                    <a:pt x="1654" y="617"/>
                  </a:cubicBezTo>
                  <a:cubicBezTo>
                    <a:pt x="1654" y="198"/>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2043500" y="4746200"/>
              <a:ext cx="43850" cy="41375"/>
            </a:xfrm>
            <a:custGeom>
              <a:avLst/>
              <a:gdLst/>
              <a:ahLst/>
              <a:cxnLst/>
              <a:rect l="l" t="t" r="r" b="b"/>
              <a:pathLst>
                <a:path w="1754" h="1655" extrusionOk="0">
                  <a:moveTo>
                    <a:pt x="815" y="0"/>
                  </a:moveTo>
                  <a:cubicBezTo>
                    <a:pt x="519" y="0"/>
                    <a:pt x="198" y="198"/>
                    <a:pt x="99" y="617"/>
                  </a:cubicBezTo>
                  <a:cubicBezTo>
                    <a:pt x="0" y="815"/>
                    <a:pt x="0" y="1037"/>
                    <a:pt x="99" y="1235"/>
                  </a:cubicBezTo>
                  <a:cubicBezTo>
                    <a:pt x="198" y="1432"/>
                    <a:pt x="420" y="1555"/>
                    <a:pt x="617" y="1654"/>
                  </a:cubicBezTo>
                  <a:lnTo>
                    <a:pt x="815" y="1654"/>
                  </a:lnTo>
                  <a:cubicBezTo>
                    <a:pt x="1235" y="1654"/>
                    <a:pt x="1556" y="1432"/>
                    <a:pt x="1654" y="1037"/>
                  </a:cubicBezTo>
                  <a:cubicBezTo>
                    <a:pt x="1753" y="617"/>
                    <a:pt x="1556" y="198"/>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2043500" y="5142450"/>
              <a:ext cx="46300" cy="40750"/>
            </a:xfrm>
            <a:custGeom>
              <a:avLst/>
              <a:gdLst/>
              <a:ahLst/>
              <a:cxnLst/>
              <a:rect l="l" t="t" r="r" b="b"/>
              <a:pathLst>
                <a:path w="1852" h="1630" extrusionOk="0">
                  <a:moveTo>
                    <a:pt x="617" y="0"/>
                  </a:moveTo>
                  <a:cubicBezTo>
                    <a:pt x="420" y="99"/>
                    <a:pt x="321" y="198"/>
                    <a:pt x="198" y="395"/>
                  </a:cubicBezTo>
                  <a:cubicBezTo>
                    <a:pt x="99" y="618"/>
                    <a:pt x="0" y="815"/>
                    <a:pt x="99" y="1013"/>
                  </a:cubicBezTo>
                  <a:cubicBezTo>
                    <a:pt x="198" y="1334"/>
                    <a:pt x="519" y="1630"/>
                    <a:pt x="938" y="1630"/>
                  </a:cubicBezTo>
                  <a:cubicBezTo>
                    <a:pt x="938" y="1630"/>
                    <a:pt x="1037" y="1630"/>
                    <a:pt x="1136" y="1531"/>
                  </a:cubicBezTo>
                  <a:cubicBezTo>
                    <a:pt x="1556" y="1432"/>
                    <a:pt x="1852" y="1013"/>
                    <a:pt x="1654" y="618"/>
                  </a:cubicBezTo>
                  <a:cubicBezTo>
                    <a:pt x="1556" y="198"/>
                    <a:pt x="1235"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2017575" y="4944325"/>
              <a:ext cx="41375" cy="41375"/>
            </a:xfrm>
            <a:custGeom>
              <a:avLst/>
              <a:gdLst/>
              <a:ahLst/>
              <a:cxnLst/>
              <a:rect l="l" t="t" r="r" b="b"/>
              <a:pathLst>
                <a:path w="1655" h="1655" extrusionOk="0">
                  <a:moveTo>
                    <a:pt x="840" y="0"/>
                  </a:moveTo>
                  <a:cubicBezTo>
                    <a:pt x="519" y="0"/>
                    <a:pt x="321" y="99"/>
                    <a:pt x="222" y="198"/>
                  </a:cubicBezTo>
                  <a:cubicBezTo>
                    <a:pt x="0" y="420"/>
                    <a:pt x="0" y="617"/>
                    <a:pt x="0" y="815"/>
                  </a:cubicBezTo>
                  <a:cubicBezTo>
                    <a:pt x="0" y="1235"/>
                    <a:pt x="321" y="1654"/>
                    <a:pt x="840" y="1654"/>
                  </a:cubicBezTo>
                  <a:cubicBezTo>
                    <a:pt x="1235" y="1654"/>
                    <a:pt x="1654" y="1235"/>
                    <a:pt x="1654" y="815"/>
                  </a:cubicBezTo>
                  <a:cubicBezTo>
                    <a:pt x="1654" y="420"/>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2125575" y="4563500"/>
              <a:ext cx="46325" cy="41375"/>
            </a:xfrm>
            <a:custGeom>
              <a:avLst/>
              <a:gdLst/>
              <a:ahLst/>
              <a:cxnLst/>
              <a:rect l="l" t="t" r="r" b="b"/>
              <a:pathLst>
                <a:path w="1853" h="1655" extrusionOk="0">
                  <a:moveTo>
                    <a:pt x="939" y="0"/>
                  </a:moveTo>
                  <a:cubicBezTo>
                    <a:pt x="618" y="0"/>
                    <a:pt x="322" y="222"/>
                    <a:pt x="223" y="420"/>
                  </a:cubicBezTo>
                  <a:cubicBezTo>
                    <a:pt x="1" y="840"/>
                    <a:pt x="124" y="1333"/>
                    <a:pt x="421" y="1556"/>
                  </a:cubicBezTo>
                  <a:cubicBezTo>
                    <a:pt x="618" y="1654"/>
                    <a:pt x="742" y="1654"/>
                    <a:pt x="939" y="1654"/>
                  </a:cubicBezTo>
                  <a:cubicBezTo>
                    <a:pt x="1137" y="1654"/>
                    <a:pt x="1457" y="1556"/>
                    <a:pt x="1556" y="1333"/>
                  </a:cubicBezTo>
                  <a:cubicBezTo>
                    <a:pt x="1853" y="938"/>
                    <a:pt x="1754" y="420"/>
                    <a:pt x="1359" y="222"/>
                  </a:cubicBezTo>
                  <a:cubicBezTo>
                    <a:pt x="1235" y="99"/>
                    <a:pt x="1038"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2426800" y="4303650"/>
              <a:ext cx="41375" cy="43850"/>
            </a:xfrm>
            <a:custGeom>
              <a:avLst/>
              <a:gdLst/>
              <a:ahLst/>
              <a:cxnLst/>
              <a:rect l="l" t="t" r="r" b="b"/>
              <a:pathLst>
                <a:path w="1655" h="1754" extrusionOk="0">
                  <a:moveTo>
                    <a:pt x="815" y="0"/>
                  </a:moveTo>
                  <a:cubicBezTo>
                    <a:pt x="716" y="0"/>
                    <a:pt x="519" y="124"/>
                    <a:pt x="420" y="124"/>
                  </a:cubicBezTo>
                  <a:cubicBezTo>
                    <a:pt x="198" y="222"/>
                    <a:pt x="99" y="420"/>
                    <a:pt x="0" y="617"/>
                  </a:cubicBezTo>
                  <a:lnTo>
                    <a:pt x="0" y="1235"/>
                  </a:lnTo>
                  <a:cubicBezTo>
                    <a:pt x="198" y="1556"/>
                    <a:pt x="519" y="1753"/>
                    <a:pt x="815" y="1753"/>
                  </a:cubicBezTo>
                  <a:cubicBezTo>
                    <a:pt x="914" y="1753"/>
                    <a:pt x="1037" y="1654"/>
                    <a:pt x="1136" y="1654"/>
                  </a:cubicBezTo>
                  <a:cubicBezTo>
                    <a:pt x="1333" y="1556"/>
                    <a:pt x="1531" y="1358"/>
                    <a:pt x="1531" y="1136"/>
                  </a:cubicBezTo>
                  <a:cubicBezTo>
                    <a:pt x="1654" y="938"/>
                    <a:pt x="1654" y="741"/>
                    <a:pt x="1531" y="519"/>
                  </a:cubicBezTo>
                  <a:cubicBezTo>
                    <a:pt x="1432" y="222"/>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2257050" y="4414750"/>
              <a:ext cx="43850" cy="40750"/>
            </a:xfrm>
            <a:custGeom>
              <a:avLst/>
              <a:gdLst/>
              <a:ahLst/>
              <a:cxnLst/>
              <a:rect l="l" t="t" r="r" b="b"/>
              <a:pathLst>
                <a:path w="1754" h="1630" extrusionOk="0">
                  <a:moveTo>
                    <a:pt x="914" y="0"/>
                  </a:moveTo>
                  <a:cubicBezTo>
                    <a:pt x="717" y="0"/>
                    <a:pt x="519" y="0"/>
                    <a:pt x="297" y="198"/>
                  </a:cubicBezTo>
                  <a:cubicBezTo>
                    <a:pt x="198" y="296"/>
                    <a:pt x="99" y="494"/>
                    <a:pt x="99" y="716"/>
                  </a:cubicBezTo>
                  <a:cubicBezTo>
                    <a:pt x="1" y="914"/>
                    <a:pt x="99" y="1111"/>
                    <a:pt x="198" y="1333"/>
                  </a:cubicBezTo>
                  <a:cubicBezTo>
                    <a:pt x="420" y="1531"/>
                    <a:pt x="618" y="1630"/>
                    <a:pt x="914" y="1630"/>
                  </a:cubicBezTo>
                  <a:cubicBezTo>
                    <a:pt x="1038" y="1630"/>
                    <a:pt x="1235" y="1531"/>
                    <a:pt x="1433" y="1432"/>
                  </a:cubicBezTo>
                  <a:cubicBezTo>
                    <a:pt x="1531" y="1235"/>
                    <a:pt x="1655" y="1012"/>
                    <a:pt x="1655" y="815"/>
                  </a:cubicBezTo>
                  <a:cubicBezTo>
                    <a:pt x="1754" y="617"/>
                    <a:pt x="1655" y="395"/>
                    <a:pt x="1531" y="198"/>
                  </a:cubicBezTo>
                  <a:cubicBezTo>
                    <a:pt x="1334" y="99"/>
                    <a:pt x="1136"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3097700" y="5275775"/>
              <a:ext cx="43850" cy="38900"/>
            </a:xfrm>
            <a:custGeom>
              <a:avLst/>
              <a:gdLst/>
              <a:ahLst/>
              <a:cxnLst/>
              <a:rect l="l" t="t" r="r" b="b"/>
              <a:pathLst>
                <a:path w="1754" h="1556" extrusionOk="0">
                  <a:moveTo>
                    <a:pt x="939" y="0"/>
                  </a:moveTo>
                  <a:cubicBezTo>
                    <a:pt x="742" y="0"/>
                    <a:pt x="421" y="124"/>
                    <a:pt x="322" y="321"/>
                  </a:cubicBezTo>
                  <a:cubicBezTo>
                    <a:pt x="1" y="617"/>
                    <a:pt x="1" y="1136"/>
                    <a:pt x="421" y="1457"/>
                  </a:cubicBezTo>
                  <a:lnTo>
                    <a:pt x="421" y="1556"/>
                  </a:lnTo>
                  <a:lnTo>
                    <a:pt x="1359" y="1556"/>
                  </a:lnTo>
                  <a:cubicBezTo>
                    <a:pt x="1458" y="1457"/>
                    <a:pt x="1458" y="1457"/>
                    <a:pt x="1556" y="1358"/>
                  </a:cubicBezTo>
                  <a:cubicBezTo>
                    <a:pt x="1655" y="1136"/>
                    <a:pt x="1754" y="938"/>
                    <a:pt x="1754" y="741"/>
                  </a:cubicBezTo>
                  <a:cubicBezTo>
                    <a:pt x="1754" y="519"/>
                    <a:pt x="1655" y="321"/>
                    <a:pt x="1458" y="222"/>
                  </a:cubicBezTo>
                  <a:cubicBezTo>
                    <a:pt x="1359" y="124"/>
                    <a:pt x="1137"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3028575" y="4543125"/>
              <a:ext cx="43850" cy="41375"/>
            </a:xfrm>
            <a:custGeom>
              <a:avLst/>
              <a:gdLst/>
              <a:ahLst/>
              <a:cxnLst/>
              <a:rect l="l" t="t" r="r" b="b"/>
              <a:pathLst>
                <a:path w="1754" h="1655" extrusionOk="0">
                  <a:moveTo>
                    <a:pt x="816" y="0"/>
                  </a:moveTo>
                  <a:cubicBezTo>
                    <a:pt x="618" y="0"/>
                    <a:pt x="420" y="198"/>
                    <a:pt x="198" y="297"/>
                  </a:cubicBezTo>
                  <a:cubicBezTo>
                    <a:pt x="100" y="519"/>
                    <a:pt x="1" y="716"/>
                    <a:pt x="1" y="914"/>
                  </a:cubicBezTo>
                  <a:cubicBezTo>
                    <a:pt x="100" y="1235"/>
                    <a:pt x="198" y="1334"/>
                    <a:pt x="297" y="1531"/>
                  </a:cubicBezTo>
                  <a:cubicBezTo>
                    <a:pt x="519" y="1655"/>
                    <a:pt x="717" y="1655"/>
                    <a:pt x="816" y="1655"/>
                  </a:cubicBezTo>
                  <a:cubicBezTo>
                    <a:pt x="1136" y="1655"/>
                    <a:pt x="1334" y="1531"/>
                    <a:pt x="1531" y="1334"/>
                  </a:cubicBezTo>
                  <a:cubicBezTo>
                    <a:pt x="1655" y="1235"/>
                    <a:pt x="1754" y="1037"/>
                    <a:pt x="1655" y="716"/>
                  </a:cubicBezTo>
                  <a:cubicBezTo>
                    <a:pt x="1655" y="519"/>
                    <a:pt x="1531" y="297"/>
                    <a:pt x="1334" y="198"/>
                  </a:cubicBezTo>
                  <a:cubicBezTo>
                    <a:pt x="1235" y="99"/>
                    <a:pt x="1038"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3149550" y="4679525"/>
              <a:ext cx="43850" cy="40775"/>
            </a:xfrm>
            <a:custGeom>
              <a:avLst/>
              <a:gdLst/>
              <a:ahLst/>
              <a:cxnLst/>
              <a:rect l="l" t="t" r="r" b="b"/>
              <a:pathLst>
                <a:path w="1754" h="1631" extrusionOk="0">
                  <a:moveTo>
                    <a:pt x="816" y="1"/>
                  </a:moveTo>
                  <a:cubicBezTo>
                    <a:pt x="717" y="1"/>
                    <a:pt x="519" y="1"/>
                    <a:pt x="396" y="99"/>
                  </a:cubicBezTo>
                  <a:cubicBezTo>
                    <a:pt x="198" y="198"/>
                    <a:pt x="100" y="396"/>
                    <a:pt x="1" y="618"/>
                  </a:cubicBezTo>
                  <a:cubicBezTo>
                    <a:pt x="1" y="815"/>
                    <a:pt x="1" y="1013"/>
                    <a:pt x="100" y="1235"/>
                  </a:cubicBezTo>
                  <a:cubicBezTo>
                    <a:pt x="297" y="1433"/>
                    <a:pt x="519" y="1630"/>
                    <a:pt x="816" y="1630"/>
                  </a:cubicBezTo>
                  <a:cubicBezTo>
                    <a:pt x="1013" y="1630"/>
                    <a:pt x="1137" y="1531"/>
                    <a:pt x="1235" y="1433"/>
                  </a:cubicBezTo>
                  <a:cubicBezTo>
                    <a:pt x="1630" y="1235"/>
                    <a:pt x="1754" y="717"/>
                    <a:pt x="1532" y="297"/>
                  </a:cubicBezTo>
                  <a:cubicBezTo>
                    <a:pt x="1334" y="99"/>
                    <a:pt x="1137"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3193375" y="5121450"/>
              <a:ext cx="43225" cy="41400"/>
            </a:xfrm>
            <a:custGeom>
              <a:avLst/>
              <a:gdLst/>
              <a:ahLst/>
              <a:cxnLst/>
              <a:rect l="l" t="t" r="r" b="b"/>
              <a:pathLst>
                <a:path w="1729" h="1656" extrusionOk="0">
                  <a:moveTo>
                    <a:pt x="815" y="1"/>
                  </a:moveTo>
                  <a:cubicBezTo>
                    <a:pt x="495" y="1"/>
                    <a:pt x="198" y="223"/>
                    <a:pt x="1" y="421"/>
                  </a:cubicBezTo>
                  <a:lnTo>
                    <a:pt x="1" y="519"/>
                  </a:lnTo>
                  <a:lnTo>
                    <a:pt x="1" y="1137"/>
                  </a:lnTo>
                  <a:cubicBezTo>
                    <a:pt x="99" y="1359"/>
                    <a:pt x="297" y="1458"/>
                    <a:pt x="495" y="1556"/>
                  </a:cubicBezTo>
                  <a:cubicBezTo>
                    <a:pt x="618" y="1556"/>
                    <a:pt x="717" y="1655"/>
                    <a:pt x="815" y="1655"/>
                  </a:cubicBezTo>
                  <a:cubicBezTo>
                    <a:pt x="1112" y="1655"/>
                    <a:pt x="1433" y="1458"/>
                    <a:pt x="1531" y="1038"/>
                  </a:cubicBezTo>
                  <a:cubicBezTo>
                    <a:pt x="1729" y="618"/>
                    <a:pt x="1531" y="223"/>
                    <a:pt x="1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3224250" y="4944325"/>
              <a:ext cx="40750" cy="41375"/>
            </a:xfrm>
            <a:custGeom>
              <a:avLst/>
              <a:gdLst/>
              <a:ahLst/>
              <a:cxnLst/>
              <a:rect l="l" t="t" r="r" b="b"/>
              <a:pathLst>
                <a:path w="1630" h="1655" extrusionOk="0">
                  <a:moveTo>
                    <a:pt x="815" y="0"/>
                  </a:moveTo>
                  <a:cubicBezTo>
                    <a:pt x="395" y="0"/>
                    <a:pt x="0" y="297"/>
                    <a:pt x="0" y="815"/>
                  </a:cubicBezTo>
                  <a:cubicBezTo>
                    <a:pt x="0" y="1235"/>
                    <a:pt x="395" y="1654"/>
                    <a:pt x="815" y="1654"/>
                  </a:cubicBezTo>
                  <a:cubicBezTo>
                    <a:pt x="1333" y="1654"/>
                    <a:pt x="1630" y="1235"/>
                    <a:pt x="1630" y="815"/>
                  </a:cubicBezTo>
                  <a:cubicBezTo>
                    <a:pt x="1630" y="297"/>
                    <a:pt x="133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3213750" y="4846800"/>
              <a:ext cx="43850" cy="40750"/>
            </a:xfrm>
            <a:custGeom>
              <a:avLst/>
              <a:gdLst/>
              <a:ahLst/>
              <a:cxnLst/>
              <a:rect l="l" t="t" r="r" b="b"/>
              <a:pathLst>
                <a:path w="1754" h="1630" extrusionOk="0">
                  <a:moveTo>
                    <a:pt x="716" y="0"/>
                  </a:moveTo>
                  <a:cubicBezTo>
                    <a:pt x="519" y="0"/>
                    <a:pt x="297" y="198"/>
                    <a:pt x="198" y="297"/>
                  </a:cubicBezTo>
                  <a:cubicBezTo>
                    <a:pt x="99" y="494"/>
                    <a:pt x="0" y="716"/>
                    <a:pt x="99" y="914"/>
                  </a:cubicBezTo>
                  <a:cubicBezTo>
                    <a:pt x="99" y="1334"/>
                    <a:pt x="519" y="1630"/>
                    <a:pt x="914" y="1630"/>
                  </a:cubicBezTo>
                  <a:lnTo>
                    <a:pt x="1037" y="1630"/>
                  </a:lnTo>
                  <a:cubicBezTo>
                    <a:pt x="1432" y="1531"/>
                    <a:pt x="1753" y="1111"/>
                    <a:pt x="1655" y="618"/>
                  </a:cubicBezTo>
                  <a:cubicBezTo>
                    <a:pt x="1655" y="297"/>
                    <a:pt x="1235"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228650" y="5080725"/>
              <a:ext cx="43850" cy="40750"/>
            </a:xfrm>
            <a:custGeom>
              <a:avLst/>
              <a:gdLst/>
              <a:ahLst/>
              <a:cxnLst/>
              <a:rect l="l" t="t" r="r" b="b"/>
              <a:pathLst>
                <a:path w="1754" h="1630" extrusionOk="0">
                  <a:moveTo>
                    <a:pt x="717" y="0"/>
                  </a:moveTo>
                  <a:cubicBezTo>
                    <a:pt x="322" y="198"/>
                    <a:pt x="1" y="618"/>
                    <a:pt x="100" y="1013"/>
                  </a:cubicBezTo>
                  <a:cubicBezTo>
                    <a:pt x="198" y="1432"/>
                    <a:pt x="618" y="1630"/>
                    <a:pt x="939" y="1630"/>
                  </a:cubicBezTo>
                  <a:lnTo>
                    <a:pt x="1137" y="1630"/>
                  </a:lnTo>
                  <a:cubicBezTo>
                    <a:pt x="1334" y="1531"/>
                    <a:pt x="1556" y="1432"/>
                    <a:pt x="1655" y="1235"/>
                  </a:cubicBezTo>
                  <a:cubicBezTo>
                    <a:pt x="1754" y="1013"/>
                    <a:pt x="1754" y="815"/>
                    <a:pt x="1754" y="716"/>
                  </a:cubicBezTo>
                  <a:lnTo>
                    <a:pt x="1754" y="618"/>
                  </a:ln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310750" y="5242425"/>
              <a:ext cx="43850" cy="41400"/>
            </a:xfrm>
            <a:custGeom>
              <a:avLst/>
              <a:gdLst/>
              <a:ahLst/>
              <a:cxnLst/>
              <a:rect l="l" t="t" r="r" b="b"/>
              <a:pathLst>
                <a:path w="1754" h="1656" extrusionOk="0">
                  <a:moveTo>
                    <a:pt x="840" y="1"/>
                  </a:moveTo>
                  <a:cubicBezTo>
                    <a:pt x="618" y="1"/>
                    <a:pt x="519" y="100"/>
                    <a:pt x="321" y="223"/>
                  </a:cubicBezTo>
                  <a:cubicBezTo>
                    <a:pt x="223" y="322"/>
                    <a:pt x="1" y="519"/>
                    <a:pt x="1" y="717"/>
                  </a:cubicBezTo>
                  <a:cubicBezTo>
                    <a:pt x="1" y="939"/>
                    <a:pt x="1" y="1137"/>
                    <a:pt x="223" y="1334"/>
                  </a:cubicBezTo>
                  <a:cubicBezTo>
                    <a:pt x="321" y="1556"/>
                    <a:pt x="519" y="1655"/>
                    <a:pt x="840" y="1655"/>
                  </a:cubicBezTo>
                  <a:cubicBezTo>
                    <a:pt x="1037" y="1655"/>
                    <a:pt x="1136" y="1655"/>
                    <a:pt x="1358" y="1556"/>
                  </a:cubicBezTo>
                  <a:cubicBezTo>
                    <a:pt x="1655" y="1235"/>
                    <a:pt x="1753" y="717"/>
                    <a:pt x="1457" y="322"/>
                  </a:cubicBezTo>
                  <a:cubicBezTo>
                    <a:pt x="1358" y="100"/>
                    <a:pt x="1136" y="1"/>
                    <a:pt x="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2259525" y="4728300"/>
              <a:ext cx="46325" cy="41375"/>
            </a:xfrm>
            <a:custGeom>
              <a:avLst/>
              <a:gdLst/>
              <a:ahLst/>
              <a:cxnLst/>
              <a:rect l="l" t="t" r="r" b="b"/>
              <a:pathLst>
                <a:path w="1853" h="1655" extrusionOk="0">
                  <a:moveTo>
                    <a:pt x="939" y="0"/>
                  </a:moveTo>
                  <a:cubicBezTo>
                    <a:pt x="618" y="0"/>
                    <a:pt x="321" y="99"/>
                    <a:pt x="99" y="420"/>
                  </a:cubicBezTo>
                  <a:cubicBezTo>
                    <a:pt x="0" y="617"/>
                    <a:pt x="0" y="815"/>
                    <a:pt x="99" y="1037"/>
                  </a:cubicBezTo>
                  <a:cubicBezTo>
                    <a:pt x="198" y="1235"/>
                    <a:pt x="321" y="1432"/>
                    <a:pt x="519" y="1531"/>
                  </a:cubicBezTo>
                  <a:cubicBezTo>
                    <a:pt x="618" y="1531"/>
                    <a:pt x="716" y="1654"/>
                    <a:pt x="939" y="1654"/>
                  </a:cubicBezTo>
                  <a:cubicBezTo>
                    <a:pt x="1235" y="1654"/>
                    <a:pt x="1556" y="1432"/>
                    <a:pt x="1655" y="1136"/>
                  </a:cubicBezTo>
                  <a:cubicBezTo>
                    <a:pt x="1852" y="716"/>
                    <a:pt x="1655" y="198"/>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2213225" y="4900500"/>
              <a:ext cx="43850" cy="41375"/>
            </a:xfrm>
            <a:custGeom>
              <a:avLst/>
              <a:gdLst/>
              <a:ahLst/>
              <a:cxnLst/>
              <a:rect l="l" t="t" r="r" b="b"/>
              <a:pathLst>
                <a:path w="1754" h="1655" extrusionOk="0">
                  <a:moveTo>
                    <a:pt x="815" y="0"/>
                  </a:moveTo>
                  <a:cubicBezTo>
                    <a:pt x="420" y="0"/>
                    <a:pt x="99" y="420"/>
                    <a:pt x="99" y="815"/>
                  </a:cubicBezTo>
                  <a:cubicBezTo>
                    <a:pt x="1" y="1235"/>
                    <a:pt x="322" y="1654"/>
                    <a:pt x="815" y="1654"/>
                  </a:cubicBezTo>
                  <a:cubicBezTo>
                    <a:pt x="1334" y="1654"/>
                    <a:pt x="1655" y="1334"/>
                    <a:pt x="1655" y="939"/>
                  </a:cubicBezTo>
                  <a:cubicBezTo>
                    <a:pt x="1754" y="716"/>
                    <a:pt x="1655" y="519"/>
                    <a:pt x="1556" y="321"/>
                  </a:cubicBezTo>
                  <a:cubicBezTo>
                    <a:pt x="1334" y="198"/>
                    <a:pt x="1136" y="99"/>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2689100" y="4437575"/>
              <a:ext cx="43850" cy="41375"/>
            </a:xfrm>
            <a:custGeom>
              <a:avLst/>
              <a:gdLst/>
              <a:ahLst/>
              <a:cxnLst/>
              <a:rect l="l" t="t" r="r" b="b"/>
              <a:pathLst>
                <a:path w="1754" h="1655" extrusionOk="0">
                  <a:moveTo>
                    <a:pt x="816" y="1"/>
                  </a:moveTo>
                  <a:cubicBezTo>
                    <a:pt x="421" y="99"/>
                    <a:pt x="1" y="420"/>
                    <a:pt x="100" y="939"/>
                  </a:cubicBezTo>
                  <a:cubicBezTo>
                    <a:pt x="100" y="1334"/>
                    <a:pt x="421" y="1655"/>
                    <a:pt x="914" y="1655"/>
                  </a:cubicBezTo>
                  <a:cubicBezTo>
                    <a:pt x="1137" y="1655"/>
                    <a:pt x="1334" y="1556"/>
                    <a:pt x="1532" y="1433"/>
                  </a:cubicBezTo>
                  <a:cubicBezTo>
                    <a:pt x="1655" y="1235"/>
                    <a:pt x="1754" y="1038"/>
                    <a:pt x="1754" y="815"/>
                  </a:cubicBezTo>
                  <a:cubicBezTo>
                    <a:pt x="1655" y="420"/>
                    <a:pt x="1334"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2365075" y="4581400"/>
              <a:ext cx="41375" cy="41375"/>
            </a:xfrm>
            <a:custGeom>
              <a:avLst/>
              <a:gdLst/>
              <a:ahLst/>
              <a:cxnLst/>
              <a:rect l="l" t="t" r="r" b="b"/>
              <a:pathLst>
                <a:path w="1655" h="1655" extrusionOk="0">
                  <a:moveTo>
                    <a:pt x="815" y="0"/>
                  </a:moveTo>
                  <a:cubicBezTo>
                    <a:pt x="617" y="0"/>
                    <a:pt x="420" y="0"/>
                    <a:pt x="296" y="222"/>
                  </a:cubicBezTo>
                  <a:cubicBezTo>
                    <a:pt x="0" y="519"/>
                    <a:pt x="0" y="1037"/>
                    <a:pt x="296" y="1358"/>
                  </a:cubicBezTo>
                  <a:cubicBezTo>
                    <a:pt x="420" y="1556"/>
                    <a:pt x="617" y="1654"/>
                    <a:pt x="815" y="1654"/>
                  </a:cubicBezTo>
                  <a:cubicBezTo>
                    <a:pt x="1037" y="1654"/>
                    <a:pt x="1235" y="1556"/>
                    <a:pt x="1432" y="1358"/>
                  </a:cubicBezTo>
                  <a:cubicBezTo>
                    <a:pt x="1654" y="1235"/>
                    <a:pt x="1654" y="1037"/>
                    <a:pt x="1654" y="840"/>
                  </a:cubicBezTo>
                  <a:cubicBezTo>
                    <a:pt x="1654" y="617"/>
                    <a:pt x="1654" y="420"/>
                    <a:pt x="1432" y="222"/>
                  </a:cubicBezTo>
                  <a:cubicBezTo>
                    <a:pt x="1333" y="124"/>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2866250" y="4461025"/>
              <a:ext cx="46325" cy="40775"/>
            </a:xfrm>
            <a:custGeom>
              <a:avLst/>
              <a:gdLst/>
              <a:ahLst/>
              <a:cxnLst/>
              <a:rect l="l" t="t" r="r" b="b"/>
              <a:pathLst>
                <a:path w="1853" h="1631" extrusionOk="0">
                  <a:moveTo>
                    <a:pt x="939" y="1"/>
                  </a:moveTo>
                  <a:cubicBezTo>
                    <a:pt x="618" y="1"/>
                    <a:pt x="322" y="198"/>
                    <a:pt x="223" y="495"/>
                  </a:cubicBezTo>
                  <a:cubicBezTo>
                    <a:pt x="1" y="1013"/>
                    <a:pt x="322" y="1433"/>
                    <a:pt x="741" y="1630"/>
                  </a:cubicBezTo>
                  <a:lnTo>
                    <a:pt x="939" y="1630"/>
                  </a:lnTo>
                  <a:cubicBezTo>
                    <a:pt x="1358" y="1630"/>
                    <a:pt x="1655" y="1433"/>
                    <a:pt x="1754" y="1013"/>
                  </a:cubicBezTo>
                  <a:cubicBezTo>
                    <a:pt x="1852" y="618"/>
                    <a:pt x="1655" y="198"/>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2511350" y="4478925"/>
              <a:ext cx="46325" cy="40775"/>
            </a:xfrm>
            <a:custGeom>
              <a:avLst/>
              <a:gdLst/>
              <a:ahLst/>
              <a:cxnLst/>
              <a:rect l="l" t="t" r="r" b="b"/>
              <a:pathLst>
                <a:path w="1853" h="1631" extrusionOk="0">
                  <a:moveTo>
                    <a:pt x="939" y="1"/>
                  </a:moveTo>
                  <a:cubicBezTo>
                    <a:pt x="840" y="1"/>
                    <a:pt x="741" y="100"/>
                    <a:pt x="618" y="100"/>
                  </a:cubicBezTo>
                  <a:cubicBezTo>
                    <a:pt x="223" y="297"/>
                    <a:pt x="0" y="816"/>
                    <a:pt x="223" y="1235"/>
                  </a:cubicBezTo>
                  <a:cubicBezTo>
                    <a:pt x="321" y="1532"/>
                    <a:pt x="618" y="1630"/>
                    <a:pt x="939" y="1630"/>
                  </a:cubicBezTo>
                  <a:lnTo>
                    <a:pt x="1358" y="1630"/>
                  </a:lnTo>
                  <a:cubicBezTo>
                    <a:pt x="1556" y="1532"/>
                    <a:pt x="1655" y="1334"/>
                    <a:pt x="1753" y="1136"/>
                  </a:cubicBezTo>
                  <a:cubicBezTo>
                    <a:pt x="1852" y="914"/>
                    <a:pt x="1852" y="717"/>
                    <a:pt x="1753" y="519"/>
                  </a:cubicBezTo>
                  <a:cubicBezTo>
                    <a:pt x="1655" y="198"/>
                    <a:pt x="1358" y="1"/>
                    <a:pt x="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2408900" y="4633250"/>
              <a:ext cx="661050" cy="661050"/>
            </a:xfrm>
            <a:custGeom>
              <a:avLst/>
              <a:gdLst/>
              <a:ahLst/>
              <a:cxnLst/>
              <a:rect l="l" t="t" r="r" b="b"/>
              <a:pathLst>
                <a:path w="26442" h="26442" extrusionOk="0">
                  <a:moveTo>
                    <a:pt x="13159" y="0"/>
                  </a:moveTo>
                  <a:cubicBezTo>
                    <a:pt x="12641" y="0"/>
                    <a:pt x="12345" y="395"/>
                    <a:pt x="12345" y="815"/>
                  </a:cubicBezTo>
                  <a:cubicBezTo>
                    <a:pt x="12345" y="1333"/>
                    <a:pt x="12740" y="1629"/>
                    <a:pt x="13159" y="1629"/>
                  </a:cubicBezTo>
                  <a:cubicBezTo>
                    <a:pt x="13579" y="1629"/>
                    <a:pt x="13974" y="1333"/>
                    <a:pt x="13974" y="815"/>
                  </a:cubicBezTo>
                  <a:cubicBezTo>
                    <a:pt x="13974" y="395"/>
                    <a:pt x="13579" y="0"/>
                    <a:pt x="13159" y="0"/>
                  </a:cubicBezTo>
                  <a:close/>
                  <a:moveTo>
                    <a:pt x="19332" y="1629"/>
                  </a:moveTo>
                  <a:cubicBezTo>
                    <a:pt x="19035" y="1629"/>
                    <a:pt x="18813" y="1852"/>
                    <a:pt x="18616" y="2049"/>
                  </a:cubicBezTo>
                  <a:cubicBezTo>
                    <a:pt x="18517" y="2247"/>
                    <a:pt x="18517" y="2469"/>
                    <a:pt x="18517" y="2666"/>
                  </a:cubicBezTo>
                  <a:cubicBezTo>
                    <a:pt x="18616" y="2864"/>
                    <a:pt x="18714" y="3086"/>
                    <a:pt x="18912" y="3185"/>
                  </a:cubicBezTo>
                  <a:cubicBezTo>
                    <a:pt x="19035" y="3284"/>
                    <a:pt x="19233" y="3284"/>
                    <a:pt x="19332" y="3284"/>
                  </a:cubicBezTo>
                  <a:cubicBezTo>
                    <a:pt x="19652" y="3284"/>
                    <a:pt x="19949" y="3086"/>
                    <a:pt x="20048" y="2864"/>
                  </a:cubicBezTo>
                  <a:cubicBezTo>
                    <a:pt x="20270" y="2469"/>
                    <a:pt x="20146" y="1950"/>
                    <a:pt x="19751" y="1753"/>
                  </a:cubicBezTo>
                  <a:cubicBezTo>
                    <a:pt x="19652" y="1629"/>
                    <a:pt x="19529" y="1629"/>
                    <a:pt x="19332" y="1629"/>
                  </a:cubicBezTo>
                  <a:close/>
                  <a:moveTo>
                    <a:pt x="6987" y="1753"/>
                  </a:moveTo>
                  <a:cubicBezTo>
                    <a:pt x="6790" y="1753"/>
                    <a:pt x="6691" y="1753"/>
                    <a:pt x="6567" y="1852"/>
                  </a:cubicBezTo>
                  <a:cubicBezTo>
                    <a:pt x="6172" y="2049"/>
                    <a:pt x="6074" y="2568"/>
                    <a:pt x="6271" y="2987"/>
                  </a:cubicBezTo>
                  <a:cubicBezTo>
                    <a:pt x="6370" y="3185"/>
                    <a:pt x="6691" y="3382"/>
                    <a:pt x="6987" y="3382"/>
                  </a:cubicBezTo>
                  <a:cubicBezTo>
                    <a:pt x="7086" y="3382"/>
                    <a:pt x="7308" y="3284"/>
                    <a:pt x="7407" y="3185"/>
                  </a:cubicBezTo>
                  <a:cubicBezTo>
                    <a:pt x="7604" y="3086"/>
                    <a:pt x="7703" y="2987"/>
                    <a:pt x="7802" y="2765"/>
                  </a:cubicBezTo>
                  <a:cubicBezTo>
                    <a:pt x="7802" y="2568"/>
                    <a:pt x="7802" y="2247"/>
                    <a:pt x="7703" y="2148"/>
                  </a:cubicBezTo>
                  <a:cubicBezTo>
                    <a:pt x="7506" y="1852"/>
                    <a:pt x="7308" y="1753"/>
                    <a:pt x="6987" y="1753"/>
                  </a:cubicBezTo>
                  <a:close/>
                  <a:moveTo>
                    <a:pt x="23850" y="6172"/>
                  </a:moveTo>
                  <a:cubicBezTo>
                    <a:pt x="23751" y="6172"/>
                    <a:pt x="23652" y="6172"/>
                    <a:pt x="23455" y="6271"/>
                  </a:cubicBezTo>
                  <a:cubicBezTo>
                    <a:pt x="23356" y="6370"/>
                    <a:pt x="23134" y="6567"/>
                    <a:pt x="23134" y="6789"/>
                  </a:cubicBezTo>
                  <a:cubicBezTo>
                    <a:pt x="23035" y="6987"/>
                    <a:pt x="23134" y="7184"/>
                    <a:pt x="23232" y="7407"/>
                  </a:cubicBezTo>
                  <a:cubicBezTo>
                    <a:pt x="23356" y="7604"/>
                    <a:pt x="23652" y="7802"/>
                    <a:pt x="23973" y="7802"/>
                  </a:cubicBezTo>
                  <a:cubicBezTo>
                    <a:pt x="24072" y="7802"/>
                    <a:pt x="24171" y="7703"/>
                    <a:pt x="24368" y="7703"/>
                  </a:cubicBezTo>
                  <a:cubicBezTo>
                    <a:pt x="24689" y="7407"/>
                    <a:pt x="24887" y="6987"/>
                    <a:pt x="24590" y="6567"/>
                  </a:cubicBezTo>
                  <a:cubicBezTo>
                    <a:pt x="24467" y="6271"/>
                    <a:pt x="24171" y="6172"/>
                    <a:pt x="23850" y="6172"/>
                  </a:cubicBezTo>
                  <a:close/>
                  <a:moveTo>
                    <a:pt x="2469" y="6271"/>
                  </a:moveTo>
                  <a:cubicBezTo>
                    <a:pt x="2148" y="6271"/>
                    <a:pt x="1852" y="6370"/>
                    <a:pt x="1753" y="6691"/>
                  </a:cubicBezTo>
                  <a:cubicBezTo>
                    <a:pt x="1630" y="6888"/>
                    <a:pt x="1630" y="7086"/>
                    <a:pt x="1630" y="7308"/>
                  </a:cubicBezTo>
                  <a:cubicBezTo>
                    <a:pt x="1753" y="7505"/>
                    <a:pt x="1852" y="7703"/>
                    <a:pt x="2049" y="7802"/>
                  </a:cubicBezTo>
                  <a:cubicBezTo>
                    <a:pt x="2148" y="7802"/>
                    <a:pt x="2370" y="7925"/>
                    <a:pt x="2469" y="7925"/>
                  </a:cubicBezTo>
                  <a:cubicBezTo>
                    <a:pt x="2765" y="7925"/>
                    <a:pt x="2987" y="7703"/>
                    <a:pt x="3185" y="7505"/>
                  </a:cubicBezTo>
                  <a:cubicBezTo>
                    <a:pt x="3284" y="7308"/>
                    <a:pt x="3284" y="7086"/>
                    <a:pt x="3284" y="6888"/>
                  </a:cubicBezTo>
                  <a:cubicBezTo>
                    <a:pt x="3185" y="6691"/>
                    <a:pt x="3086" y="6469"/>
                    <a:pt x="2864" y="6370"/>
                  </a:cubicBezTo>
                  <a:cubicBezTo>
                    <a:pt x="2765" y="6271"/>
                    <a:pt x="2568" y="6271"/>
                    <a:pt x="2469" y="6271"/>
                  </a:cubicBezTo>
                  <a:close/>
                  <a:moveTo>
                    <a:pt x="815" y="12443"/>
                  </a:moveTo>
                  <a:cubicBezTo>
                    <a:pt x="617" y="12443"/>
                    <a:pt x="395" y="12542"/>
                    <a:pt x="198" y="12641"/>
                  </a:cubicBezTo>
                  <a:cubicBezTo>
                    <a:pt x="99" y="12863"/>
                    <a:pt x="0" y="13060"/>
                    <a:pt x="0" y="13258"/>
                  </a:cubicBezTo>
                  <a:cubicBezTo>
                    <a:pt x="0" y="13678"/>
                    <a:pt x="395" y="14097"/>
                    <a:pt x="815" y="14097"/>
                  </a:cubicBezTo>
                  <a:cubicBezTo>
                    <a:pt x="1012" y="14097"/>
                    <a:pt x="1235" y="13974"/>
                    <a:pt x="1432" y="13875"/>
                  </a:cubicBezTo>
                  <a:cubicBezTo>
                    <a:pt x="1531" y="13678"/>
                    <a:pt x="1630" y="13480"/>
                    <a:pt x="1630" y="13258"/>
                  </a:cubicBezTo>
                  <a:cubicBezTo>
                    <a:pt x="1630" y="12863"/>
                    <a:pt x="1235" y="12443"/>
                    <a:pt x="815" y="12443"/>
                  </a:cubicBezTo>
                  <a:close/>
                  <a:moveTo>
                    <a:pt x="25603" y="12344"/>
                  </a:moveTo>
                  <a:cubicBezTo>
                    <a:pt x="25207" y="12344"/>
                    <a:pt x="24788" y="12641"/>
                    <a:pt x="24788" y="13159"/>
                  </a:cubicBezTo>
                  <a:lnTo>
                    <a:pt x="24788" y="13258"/>
                  </a:lnTo>
                  <a:cubicBezTo>
                    <a:pt x="24788" y="13678"/>
                    <a:pt x="25207" y="14097"/>
                    <a:pt x="25603" y="14097"/>
                  </a:cubicBezTo>
                  <a:cubicBezTo>
                    <a:pt x="26022" y="14097"/>
                    <a:pt x="26442" y="13678"/>
                    <a:pt x="26442" y="13258"/>
                  </a:cubicBezTo>
                  <a:lnTo>
                    <a:pt x="26442" y="13159"/>
                  </a:lnTo>
                  <a:cubicBezTo>
                    <a:pt x="26442" y="12641"/>
                    <a:pt x="26022" y="12344"/>
                    <a:pt x="25603" y="12344"/>
                  </a:cubicBezTo>
                  <a:close/>
                  <a:moveTo>
                    <a:pt x="2469" y="18615"/>
                  </a:moveTo>
                  <a:cubicBezTo>
                    <a:pt x="2370" y="18615"/>
                    <a:pt x="2247" y="18714"/>
                    <a:pt x="2049" y="18714"/>
                  </a:cubicBezTo>
                  <a:cubicBezTo>
                    <a:pt x="1852" y="18813"/>
                    <a:pt x="1753" y="19035"/>
                    <a:pt x="1753" y="19233"/>
                  </a:cubicBezTo>
                  <a:cubicBezTo>
                    <a:pt x="1630" y="19430"/>
                    <a:pt x="1630" y="19652"/>
                    <a:pt x="1753" y="19850"/>
                  </a:cubicBezTo>
                  <a:cubicBezTo>
                    <a:pt x="1950" y="20146"/>
                    <a:pt x="2247" y="20270"/>
                    <a:pt x="2469" y="20270"/>
                  </a:cubicBezTo>
                  <a:cubicBezTo>
                    <a:pt x="2666" y="20270"/>
                    <a:pt x="2765" y="20270"/>
                    <a:pt x="2864" y="20146"/>
                  </a:cubicBezTo>
                  <a:cubicBezTo>
                    <a:pt x="3086" y="20047"/>
                    <a:pt x="3284" y="19850"/>
                    <a:pt x="3284" y="19652"/>
                  </a:cubicBezTo>
                  <a:cubicBezTo>
                    <a:pt x="3382" y="19430"/>
                    <a:pt x="3284" y="19233"/>
                    <a:pt x="3185" y="19035"/>
                  </a:cubicBezTo>
                  <a:cubicBezTo>
                    <a:pt x="3086" y="18813"/>
                    <a:pt x="2765" y="18615"/>
                    <a:pt x="2469" y="18615"/>
                  </a:cubicBezTo>
                  <a:close/>
                  <a:moveTo>
                    <a:pt x="23973" y="18615"/>
                  </a:moveTo>
                  <a:cubicBezTo>
                    <a:pt x="23652" y="18615"/>
                    <a:pt x="23356" y="18714"/>
                    <a:pt x="23232" y="19035"/>
                  </a:cubicBezTo>
                  <a:cubicBezTo>
                    <a:pt x="23134" y="19233"/>
                    <a:pt x="23134" y="19430"/>
                    <a:pt x="23134" y="19652"/>
                  </a:cubicBezTo>
                  <a:cubicBezTo>
                    <a:pt x="23232" y="19850"/>
                    <a:pt x="23356" y="20047"/>
                    <a:pt x="23553" y="20146"/>
                  </a:cubicBezTo>
                  <a:cubicBezTo>
                    <a:pt x="23652" y="20146"/>
                    <a:pt x="23751" y="20270"/>
                    <a:pt x="23973" y="20270"/>
                  </a:cubicBezTo>
                  <a:cubicBezTo>
                    <a:pt x="24269" y="20270"/>
                    <a:pt x="24467" y="20047"/>
                    <a:pt x="24689" y="19850"/>
                  </a:cubicBezTo>
                  <a:cubicBezTo>
                    <a:pt x="24887" y="19430"/>
                    <a:pt x="24788" y="18912"/>
                    <a:pt x="24368" y="18714"/>
                  </a:cubicBezTo>
                  <a:cubicBezTo>
                    <a:pt x="24269" y="18615"/>
                    <a:pt x="24072" y="18615"/>
                    <a:pt x="23973" y="18615"/>
                  </a:cubicBezTo>
                  <a:close/>
                  <a:moveTo>
                    <a:pt x="7086" y="23134"/>
                  </a:moveTo>
                  <a:cubicBezTo>
                    <a:pt x="6790" y="23134"/>
                    <a:pt x="6469" y="23356"/>
                    <a:pt x="6370" y="23553"/>
                  </a:cubicBezTo>
                  <a:cubicBezTo>
                    <a:pt x="6074" y="23973"/>
                    <a:pt x="6271" y="24467"/>
                    <a:pt x="6691" y="24689"/>
                  </a:cubicBezTo>
                  <a:cubicBezTo>
                    <a:pt x="6790" y="24788"/>
                    <a:pt x="6888" y="24788"/>
                    <a:pt x="6987" y="24788"/>
                  </a:cubicBezTo>
                  <a:cubicBezTo>
                    <a:pt x="7308" y="24788"/>
                    <a:pt x="7604" y="24689"/>
                    <a:pt x="7703" y="24368"/>
                  </a:cubicBezTo>
                  <a:cubicBezTo>
                    <a:pt x="8024" y="23973"/>
                    <a:pt x="7802" y="23454"/>
                    <a:pt x="7407" y="23232"/>
                  </a:cubicBezTo>
                  <a:cubicBezTo>
                    <a:pt x="7308" y="23134"/>
                    <a:pt x="7185" y="23134"/>
                    <a:pt x="7086" y="23134"/>
                  </a:cubicBezTo>
                  <a:close/>
                  <a:moveTo>
                    <a:pt x="19430" y="23134"/>
                  </a:moveTo>
                  <a:cubicBezTo>
                    <a:pt x="19233" y="23134"/>
                    <a:pt x="19134" y="23134"/>
                    <a:pt x="19035" y="23232"/>
                  </a:cubicBezTo>
                  <a:cubicBezTo>
                    <a:pt x="18616" y="23454"/>
                    <a:pt x="18517" y="23973"/>
                    <a:pt x="18714" y="24368"/>
                  </a:cubicBezTo>
                  <a:cubicBezTo>
                    <a:pt x="18813" y="24590"/>
                    <a:pt x="19134" y="24788"/>
                    <a:pt x="19430" y="24788"/>
                  </a:cubicBezTo>
                  <a:cubicBezTo>
                    <a:pt x="19529" y="24788"/>
                    <a:pt x="19751" y="24788"/>
                    <a:pt x="19850" y="24689"/>
                  </a:cubicBezTo>
                  <a:cubicBezTo>
                    <a:pt x="20270" y="24467"/>
                    <a:pt x="20368" y="23973"/>
                    <a:pt x="20146" y="23553"/>
                  </a:cubicBezTo>
                  <a:cubicBezTo>
                    <a:pt x="19949" y="23232"/>
                    <a:pt x="19751" y="23134"/>
                    <a:pt x="19430" y="23134"/>
                  </a:cubicBezTo>
                  <a:close/>
                  <a:moveTo>
                    <a:pt x="13258" y="24788"/>
                  </a:moveTo>
                  <a:cubicBezTo>
                    <a:pt x="12740" y="24788"/>
                    <a:pt x="12443" y="25207"/>
                    <a:pt x="12443" y="25602"/>
                  </a:cubicBezTo>
                  <a:cubicBezTo>
                    <a:pt x="12443" y="26121"/>
                    <a:pt x="12740" y="26442"/>
                    <a:pt x="13258" y="26442"/>
                  </a:cubicBezTo>
                  <a:cubicBezTo>
                    <a:pt x="13678" y="26442"/>
                    <a:pt x="14097" y="26121"/>
                    <a:pt x="14097" y="25602"/>
                  </a:cubicBezTo>
                  <a:cubicBezTo>
                    <a:pt x="14097" y="25207"/>
                    <a:pt x="13678" y="24788"/>
                    <a:pt x="13258" y="247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2624925" y="4836300"/>
              <a:ext cx="249375" cy="257400"/>
            </a:xfrm>
            <a:custGeom>
              <a:avLst/>
              <a:gdLst/>
              <a:ahLst/>
              <a:cxnLst/>
              <a:rect l="l" t="t" r="r" b="b"/>
              <a:pathLst>
                <a:path w="9975" h="10296" extrusionOk="0">
                  <a:moveTo>
                    <a:pt x="5950" y="1"/>
                  </a:moveTo>
                  <a:cubicBezTo>
                    <a:pt x="5654" y="1"/>
                    <a:pt x="5234" y="198"/>
                    <a:pt x="5136" y="519"/>
                  </a:cubicBezTo>
                  <a:cubicBezTo>
                    <a:pt x="5037" y="914"/>
                    <a:pt x="5234" y="1433"/>
                    <a:pt x="5753" y="1531"/>
                  </a:cubicBezTo>
                  <a:cubicBezTo>
                    <a:pt x="5753" y="1531"/>
                    <a:pt x="5851" y="1655"/>
                    <a:pt x="5950" y="1655"/>
                  </a:cubicBezTo>
                  <a:cubicBezTo>
                    <a:pt x="6370" y="1655"/>
                    <a:pt x="6691" y="1334"/>
                    <a:pt x="6790" y="1038"/>
                  </a:cubicBezTo>
                  <a:cubicBezTo>
                    <a:pt x="6790" y="815"/>
                    <a:pt x="6790" y="618"/>
                    <a:pt x="6691" y="420"/>
                  </a:cubicBezTo>
                  <a:cubicBezTo>
                    <a:pt x="6567" y="198"/>
                    <a:pt x="6469" y="99"/>
                    <a:pt x="6172" y="1"/>
                  </a:cubicBezTo>
                  <a:close/>
                  <a:moveTo>
                    <a:pt x="914" y="1655"/>
                  </a:moveTo>
                  <a:cubicBezTo>
                    <a:pt x="617" y="1655"/>
                    <a:pt x="395" y="1754"/>
                    <a:pt x="198" y="1951"/>
                  </a:cubicBezTo>
                  <a:cubicBezTo>
                    <a:pt x="99" y="2149"/>
                    <a:pt x="0" y="2371"/>
                    <a:pt x="99" y="2568"/>
                  </a:cubicBezTo>
                  <a:cubicBezTo>
                    <a:pt x="99" y="2766"/>
                    <a:pt x="198" y="2988"/>
                    <a:pt x="395" y="3087"/>
                  </a:cubicBezTo>
                  <a:cubicBezTo>
                    <a:pt x="519" y="3186"/>
                    <a:pt x="716" y="3284"/>
                    <a:pt x="914" y="3284"/>
                  </a:cubicBezTo>
                  <a:cubicBezTo>
                    <a:pt x="1136" y="3284"/>
                    <a:pt x="1432" y="3186"/>
                    <a:pt x="1531" y="2889"/>
                  </a:cubicBezTo>
                  <a:cubicBezTo>
                    <a:pt x="1852" y="2568"/>
                    <a:pt x="1753" y="2050"/>
                    <a:pt x="1333" y="1754"/>
                  </a:cubicBezTo>
                  <a:cubicBezTo>
                    <a:pt x="1235" y="1655"/>
                    <a:pt x="1012" y="1655"/>
                    <a:pt x="914" y="1655"/>
                  </a:cubicBezTo>
                  <a:close/>
                  <a:moveTo>
                    <a:pt x="9160" y="4222"/>
                  </a:moveTo>
                  <a:cubicBezTo>
                    <a:pt x="8938" y="4222"/>
                    <a:pt x="8740" y="4321"/>
                    <a:pt x="8543" y="4519"/>
                  </a:cubicBezTo>
                  <a:cubicBezTo>
                    <a:pt x="8419" y="4618"/>
                    <a:pt x="8320" y="4840"/>
                    <a:pt x="8320" y="5136"/>
                  </a:cubicBezTo>
                  <a:cubicBezTo>
                    <a:pt x="8320" y="5556"/>
                    <a:pt x="8641" y="5975"/>
                    <a:pt x="9160" y="5975"/>
                  </a:cubicBezTo>
                  <a:cubicBezTo>
                    <a:pt x="9555" y="5975"/>
                    <a:pt x="9975" y="5556"/>
                    <a:pt x="9975" y="5136"/>
                  </a:cubicBezTo>
                  <a:lnTo>
                    <a:pt x="9975" y="5037"/>
                  </a:lnTo>
                  <a:cubicBezTo>
                    <a:pt x="9975" y="4618"/>
                    <a:pt x="9555" y="4222"/>
                    <a:pt x="9160" y="4222"/>
                  </a:cubicBezTo>
                  <a:close/>
                  <a:moveTo>
                    <a:pt x="914" y="6988"/>
                  </a:moveTo>
                  <a:cubicBezTo>
                    <a:pt x="716" y="6988"/>
                    <a:pt x="519" y="6988"/>
                    <a:pt x="395" y="7086"/>
                  </a:cubicBezTo>
                  <a:cubicBezTo>
                    <a:pt x="0" y="7407"/>
                    <a:pt x="0" y="7926"/>
                    <a:pt x="198" y="8222"/>
                  </a:cubicBezTo>
                  <a:cubicBezTo>
                    <a:pt x="395" y="8543"/>
                    <a:pt x="617" y="8642"/>
                    <a:pt x="914" y="8642"/>
                  </a:cubicBezTo>
                  <a:cubicBezTo>
                    <a:pt x="1012" y="8642"/>
                    <a:pt x="1235" y="8543"/>
                    <a:pt x="1333" y="8444"/>
                  </a:cubicBezTo>
                  <a:cubicBezTo>
                    <a:pt x="1531" y="8321"/>
                    <a:pt x="1630" y="8123"/>
                    <a:pt x="1753" y="7926"/>
                  </a:cubicBezTo>
                  <a:cubicBezTo>
                    <a:pt x="1753" y="7704"/>
                    <a:pt x="1630" y="7506"/>
                    <a:pt x="1531" y="7309"/>
                  </a:cubicBezTo>
                  <a:cubicBezTo>
                    <a:pt x="1432" y="7086"/>
                    <a:pt x="1136" y="6988"/>
                    <a:pt x="914" y="6988"/>
                  </a:cubicBezTo>
                  <a:close/>
                  <a:moveTo>
                    <a:pt x="5753" y="8642"/>
                  </a:moveTo>
                  <a:cubicBezTo>
                    <a:pt x="5555" y="8741"/>
                    <a:pt x="5333" y="8839"/>
                    <a:pt x="5234" y="9062"/>
                  </a:cubicBezTo>
                  <a:cubicBezTo>
                    <a:pt x="5136" y="9259"/>
                    <a:pt x="5136" y="9457"/>
                    <a:pt x="5234" y="9679"/>
                  </a:cubicBezTo>
                  <a:cubicBezTo>
                    <a:pt x="5333" y="10074"/>
                    <a:pt x="5654" y="10296"/>
                    <a:pt x="5950" y="10296"/>
                  </a:cubicBezTo>
                  <a:cubicBezTo>
                    <a:pt x="6074" y="10296"/>
                    <a:pt x="6172" y="10296"/>
                    <a:pt x="6271" y="10173"/>
                  </a:cubicBezTo>
                  <a:cubicBezTo>
                    <a:pt x="6469" y="10173"/>
                    <a:pt x="6567" y="9975"/>
                    <a:pt x="6691" y="9777"/>
                  </a:cubicBezTo>
                  <a:cubicBezTo>
                    <a:pt x="6790" y="9555"/>
                    <a:pt x="6790" y="9358"/>
                    <a:pt x="6790" y="9160"/>
                  </a:cubicBezTo>
                  <a:cubicBezTo>
                    <a:pt x="6691" y="8839"/>
                    <a:pt x="6370" y="8642"/>
                    <a:pt x="5950" y="86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18"/>
          <p:cNvSpPr txBox="1">
            <a:spLocks noGrp="1"/>
          </p:cNvSpPr>
          <p:nvPr>
            <p:ph type="title" idx="9" hasCustomPrompt="1"/>
          </p:nvPr>
        </p:nvSpPr>
        <p:spPr>
          <a:xfrm>
            <a:off x="5927090" y="1169413"/>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8"/>
          <p:cNvSpPr txBox="1">
            <a:spLocks noGrp="1"/>
          </p:cNvSpPr>
          <p:nvPr>
            <p:ph type="subTitle" idx="13"/>
          </p:nvPr>
        </p:nvSpPr>
        <p:spPr>
          <a:xfrm>
            <a:off x="5927097" y="1789588"/>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56" name="Google Shape;356;p18"/>
          <p:cNvSpPr txBox="1">
            <a:spLocks noGrp="1"/>
          </p:cNvSpPr>
          <p:nvPr>
            <p:ph type="title" idx="14" hasCustomPrompt="1"/>
          </p:nvPr>
        </p:nvSpPr>
        <p:spPr>
          <a:xfrm>
            <a:off x="5927090" y="2915225"/>
            <a:ext cx="24969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7" name="Google Shape;357;p18"/>
          <p:cNvSpPr txBox="1">
            <a:spLocks noGrp="1"/>
          </p:cNvSpPr>
          <p:nvPr>
            <p:ph type="subTitle" idx="15"/>
          </p:nvPr>
        </p:nvSpPr>
        <p:spPr>
          <a:xfrm>
            <a:off x="5927097" y="3535400"/>
            <a:ext cx="24969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358"/>
        <p:cNvGrpSpPr/>
        <p:nvPr/>
      </p:nvGrpSpPr>
      <p:grpSpPr>
        <a:xfrm>
          <a:off x="0" y="0"/>
          <a:ext cx="0" cy="0"/>
          <a:chOff x="0" y="0"/>
          <a:chExt cx="0" cy="0"/>
        </a:xfrm>
      </p:grpSpPr>
      <p:sp>
        <p:nvSpPr>
          <p:cNvPr id="359" name="Google Shape;359;p19"/>
          <p:cNvSpPr txBox="1">
            <a:spLocks noGrp="1"/>
          </p:cNvSpPr>
          <p:nvPr>
            <p:ph type="title"/>
          </p:nvPr>
        </p:nvSpPr>
        <p:spPr>
          <a:xfrm>
            <a:off x="720000" y="387875"/>
            <a:ext cx="77040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0" name="Google Shape;360;p19"/>
          <p:cNvSpPr/>
          <p:nvPr/>
        </p:nvSpPr>
        <p:spPr>
          <a:xfrm flipH="1">
            <a:off x="8702200" y="1635600"/>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9"/>
          <p:cNvGrpSpPr/>
          <p:nvPr/>
        </p:nvGrpSpPr>
        <p:grpSpPr>
          <a:xfrm flipH="1">
            <a:off x="7744200" y="4711625"/>
            <a:ext cx="110500" cy="293825"/>
            <a:chOff x="7071400" y="4277725"/>
            <a:chExt cx="110500" cy="293825"/>
          </a:xfrm>
        </p:grpSpPr>
        <p:sp>
          <p:nvSpPr>
            <p:cNvPr id="362" name="Google Shape;362;p19"/>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9"/>
          <p:cNvGrpSpPr/>
          <p:nvPr/>
        </p:nvGrpSpPr>
        <p:grpSpPr>
          <a:xfrm rot="10800000" flipH="1">
            <a:off x="168513" y="1724100"/>
            <a:ext cx="406775" cy="96675"/>
            <a:chOff x="4607450" y="576625"/>
            <a:chExt cx="406775" cy="96675"/>
          </a:xfrm>
        </p:grpSpPr>
        <p:sp>
          <p:nvSpPr>
            <p:cNvPr id="365" name="Google Shape;365;p19"/>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9"/>
          <p:cNvSpPr/>
          <p:nvPr/>
        </p:nvSpPr>
        <p:spPr>
          <a:xfrm flipH="1">
            <a:off x="3105580" y="82037"/>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rot="-5400000" flipH="1">
            <a:off x="2979078" y="4461875"/>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371"/>
        <p:cNvGrpSpPr/>
        <p:nvPr/>
      </p:nvGrpSpPr>
      <p:grpSpPr>
        <a:xfrm>
          <a:off x="0" y="0"/>
          <a:ext cx="0" cy="0"/>
          <a:chOff x="0" y="0"/>
          <a:chExt cx="0" cy="0"/>
        </a:xfrm>
      </p:grpSpPr>
      <p:sp>
        <p:nvSpPr>
          <p:cNvPr id="372" name="Google Shape;372;p20"/>
          <p:cNvSpPr txBox="1">
            <a:spLocks noGrp="1"/>
          </p:cNvSpPr>
          <p:nvPr>
            <p:ph type="title"/>
          </p:nvPr>
        </p:nvSpPr>
        <p:spPr>
          <a:xfrm>
            <a:off x="715100" y="1159350"/>
            <a:ext cx="3801600" cy="90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373" name="Google Shape;373;p20"/>
          <p:cNvSpPr txBox="1">
            <a:spLocks noGrp="1"/>
          </p:cNvSpPr>
          <p:nvPr>
            <p:ph type="body" idx="1"/>
          </p:nvPr>
        </p:nvSpPr>
        <p:spPr>
          <a:xfrm>
            <a:off x="715100" y="2148750"/>
            <a:ext cx="3801600" cy="183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AutoNum type="arabicPeriod"/>
              <a:defRPr/>
            </a:lvl1pPr>
            <a:lvl2pPr marL="914400" lvl="1" indent="-304800" rtl="0">
              <a:lnSpc>
                <a:spcPct val="100000"/>
              </a:lnSpc>
              <a:spcBef>
                <a:spcPts val="0"/>
              </a:spcBef>
              <a:spcAft>
                <a:spcPts val="0"/>
              </a:spcAft>
              <a:buClr>
                <a:srgbClr val="E76A28"/>
              </a:buClr>
              <a:buSzPts val="1200"/>
              <a:buFont typeface="Nunito Light"/>
              <a:buAutoNum type="alphaLcPeriod"/>
              <a:defRPr/>
            </a:lvl2pPr>
            <a:lvl3pPr marL="1371600" lvl="2" indent="-304800" rtl="0">
              <a:lnSpc>
                <a:spcPct val="100000"/>
              </a:lnSpc>
              <a:spcBef>
                <a:spcPts val="0"/>
              </a:spcBef>
              <a:spcAft>
                <a:spcPts val="0"/>
              </a:spcAft>
              <a:buClr>
                <a:srgbClr val="E76A28"/>
              </a:buClr>
              <a:buSzPts val="1200"/>
              <a:buFont typeface="Nunito Light"/>
              <a:buAutoNum type="romanLcPeriod"/>
              <a:defRPr/>
            </a:lvl3pPr>
            <a:lvl4pPr marL="1828800" lvl="3" indent="-304800" rtl="0">
              <a:lnSpc>
                <a:spcPct val="100000"/>
              </a:lnSpc>
              <a:spcBef>
                <a:spcPts val="0"/>
              </a:spcBef>
              <a:spcAft>
                <a:spcPts val="0"/>
              </a:spcAft>
              <a:buClr>
                <a:srgbClr val="E76A28"/>
              </a:buClr>
              <a:buSzPts val="1200"/>
              <a:buFont typeface="Nunito Light"/>
              <a:buAutoNum type="arabicPeriod"/>
              <a:defRPr/>
            </a:lvl4pPr>
            <a:lvl5pPr marL="2286000" lvl="4" indent="-304800" rtl="0">
              <a:lnSpc>
                <a:spcPct val="100000"/>
              </a:lnSpc>
              <a:spcBef>
                <a:spcPts val="0"/>
              </a:spcBef>
              <a:spcAft>
                <a:spcPts val="0"/>
              </a:spcAft>
              <a:buClr>
                <a:srgbClr val="E76A28"/>
              </a:buClr>
              <a:buSzPts val="1200"/>
              <a:buFont typeface="Nunito Light"/>
              <a:buAutoNum type="alphaLcPeriod"/>
              <a:defRPr/>
            </a:lvl5pPr>
            <a:lvl6pPr marL="2743200" lvl="5" indent="-304800" rtl="0">
              <a:lnSpc>
                <a:spcPct val="100000"/>
              </a:lnSpc>
              <a:spcBef>
                <a:spcPts val="0"/>
              </a:spcBef>
              <a:spcAft>
                <a:spcPts val="0"/>
              </a:spcAft>
              <a:buClr>
                <a:srgbClr val="999999"/>
              </a:buClr>
              <a:buSzPts val="1200"/>
              <a:buFont typeface="Nunito Light"/>
              <a:buAutoNum type="romanLcPeriod"/>
              <a:defRPr/>
            </a:lvl6pPr>
            <a:lvl7pPr marL="3200400" lvl="6" indent="-304800" rtl="0">
              <a:lnSpc>
                <a:spcPct val="100000"/>
              </a:lnSpc>
              <a:spcBef>
                <a:spcPts val="0"/>
              </a:spcBef>
              <a:spcAft>
                <a:spcPts val="0"/>
              </a:spcAft>
              <a:buClr>
                <a:srgbClr val="999999"/>
              </a:buClr>
              <a:buSzPts val="1200"/>
              <a:buFont typeface="Nunito Light"/>
              <a:buAutoNum type="arabicPeriod"/>
              <a:defRPr/>
            </a:lvl7pPr>
            <a:lvl8pPr marL="3657600" lvl="7" indent="-304800" rtl="0">
              <a:lnSpc>
                <a:spcPct val="100000"/>
              </a:lnSpc>
              <a:spcBef>
                <a:spcPts val="0"/>
              </a:spcBef>
              <a:spcAft>
                <a:spcPts val="0"/>
              </a:spcAft>
              <a:buClr>
                <a:srgbClr val="999999"/>
              </a:buClr>
              <a:buSzPts val="1200"/>
              <a:buFont typeface="Nunito Light"/>
              <a:buAutoNum type="alphaLcPeriod"/>
              <a:defRPr/>
            </a:lvl8pPr>
            <a:lvl9pPr marL="4114800" lvl="8" indent="-304800" rtl="0">
              <a:lnSpc>
                <a:spcPct val="100000"/>
              </a:lnSpc>
              <a:spcBef>
                <a:spcPts val="0"/>
              </a:spcBef>
              <a:spcAft>
                <a:spcPts val="0"/>
              </a:spcAft>
              <a:buClr>
                <a:srgbClr val="999999"/>
              </a:buClr>
              <a:buSzPts val="1200"/>
              <a:buFont typeface="Nunito Light"/>
              <a:buAutoNum type="romanLcPeriod"/>
              <a:defRPr/>
            </a:lvl9pPr>
          </a:lstStyle>
          <a:p>
            <a:endParaRPr/>
          </a:p>
        </p:txBody>
      </p:sp>
      <p:grpSp>
        <p:nvGrpSpPr>
          <p:cNvPr id="374" name="Google Shape;374;p20"/>
          <p:cNvGrpSpPr/>
          <p:nvPr/>
        </p:nvGrpSpPr>
        <p:grpSpPr>
          <a:xfrm rot="10800000">
            <a:off x="125888" y="2523400"/>
            <a:ext cx="406775" cy="96675"/>
            <a:chOff x="4607450" y="576625"/>
            <a:chExt cx="406775" cy="96675"/>
          </a:xfrm>
        </p:grpSpPr>
        <p:sp>
          <p:nvSpPr>
            <p:cNvPr id="375" name="Google Shape;375;p20"/>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20"/>
          <p:cNvSpPr/>
          <p:nvPr/>
        </p:nvSpPr>
        <p:spPr>
          <a:xfrm flipH="1">
            <a:off x="7459153" y="4735975"/>
            <a:ext cx="220975" cy="221600"/>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rot="-5400000" flipH="1">
            <a:off x="8337856" y="-108025"/>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flipH="1">
            <a:off x="420228" y="448102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0"/>
          <p:cNvGrpSpPr/>
          <p:nvPr/>
        </p:nvGrpSpPr>
        <p:grpSpPr>
          <a:xfrm rot="10800000" flipH="1">
            <a:off x="1244230" y="-565094"/>
            <a:ext cx="1714980" cy="1268260"/>
            <a:chOff x="2017575" y="4247475"/>
            <a:chExt cx="1443100" cy="1067200"/>
          </a:xfrm>
        </p:grpSpPr>
        <p:sp>
          <p:nvSpPr>
            <p:cNvPr id="383" name="Google Shape;383;p20"/>
            <p:cNvSpPr/>
            <p:nvPr/>
          </p:nvSpPr>
          <p:spPr>
            <a:xfrm>
              <a:off x="3177950" y="4411650"/>
              <a:ext cx="43225" cy="41375"/>
            </a:xfrm>
            <a:custGeom>
              <a:avLst/>
              <a:gdLst/>
              <a:ahLst/>
              <a:cxnLst/>
              <a:rect l="l" t="t" r="r" b="b"/>
              <a:pathLst>
                <a:path w="1729" h="1655" extrusionOk="0">
                  <a:moveTo>
                    <a:pt x="815" y="1"/>
                  </a:moveTo>
                  <a:cubicBezTo>
                    <a:pt x="618" y="1"/>
                    <a:pt x="297" y="124"/>
                    <a:pt x="198" y="322"/>
                  </a:cubicBezTo>
                  <a:cubicBezTo>
                    <a:pt x="1" y="420"/>
                    <a:pt x="1" y="741"/>
                    <a:pt x="1" y="939"/>
                  </a:cubicBezTo>
                  <a:cubicBezTo>
                    <a:pt x="1" y="1136"/>
                    <a:pt x="99" y="1359"/>
                    <a:pt x="297" y="1457"/>
                  </a:cubicBezTo>
                  <a:cubicBezTo>
                    <a:pt x="396" y="1556"/>
                    <a:pt x="618" y="1655"/>
                    <a:pt x="815" y="1655"/>
                  </a:cubicBezTo>
                  <a:cubicBezTo>
                    <a:pt x="1013" y="1655"/>
                    <a:pt x="1235" y="1556"/>
                    <a:pt x="1432" y="1359"/>
                  </a:cubicBezTo>
                  <a:cubicBezTo>
                    <a:pt x="1729" y="1038"/>
                    <a:pt x="1630" y="519"/>
                    <a:pt x="1334" y="223"/>
                  </a:cubicBezTo>
                  <a:cubicBezTo>
                    <a:pt x="1235" y="124"/>
                    <a:pt x="1013"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2815025" y="4247475"/>
              <a:ext cx="43850" cy="40750"/>
            </a:xfrm>
            <a:custGeom>
              <a:avLst/>
              <a:gdLst/>
              <a:ahLst/>
              <a:cxnLst/>
              <a:rect l="l" t="t" r="r" b="b"/>
              <a:pathLst>
                <a:path w="1754" h="1630" extrusionOk="0">
                  <a:moveTo>
                    <a:pt x="939" y="0"/>
                  </a:moveTo>
                  <a:cubicBezTo>
                    <a:pt x="519" y="0"/>
                    <a:pt x="198" y="297"/>
                    <a:pt x="99" y="716"/>
                  </a:cubicBezTo>
                  <a:cubicBezTo>
                    <a:pt x="0" y="1235"/>
                    <a:pt x="321" y="1630"/>
                    <a:pt x="815" y="1630"/>
                  </a:cubicBezTo>
                  <a:lnTo>
                    <a:pt x="939" y="1630"/>
                  </a:lnTo>
                  <a:cubicBezTo>
                    <a:pt x="1334" y="1630"/>
                    <a:pt x="1655" y="1334"/>
                    <a:pt x="1753" y="1013"/>
                  </a:cubicBezTo>
                  <a:cubicBezTo>
                    <a:pt x="1753" y="716"/>
                    <a:pt x="1753" y="519"/>
                    <a:pt x="1556" y="395"/>
                  </a:cubicBezTo>
                  <a:cubicBezTo>
                    <a:pt x="1432" y="198"/>
                    <a:pt x="1235" y="99"/>
                    <a:pt x="1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3008225" y="4303650"/>
              <a:ext cx="43225" cy="41375"/>
            </a:xfrm>
            <a:custGeom>
              <a:avLst/>
              <a:gdLst/>
              <a:ahLst/>
              <a:cxnLst/>
              <a:rect l="l" t="t" r="r" b="b"/>
              <a:pathLst>
                <a:path w="1729" h="1655" extrusionOk="0">
                  <a:moveTo>
                    <a:pt x="815" y="0"/>
                  </a:moveTo>
                  <a:cubicBezTo>
                    <a:pt x="494" y="0"/>
                    <a:pt x="198" y="222"/>
                    <a:pt x="99" y="519"/>
                  </a:cubicBezTo>
                  <a:cubicBezTo>
                    <a:pt x="0" y="741"/>
                    <a:pt x="0" y="938"/>
                    <a:pt x="99" y="1136"/>
                  </a:cubicBezTo>
                  <a:cubicBezTo>
                    <a:pt x="198" y="1358"/>
                    <a:pt x="296" y="1556"/>
                    <a:pt x="494" y="1556"/>
                  </a:cubicBezTo>
                  <a:cubicBezTo>
                    <a:pt x="617" y="1654"/>
                    <a:pt x="716" y="1654"/>
                    <a:pt x="815" y="1654"/>
                  </a:cubicBezTo>
                  <a:cubicBezTo>
                    <a:pt x="1234" y="1654"/>
                    <a:pt x="1432" y="1457"/>
                    <a:pt x="1630" y="1136"/>
                  </a:cubicBezTo>
                  <a:cubicBezTo>
                    <a:pt x="1728" y="1037"/>
                    <a:pt x="1728" y="741"/>
                    <a:pt x="1630" y="519"/>
                  </a:cubicBezTo>
                  <a:cubicBezTo>
                    <a:pt x="1531" y="321"/>
                    <a:pt x="1432" y="222"/>
                    <a:pt x="1234" y="124"/>
                  </a:cubicBezTo>
                  <a:cubicBezTo>
                    <a:pt x="1111" y="0"/>
                    <a:pt x="1012"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3390900" y="5142450"/>
              <a:ext cx="43850" cy="40750"/>
            </a:xfrm>
            <a:custGeom>
              <a:avLst/>
              <a:gdLst/>
              <a:ahLst/>
              <a:cxnLst/>
              <a:rect l="l" t="t" r="r" b="b"/>
              <a:pathLst>
                <a:path w="1754" h="1630" extrusionOk="0">
                  <a:moveTo>
                    <a:pt x="840" y="0"/>
                  </a:moveTo>
                  <a:cubicBezTo>
                    <a:pt x="519" y="0"/>
                    <a:pt x="222" y="198"/>
                    <a:pt x="124" y="519"/>
                  </a:cubicBezTo>
                  <a:cubicBezTo>
                    <a:pt x="0" y="716"/>
                    <a:pt x="0" y="914"/>
                    <a:pt x="124" y="1136"/>
                  </a:cubicBezTo>
                  <a:cubicBezTo>
                    <a:pt x="222" y="1334"/>
                    <a:pt x="420" y="1531"/>
                    <a:pt x="617" y="1531"/>
                  </a:cubicBezTo>
                  <a:cubicBezTo>
                    <a:pt x="741" y="1531"/>
                    <a:pt x="840" y="1630"/>
                    <a:pt x="840" y="1630"/>
                  </a:cubicBezTo>
                  <a:cubicBezTo>
                    <a:pt x="1235" y="1630"/>
                    <a:pt x="1556" y="1334"/>
                    <a:pt x="1654" y="1013"/>
                  </a:cubicBezTo>
                  <a:cubicBezTo>
                    <a:pt x="1753" y="815"/>
                    <a:pt x="1753" y="618"/>
                    <a:pt x="1556" y="395"/>
                  </a:cubicBezTo>
                  <a:cubicBezTo>
                    <a:pt x="1457" y="198"/>
                    <a:pt x="1358"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3419275" y="4941850"/>
              <a:ext cx="41400" cy="43850"/>
            </a:xfrm>
            <a:custGeom>
              <a:avLst/>
              <a:gdLst/>
              <a:ahLst/>
              <a:cxnLst/>
              <a:rect l="l" t="t" r="r" b="b"/>
              <a:pathLst>
                <a:path w="1656" h="1754" extrusionOk="0">
                  <a:moveTo>
                    <a:pt x="840" y="0"/>
                  </a:moveTo>
                  <a:cubicBezTo>
                    <a:pt x="618" y="0"/>
                    <a:pt x="421" y="99"/>
                    <a:pt x="322" y="198"/>
                  </a:cubicBezTo>
                  <a:cubicBezTo>
                    <a:pt x="100" y="396"/>
                    <a:pt x="1" y="618"/>
                    <a:pt x="1" y="815"/>
                  </a:cubicBezTo>
                  <a:lnTo>
                    <a:pt x="1" y="914"/>
                  </a:lnTo>
                  <a:cubicBezTo>
                    <a:pt x="1" y="1334"/>
                    <a:pt x="421" y="1753"/>
                    <a:pt x="840" y="1753"/>
                  </a:cubicBezTo>
                  <a:cubicBezTo>
                    <a:pt x="1334" y="1753"/>
                    <a:pt x="1655" y="1334"/>
                    <a:pt x="1655" y="914"/>
                  </a:cubicBezTo>
                  <a:lnTo>
                    <a:pt x="1655" y="815"/>
                  </a:lnTo>
                  <a:cubicBezTo>
                    <a:pt x="1655" y="396"/>
                    <a:pt x="1334"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3388425" y="4743725"/>
              <a:ext cx="46325" cy="41375"/>
            </a:xfrm>
            <a:custGeom>
              <a:avLst/>
              <a:gdLst/>
              <a:ahLst/>
              <a:cxnLst/>
              <a:rect l="l" t="t" r="r" b="b"/>
              <a:pathLst>
                <a:path w="1853" h="1655" extrusionOk="0">
                  <a:moveTo>
                    <a:pt x="939" y="0"/>
                  </a:moveTo>
                  <a:cubicBezTo>
                    <a:pt x="939" y="0"/>
                    <a:pt x="840" y="0"/>
                    <a:pt x="716" y="99"/>
                  </a:cubicBezTo>
                  <a:cubicBezTo>
                    <a:pt x="321" y="198"/>
                    <a:pt x="0" y="618"/>
                    <a:pt x="223" y="1037"/>
                  </a:cubicBezTo>
                  <a:cubicBezTo>
                    <a:pt x="321" y="1432"/>
                    <a:pt x="618" y="1654"/>
                    <a:pt x="939" y="1654"/>
                  </a:cubicBezTo>
                  <a:lnTo>
                    <a:pt x="1235" y="1654"/>
                  </a:lnTo>
                  <a:cubicBezTo>
                    <a:pt x="1655" y="1531"/>
                    <a:pt x="1852" y="1037"/>
                    <a:pt x="1753" y="618"/>
                  </a:cubicBez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3308800" y="4563500"/>
              <a:ext cx="41375" cy="41375"/>
            </a:xfrm>
            <a:custGeom>
              <a:avLst/>
              <a:gdLst/>
              <a:ahLst/>
              <a:cxnLst/>
              <a:rect l="l" t="t" r="r" b="b"/>
              <a:pathLst>
                <a:path w="1655" h="1655" extrusionOk="0">
                  <a:moveTo>
                    <a:pt x="815" y="0"/>
                  </a:moveTo>
                  <a:cubicBezTo>
                    <a:pt x="618" y="0"/>
                    <a:pt x="519" y="0"/>
                    <a:pt x="420" y="99"/>
                  </a:cubicBezTo>
                  <a:cubicBezTo>
                    <a:pt x="198" y="222"/>
                    <a:pt x="1" y="420"/>
                    <a:pt x="1" y="617"/>
                  </a:cubicBezTo>
                  <a:cubicBezTo>
                    <a:pt x="1" y="840"/>
                    <a:pt x="1" y="1037"/>
                    <a:pt x="99" y="1235"/>
                  </a:cubicBezTo>
                  <a:cubicBezTo>
                    <a:pt x="322" y="1457"/>
                    <a:pt x="519" y="1654"/>
                    <a:pt x="815" y="1654"/>
                  </a:cubicBezTo>
                  <a:cubicBezTo>
                    <a:pt x="939" y="1654"/>
                    <a:pt x="1136" y="1556"/>
                    <a:pt x="1235" y="1457"/>
                  </a:cubicBezTo>
                  <a:cubicBezTo>
                    <a:pt x="1433" y="1333"/>
                    <a:pt x="1556" y="1136"/>
                    <a:pt x="1655" y="938"/>
                  </a:cubicBezTo>
                  <a:cubicBezTo>
                    <a:pt x="1655" y="716"/>
                    <a:pt x="1655" y="519"/>
                    <a:pt x="1556" y="321"/>
                  </a:cubicBezTo>
                  <a:cubicBezTo>
                    <a:pt x="1334" y="99"/>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2616900" y="4249950"/>
              <a:ext cx="41375" cy="41375"/>
            </a:xfrm>
            <a:custGeom>
              <a:avLst/>
              <a:gdLst/>
              <a:ahLst/>
              <a:cxnLst/>
              <a:rect l="l" t="t" r="r" b="b"/>
              <a:pathLst>
                <a:path w="1655" h="1655" extrusionOk="0">
                  <a:moveTo>
                    <a:pt x="716" y="0"/>
                  </a:moveTo>
                  <a:cubicBezTo>
                    <a:pt x="321" y="0"/>
                    <a:pt x="0" y="420"/>
                    <a:pt x="0" y="914"/>
                  </a:cubicBezTo>
                  <a:cubicBezTo>
                    <a:pt x="99" y="1333"/>
                    <a:pt x="420" y="1654"/>
                    <a:pt x="840" y="1654"/>
                  </a:cubicBezTo>
                  <a:cubicBezTo>
                    <a:pt x="938" y="1654"/>
                    <a:pt x="938" y="1654"/>
                    <a:pt x="938" y="1531"/>
                  </a:cubicBezTo>
                  <a:cubicBezTo>
                    <a:pt x="1136" y="1531"/>
                    <a:pt x="1333" y="1432"/>
                    <a:pt x="1556" y="1235"/>
                  </a:cubicBezTo>
                  <a:cubicBezTo>
                    <a:pt x="1654" y="1136"/>
                    <a:pt x="1654" y="914"/>
                    <a:pt x="1654" y="617"/>
                  </a:cubicBezTo>
                  <a:cubicBezTo>
                    <a:pt x="1654" y="198"/>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2043500" y="4746200"/>
              <a:ext cx="43850" cy="41375"/>
            </a:xfrm>
            <a:custGeom>
              <a:avLst/>
              <a:gdLst/>
              <a:ahLst/>
              <a:cxnLst/>
              <a:rect l="l" t="t" r="r" b="b"/>
              <a:pathLst>
                <a:path w="1754" h="1655" extrusionOk="0">
                  <a:moveTo>
                    <a:pt x="815" y="0"/>
                  </a:moveTo>
                  <a:cubicBezTo>
                    <a:pt x="519" y="0"/>
                    <a:pt x="198" y="198"/>
                    <a:pt x="99" y="617"/>
                  </a:cubicBezTo>
                  <a:cubicBezTo>
                    <a:pt x="0" y="815"/>
                    <a:pt x="0" y="1037"/>
                    <a:pt x="99" y="1235"/>
                  </a:cubicBezTo>
                  <a:cubicBezTo>
                    <a:pt x="198" y="1432"/>
                    <a:pt x="420" y="1555"/>
                    <a:pt x="617" y="1654"/>
                  </a:cubicBezTo>
                  <a:lnTo>
                    <a:pt x="815" y="1654"/>
                  </a:lnTo>
                  <a:cubicBezTo>
                    <a:pt x="1235" y="1654"/>
                    <a:pt x="1556" y="1432"/>
                    <a:pt x="1654" y="1037"/>
                  </a:cubicBezTo>
                  <a:cubicBezTo>
                    <a:pt x="1753" y="617"/>
                    <a:pt x="1556" y="198"/>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2043500" y="5142450"/>
              <a:ext cx="46300" cy="40750"/>
            </a:xfrm>
            <a:custGeom>
              <a:avLst/>
              <a:gdLst/>
              <a:ahLst/>
              <a:cxnLst/>
              <a:rect l="l" t="t" r="r" b="b"/>
              <a:pathLst>
                <a:path w="1852" h="1630" extrusionOk="0">
                  <a:moveTo>
                    <a:pt x="617" y="0"/>
                  </a:moveTo>
                  <a:cubicBezTo>
                    <a:pt x="420" y="99"/>
                    <a:pt x="321" y="198"/>
                    <a:pt x="198" y="395"/>
                  </a:cubicBezTo>
                  <a:cubicBezTo>
                    <a:pt x="99" y="618"/>
                    <a:pt x="0" y="815"/>
                    <a:pt x="99" y="1013"/>
                  </a:cubicBezTo>
                  <a:cubicBezTo>
                    <a:pt x="198" y="1334"/>
                    <a:pt x="519" y="1630"/>
                    <a:pt x="938" y="1630"/>
                  </a:cubicBezTo>
                  <a:cubicBezTo>
                    <a:pt x="938" y="1630"/>
                    <a:pt x="1037" y="1630"/>
                    <a:pt x="1136" y="1531"/>
                  </a:cubicBezTo>
                  <a:cubicBezTo>
                    <a:pt x="1556" y="1432"/>
                    <a:pt x="1852" y="1013"/>
                    <a:pt x="1654" y="618"/>
                  </a:cubicBezTo>
                  <a:cubicBezTo>
                    <a:pt x="1556" y="198"/>
                    <a:pt x="1235"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2017575" y="4944325"/>
              <a:ext cx="41375" cy="41375"/>
            </a:xfrm>
            <a:custGeom>
              <a:avLst/>
              <a:gdLst/>
              <a:ahLst/>
              <a:cxnLst/>
              <a:rect l="l" t="t" r="r" b="b"/>
              <a:pathLst>
                <a:path w="1655" h="1655" extrusionOk="0">
                  <a:moveTo>
                    <a:pt x="840" y="0"/>
                  </a:moveTo>
                  <a:cubicBezTo>
                    <a:pt x="519" y="0"/>
                    <a:pt x="321" y="99"/>
                    <a:pt x="222" y="198"/>
                  </a:cubicBezTo>
                  <a:cubicBezTo>
                    <a:pt x="0" y="420"/>
                    <a:pt x="0" y="617"/>
                    <a:pt x="0" y="815"/>
                  </a:cubicBezTo>
                  <a:cubicBezTo>
                    <a:pt x="0" y="1235"/>
                    <a:pt x="321" y="1654"/>
                    <a:pt x="840" y="1654"/>
                  </a:cubicBezTo>
                  <a:cubicBezTo>
                    <a:pt x="1235" y="1654"/>
                    <a:pt x="1654" y="1235"/>
                    <a:pt x="1654" y="815"/>
                  </a:cubicBezTo>
                  <a:cubicBezTo>
                    <a:pt x="1654" y="420"/>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2125575" y="4563500"/>
              <a:ext cx="46325" cy="41375"/>
            </a:xfrm>
            <a:custGeom>
              <a:avLst/>
              <a:gdLst/>
              <a:ahLst/>
              <a:cxnLst/>
              <a:rect l="l" t="t" r="r" b="b"/>
              <a:pathLst>
                <a:path w="1853" h="1655" extrusionOk="0">
                  <a:moveTo>
                    <a:pt x="939" y="0"/>
                  </a:moveTo>
                  <a:cubicBezTo>
                    <a:pt x="618" y="0"/>
                    <a:pt x="322" y="222"/>
                    <a:pt x="223" y="420"/>
                  </a:cubicBezTo>
                  <a:cubicBezTo>
                    <a:pt x="1" y="840"/>
                    <a:pt x="124" y="1333"/>
                    <a:pt x="421" y="1556"/>
                  </a:cubicBezTo>
                  <a:cubicBezTo>
                    <a:pt x="618" y="1654"/>
                    <a:pt x="742" y="1654"/>
                    <a:pt x="939" y="1654"/>
                  </a:cubicBezTo>
                  <a:cubicBezTo>
                    <a:pt x="1137" y="1654"/>
                    <a:pt x="1457" y="1556"/>
                    <a:pt x="1556" y="1333"/>
                  </a:cubicBezTo>
                  <a:cubicBezTo>
                    <a:pt x="1853" y="938"/>
                    <a:pt x="1754" y="420"/>
                    <a:pt x="1359" y="222"/>
                  </a:cubicBezTo>
                  <a:cubicBezTo>
                    <a:pt x="1235" y="99"/>
                    <a:pt x="1038"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426800" y="4303650"/>
              <a:ext cx="41375" cy="43850"/>
            </a:xfrm>
            <a:custGeom>
              <a:avLst/>
              <a:gdLst/>
              <a:ahLst/>
              <a:cxnLst/>
              <a:rect l="l" t="t" r="r" b="b"/>
              <a:pathLst>
                <a:path w="1655" h="1754" extrusionOk="0">
                  <a:moveTo>
                    <a:pt x="815" y="0"/>
                  </a:moveTo>
                  <a:cubicBezTo>
                    <a:pt x="716" y="0"/>
                    <a:pt x="519" y="124"/>
                    <a:pt x="420" y="124"/>
                  </a:cubicBezTo>
                  <a:cubicBezTo>
                    <a:pt x="198" y="222"/>
                    <a:pt x="99" y="420"/>
                    <a:pt x="0" y="617"/>
                  </a:cubicBezTo>
                  <a:lnTo>
                    <a:pt x="0" y="1235"/>
                  </a:lnTo>
                  <a:cubicBezTo>
                    <a:pt x="198" y="1556"/>
                    <a:pt x="519" y="1753"/>
                    <a:pt x="815" y="1753"/>
                  </a:cubicBezTo>
                  <a:cubicBezTo>
                    <a:pt x="914" y="1753"/>
                    <a:pt x="1037" y="1654"/>
                    <a:pt x="1136" y="1654"/>
                  </a:cubicBezTo>
                  <a:cubicBezTo>
                    <a:pt x="1333" y="1556"/>
                    <a:pt x="1531" y="1358"/>
                    <a:pt x="1531" y="1136"/>
                  </a:cubicBezTo>
                  <a:cubicBezTo>
                    <a:pt x="1654" y="938"/>
                    <a:pt x="1654" y="741"/>
                    <a:pt x="1531" y="519"/>
                  </a:cubicBezTo>
                  <a:cubicBezTo>
                    <a:pt x="1432" y="222"/>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2257050" y="4414750"/>
              <a:ext cx="43850" cy="40750"/>
            </a:xfrm>
            <a:custGeom>
              <a:avLst/>
              <a:gdLst/>
              <a:ahLst/>
              <a:cxnLst/>
              <a:rect l="l" t="t" r="r" b="b"/>
              <a:pathLst>
                <a:path w="1754" h="1630" extrusionOk="0">
                  <a:moveTo>
                    <a:pt x="914" y="0"/>
                  </a:moveTo>
                  <a:cubicBezTo>
                    <a:pt x="717" y="0"/>
                    <a:pt x="519" y="0"/>
                    <a:pt x="297" y="198"/>
                  </a:cubicBezTo>
                  <a:cubicBezTo>
                    <a:pt x="198" y="296"/>
                    <a:pt x="99" y="494"/>
                    <a:pt x="99" y="716"/>
                  </a:cubicBezTo>
                  <a:cubicBezTo>
                    <a:pt x="1" y="914"/>
                    <a:pt x="99" y="1111"/>
                    <a:pt x="198" y="1333"/>
                  </a:cubicBezTo>
                  <a:cubicBezTo>
                    <a:pt x="420" y="1531"/>
                    <a:pt x="618" y="1630"/>
                    <a:pt x="914" y="1630"/>
                  </a:cubicBezTo>
                  <a:cubicBezTo>
                    <a:pt x="1038" y="1630"/>
                    <a:pt x="1235" y="1531"/>
                    <a:pt x="1433" y="1432"/>
                  </a:cubicBezTo>
                  <a:cubicBezTo>
                    <a:pt x="1531" y="1235"/>
                    <a:pt x="1655" y="1012"/>
                    <a:pt x="1655" y="815"/>
                  </a:cubicBezTo>
                  <a:cubicBezTo>
                    <a:pt x="1754" y="617"/>
                    <a:pt x="1655" y="395"/>
                    <a:pt x="1531" y="198"/>
                  </a:cubicBezTo>
                  <a:cubicBezTo>
                    <a:pt x="1334" y="99"/>
                    <a:pt x="1136"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3097700" y="5275775"/>
              <a:ext cx="43850" cy="38900"/>
            </a:xfrm>
            <a:custGeom>
              <a:avLst/>
              <a:gdLst/>
              <a:ahLst/>
              <a:cxnLst/>
              <a:rect l="l" t="t" r="r" b="b"/>
              <a:pathLst>
                <a:path w="1754" h="1556" extrusionOk="0">
                  <a:moveTo>
                    <a:pt x="939" y="0"/>
                  </a:moveTo>
                  <a:cubicBezTo>
                    <a:pt x="742" y="0"/>
                    <a:pt x="421" y="124"/>
                    <a:pt x="322" y="321"/>
                  </a:cubicBezTo>
                  <a:cubicBezTo>
                    <a:pt x="1" y="617"/>
                    <a:pt x="1" y="1136"/>
                    <a:pt x="421" y="1457"/>
                  </a:cubicBezTo>
                  <a:lnTo>
                    <a:pt x="421" y="1556"/>
                  </a:lnTo>
                  <a:lnTo>
                    <a:pt x="1359" y="1556"/>
                  </a:lnTo>
                  <a:cubicBezTo>
                    <a:pt x="1458" y="1457"/>
                    <a:pt x="1458" y="1457"/>
                    <a:pt x="1556" y="1358"/>
                  </a:cubicBezTo>
                  <a:cubicBezTo>
                    <a:pt x="1655" y="1136"/>
                    <a:pt x="1754" y="938"/>
                    <a:pt x="1754" y="741"/>
                  </a:cubicBezTo>
                  <a:cubicBezTo>
                    <a:pt x="1754" y="519"/>
                    <a:pt x="1655" y="321"/>
                    <a:pt x="1458" y="222"/>
                  </a:cubicBezTo>
                  <a:cubicBezTo>
                    <a:pt x="1359" y="124"/>
                    <a:pt x="1137"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28575" y="4543125"/>
              <a:ext cx="43850" cy="41375"/>
            </a:xfrm>
            <a:custGeom>
              <a:avLst/>
              <a:gdLst/>
              <a:ahLst/>
              <a:cxnLst/>
              <a:rect l="l" t="t" r="r" b="b"/>
              <a:pathLst>
                <a:path w="1754" h="1655" extrusionOk="0">
                  <a:moveTo>
                    <a:pt x="816" y="0"/>
                  </a:moveTo>
                  <a:cubicBezTo>
                    <a:pt x="618" y="0"/>
                    <a:pt x="420" y="198"/>
                    <a:pt x="198" y="297"/>
                  </a:cubicBezTo>
                  <a:cubicBezTo>
                    <a:pt x="100" y="519"/>
                    <a:pt x="1" y="716"/>
                    <a:pt x="1" y="914"/>
                  </a:cubicBezTo>
                  <a:cubicBezTo>
                    <a:pt x="100" y="1235"/>
                    <a:pt x="198" y="1334"/>
                    <a:pt x="297" y="1531"/>
                  </a:cubicBezTo>
                  <a:cubicBezTo>
                    <a:pt x="519" y="1655"/>
                    <a:pt x="717" y="1655"/>
                    <a:pt x="816" y="1655"/>
                  </a:cubicBezTo>
                  <a:cubicBezTo>
                    <a:pt x="1136" y="1655"/>
                    <a:pt x="1334" y="1531"/>
                    <a:pt x="1531" y="1334"/>
                  </a:cubicBezTo>
                  <a:cubicBezTo>
                    <a:pt x="1655" y="1235"/>
                    <a:pt x="1754" y="1037"/>
                    <a:pt x="1655" y="716"/>
                  </a:cubicBezTo>
                  <a:cubicBezTo>
                    <a:pt x="1655" y="519"/>
                    <a:pt x="1531" y="297"/>
                    <a:pt x="1334" y="198"/>
                  </a:cubicBezTo>
                  <a:cubicBezTo>
                    <a:pt x="1235" y="99"/>
                    <a:pt x="1038"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149550" y="4679525"/>
              <a:ext cx="43850" cy="40775"/>
            </a:xfrm>
            <a:custGeom>
              <a:avLst/>
              <a:gdLst/>
              <a:ahLst/>
              <a:cxnLst/>
              <a:rect l="l" t="t" r="r" b="b"/>
              <a:pathLst>
                <a:path w="1754" h="1631" extrusionOk="0">
                  <a:moveTo>
                    <a:pt x="816" y="1"/>
                  </a:moveTo>
                  <a:cubicBezTo>
                    <a:pt x="717" y="1"/>
                    <a:pt x="519" y="1"/>
                    <a:pt x="396" y="99"/>
                  </a:cubicBezTo>
                  <a:cubicBezTo>
                    <a:pt x="198" y="198"/>
                    <a:pt x="100" y="396"/>
                    <a:pt x="1" y="618"/>
                  </a:cubicBezTo>
                  <a:cubicBezTo>
                    <a:pt x="1" y="815"/>
                    <a:pt x="1" y="1013"/>
                    <a:pt x="100" y="1235"/>
                  </a:cubicBezTo>
                  <a:cubicBezTo>
                    <a:pt x="297" y="1433"/>
                    <a:pt x="519" y="1630"/>
                    <a:pt x="816" y="1630"/>
                  </a:cubicBezTo>
                  <a:cubicBezTo>
                    <a:pt x="1013" y="1630"/>
                    <a:pt x="1137" y="1531"/>
                    <a:pt x="1235" y="1433"/>
                  </a:cubicBezTo>
                  <a:cubicBezTo>
                    <a:pt x="1630" y="1235"/>
                    <a:pt x="1754" y="717"/>
                    <a:pt x="1532" y="297"/>
                  </a:cubicBezTo>
                  <a:cubicBezTo>
                    <a:pt x="1334" y="99"/>
                    <a:pt x="1137"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193375" y="5121450"/>
              <a:ext cx="43225" cy="41400"/>
            </a:xfrm>
            <a:custGeom>
              <a:avLst/>
              <a:gdLst/>
              <a:ahLst/>
              <a:cxnLst/>
              <a:rect l="l" t="t" r="r" b="b"/>
              <a:pathLst>
                <a:path w="1729" h="1656" extrusionOk="0">
                  <a:moveTo>
                    <a:pt x="815" y="1"/>
                  </a:moveTo>
                  <a:cubicBezTo>
                    <a:pt x="495" y="1"/>
                    <a:pt x="198" y="223"/>
                    <a:pt x="1" y="421"/>
                  </a:cubicBezTo>
                  <a:lnTo>
                    <a:pt x="1" y="519"/>
                  </a:lnTo>
                  <a:lnTo>
                    <a:pt x="1" y="1137"/>
                  </a:lnTo>
                  <a:cubicBezTo>
                    <a:pt x="99" y="1359"/>
                    <a:pt x="297" y="1458"/>
                    <a:pt x="495" y="1556"/>
                  </a:cubicBezTo>
                  <a:cubicBezTo>
                    <a:pt x="618" y="1556"/>
                    <a:pt x="717" y="1655"/>
                    <a:pt x="815" y="1655"/>
                  </a:cubicBezTo>
                  <a:cubicBezTo>
                    <a:pt x="1112" y="1655"/>
                    <a:pt x="1433" y="1458"/>
                    <a:pt x="1531" y="1038"/>
                  </a:cubicBezTo>
                  <a:cubicBezTo>
                    <a:pt x="1729" y="618"/>
                    <a:pt x="1531" y="223"/>
                    <a:pt x="1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3224250" y="4944325"/>
              <a:ext cx="40750" cy="41375"/>
            </a:xfrm>
            <a:custGeom>
              <a:avLst/>
              <a:gdLst/>
              <a:ahLst/>
              <a:cxnLst/>
              <a:rect l="l" t="t" r="r" b="b"/>
              <a:pathLst>
                <a:path w="1630" h="1655" extrusionOk="0">
                  <a:moveTo>
                    <a:pt x="815" y="0"/>
                  </a:moveTo>
                  <a:cubicBezTo>
                    <a:pt x="395" y="0"/>
                    <a:pt x="0" y="297"/>
                    <a:pt x="0" y="815"/>
                  </a:cubicBezTo>
                  <a:cubicBezTo>
                    <a:pt x="0" y="1235"/>
                    <a:pt x="395" y="1654"/>
                    <a:pt x="815" y="1654"/>
                  </a:cubicBezTo>
                  <a:cubicBezTo>
                    <a:pt x="1333" y="1654"/>
                    <a:pt x="1630" y="1235"/>
                    <a:pt x="1630" y="815"/>
                  </a:cubicBezTo>
                  <a:cubicBezTo>
                    <a:pt x="1630" y="297"/>
                    <a:pt x="133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13750" y="4846800"/>
              <a:ext cx="43850" cy="40750"/>
            </a:xfrm>
            <a:custGeom>
              <a:avLst/>
              <a:gdLst/>
              <a:ahLst/>
              <a:cxnLst/>
              <a:rect l="l" t="t" r="r" b="b"/>
              <a:pathLst>
                <a:path w="1754" h="1630" extrusionOk="0">
                  <a:moveTo>
                    <a:pt x="716" y="0"/>
                  </a:moveTo>
                  <a:cubicBezTo>
                    <a:pt x="519" y="0"/>
                    <a:pt x="297" y="198"/>
                    <a:pt x="198" y="297"/>
                  </a:cubicBezTo>
                  <a:cubicBezTo>
                    <a:pt x="99" y="494"/>
                    <a:pt x="0" y="716"/>
                    <a:pt x="99" y="914"/>
                  </a:cubicBezTo>
                  <a:cubicBezTo>
                    <a:pt x="99" y="1334"/>
                    <a:pt x="519" y="1630"/>
                    <a:pt x="914" y="1630"/>
                  </a:cubicBezTo>
                  <a:lnTo>
                    <a:pt x="1037" y="1630"/>
                  </a:lnTo>
                  <a:cubicBezTo>
                    <a:pt x="1432" y="1531"/>
                    <a:pt x="1753" y="1111"/>
                    <a:pt x="1655" y="618"/>
                  </a:cubicBezTo>
                  <a:cubicBezTo>
                    <a:pt x="1655" y="297"/>
                    <a:pt x="1235"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2228650" y="5080725"/>
              <a:ext cx="43850" cy="40750"/>
            </a:xfrm>
            <a:custGeom>
              <a:avLst/>
              <a:gdLst/>
              <a:ahLst/>
              <a:cxnLst/>
              <a:rect l="l" t="t" r="r" b="b"/>
              <a:pathLst>
                <a:path w="1754" h="1630" extrusionOk="0">
                  <a:moveTo>
                    <a:pt x="717" y="0"/>
                  </a:moveTo>
                  <a:cubicBezTo>
                    <a:pt x="322" y="198"/>
                    <a:pt x="1" y="618"/>
                    <a:pt x="100" y="1013"/>
                  </a:cubicBezTo>
                  <a:cubicBezTo>
                    <a:pt x="198" y="1432"/>
                    <a:pt x="618" y="1630"/>
                    <a:pt x="939" y="1630"/>
                  </a:cubicBezTo>
                  <a:lnTo>
                    <a:pt x="1137" y="1630"/>
                  </a:lnTo>
                  <a:cubicBezTo>
                    <a:pt x="1334" y="1531"/>
                    <a:pt x="1556" y="1432"/>
                    <a:pt x="1655" y="1235"/>
                  </a:cubicBezTo>
                  <a:cubicBezTo>
                    <a:pt x="1754" y="1013"/>
                    <a:pt x="1754" y="815"/>
                    <a:pt x="1754" y="716"/>
                  </a:cubicBezTo>
                  <a:lnTo>
                    <a:pt x="1754" y="618"/>
                  </a:ln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2310750" y="5242425"/>
              <a:ext cx="43850" cy="41400"/>
            </a:xfrm>
            <a:custGeom>
              <a:avLst/>
              <a:gdLst/>
              <a:ahLst/>
              <a:cxnLst/>
              <a:rect l="l" t="t" r="r" b="b"/>
              <a:pathLst>
                <a:path w="1754" h="1656" extrusionOk="0">
                  <a:moveTo>
                    <a:pt x="840" y="1"/>
                  </a:moveTo>
                  <a:cubicBezTo>
                    <a:pt x="618" y="1"/>
                    <a:pt x="519" y="100"/>
                    <a:pt x="321" y="223"/>
                  </a:cubicBezTo>
                  <a:cubicBezTo>
                    <a:pt x="223" y="322"/>
                    <a:pt x="1" y="519"/>
                    <a:pt x="1" y="717"/>
                  </a:cubicBezTo>
                  <a:cubicBezTo>
                    <a:pt x="1" y="939"/>
                    <a:pt x="1" y="1137"/>
                    <a:pt x="223" y="1334"/>
                  </a:cubicBezTo>
                  <a:cubicBezTo>
                    <a:pt x="321" y="1556"/>
                    <a:pt x="519" y="1655"/>
                    <a:pt x="840" y="1655"/>
                  </a:cubicBezTo>
                  <a:cubicBezTo>
                    <a:pt x="1037" y="1655"/>
                    <a:pt x="1136" y="1655"/>
                    <a:pt x="1358" y="1556"/>
                  </a:cubicBezTo>
                  <a:cubicBezTo>
                    <a:pt x="1655" y="1235"/>
                    <a:pt x="1753" y="717"/>
                    <a:pt x="1457" y="322"/>
                  </a:cubicBezTo>
                  <a:cubicBezTo>
                    <a:pt x="1358" y="100"/>
                    <a:pt x="1136" y="1"/>
                    <a:pt x="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2259525" y="4728300"/>
              <a:ext cx="46325" cy="41375"/>
            </a:xfrm>
            <a:custGeom>
              <a:avLst/>
              <a:gdLst/>
              <a:ahLst/>
              <a:cxnLst/>
              <a:rect l="l" t="t" r="r" b="b"/>
              <a:pathLst>
                <a:path w="1853" h="1655" extrusionOk="0">
                  <a:moveTo>
                    <a:pt x="939" y="0"/>
                  </a:moveTo>
                  <a:cubicBezTo>
                    <a:pt x="618" y="0"/>
                    <a:pt x="321" y="99"/>
                    <a:pt x="99" y="420"/>
                  </a:cubicBezTo>
                  <a:cubicBezTo>
                    <a:pt x="0" y="617"/>
                    <a:pt x="0" y="815"/>
                    <a:pt x="99" y="1037"/>
                  </a:cubicBezTo>
                  <a:cubicBezTo>
                    <a:pt x="198" y="1235"/>
                    <a:pt x="321" y="1432"/>
                    <a:pt x="519" y="1531"/>
                  </a:cubicBezTo>
                  <a:cubicBezTo>
                    <a:pt x="618" y="1531"/>
                    <a:pt x="716" y="1654"/>
                    <a:pt x="939" y="1654"/>
                  </a:cubicBezTo>
                  <a:cubicBezTo>
                    <a:pt x="1235" y="1654"/>
                    <a:pt x="1556" y="1432"/>
                    <a:pt x="1655" y="1136"/>
                  </a:cubicBezTo>
                  <a:cubicBezTo>
                    <a:pt x="1852" y="716"/>
                    <a:pt x="1655" y="198"/>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2213225" y="4900500"/>
              <a:ext cx="43850" cy="41375"/>
            </a:xfrm>
            <a:custGeom>
              <a:avLst/>
              <a:gdLst/>
              <a:ahLst/>
              <a:cxnLst/>
              <a:rect l="l" t="t" r="r" b="b"/>
              <a:pathLst>
                <a:path w="1754" h="1655" extrusionOk="0">
                  <a:moveTo>
                    <a:pt x="815" y="0"/>
                  </a:moveTo>
                  <a:cubicBezTo>
                    <a:pt x="420" y="0"/>
                    <a:pt x="99" y="420"/>
                    <a:pt x="99" y="815"/>
                  </a:cubicBezTo>
                  <a:cubicBezTo>
                    <a:pt x="1" y="1235"/>
                    <a:pt x="322" y="1654"/>
                    <a:pt x="815" y="1654"/>
                  </a:cubicBezTo>
                  <a:cubicBezTo>
                    <a:pt x="1334" y="1654"/>
                    <a:pt x="1655" y="1334"/>
                    <a:pt x="1655" y="939"/>
                  </a:cubicBezTo>
                  <a:cubicBezTo>
                    <a:pt x="1754" y="716"/>
                    <a:pt x="1655" y="519"/>
                    <a:pt x="1556" y="321"/>
                  </a:cubicBezTo>
                  <a:cubicBezTo>
                    <a:pt x="1334" y="198"/>
                    <a:pt x="1136" y="99"/>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2689100" y="4437575"/>
              <a:ext cx="43850" cy="41375"/>
            </a:xfrm>
            <a:custGeom>
              <a:avLst/>
              <a:gdLst/>
              <a:ahLst/>
              <a:cxnLst/>
              <a:rect l="l" t="t" r="r" b="b"/>
              <a:pathLst>
                <a:path w="1754" h="1655" extrusionOk="0">
                  <a:moveTo>
                    <a:pt x="816" y="1"/>
                  </a:moveTo>
                  <a:cubicBezTo>
                    <a:pt x="421" y="99"/>
                    <a:pt x="1" y="420"/>
                    <a:pt x="100" y="939"/>
                  </a:cubicBezTo>
                  <a:cubicBezTo>
                    <a:pt x="100" y="1334"/>
                    <a:pt x="421" y="1655"/>
                    <a:pt x="914" y="1655"/>
                  </a:cubicBezTo>
                  <a:cubicBezTo>
                    <a:pt x="1137" y="1655"/>
                    <a:pt x="1334" y="1556"/>
                    <a:pt x="1532" y="1433"/>
                  </a:cubicBezTo>
                  <a:cubicBezTo>
                    <a:pt x="1655" y="1235"/>
                    <a:pt x="1754" y="1038"/>
                    <a:pt x="1754" y="815"/>
                  </a:cubicBezTo>
                  <a:cubicBezTo>
                    <a:pt x="1655" y="420"/>
                    <a:pt x="1334"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2365075" y="4581400"/>
              <a:ext cx="41375" cy="41375"/>
            </a:xfrm>
            <a:custGeom>
              <a:avLst/>
              <a:gdLst/>
              <a:ahLst/>
              <a:cxnLst/>
              <a:rect l="l" t="t" r="r" b="b"/>
              <a:pathLst>
                <a:path w="1655" h="1655" extrusionOk="0">
                  <a:moveTo>
                    <a:pt x="815" y="0"/>
                  </a:moveTo>
                  <a:cubicBezTo>
                    <a:pt x="617" y="0"/>
                    <a:pt x="420" y="0"/>
                    <a:pt x="296" y="222"/>
                  </a:cubicBezTo>
                  <a:cubicBezTo>
                    <a:pt x="0" y="519"/>
                    <a:pt x="0" y="1037"/>
                    <a:pt x="296" y="1358"/>
                  </a:cubicBezTo>
                  <a:cubicBezTo>
                    <a:pt x="420" y="1556"/>
                    <a:pt x="617" y="1654"/>
                    <a:pt x="815" y="1654"/>
                  </a:cubicBezTo>
                  <a:cubicBezTo>
                    <a:pt x="1037" y="1654"/>
                    <a:pt x="1235" y="1556"/>
                    <a:pt x="1432" y="1358"/>
                  </a:cubicBezTo>
                  <a:cubicBezTo>
                    <a:pt x="1654" y="1235"/>
                    <a:pt x="1654" y="1037"/>
                    <a:pt x="1654" y="840"/>
                  </a:cubicBezTo>
                  <a:cubicBezTo>
                    <a:pt x="1654" y="617"/>
                    <a:pt x="1654" y="420"/>
                    <a:pt x="1432" y="222"/>
                  </a:cubicBezTo>
                  <a:cubicBezTo>
                    <a:pt x="1333" y="124"/>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2866250" y="4461025"/>
              <a:ext cx="46325" cy="40775"/>
            </a:xfrm>
            <a:custGeom>
              <a:avLst/>
              <a:gdLst/>
              <a:ahLst/>
              <a:cxnLst/>
              <a:rect l="l" t="t" r="r" b="b"/>
              <a:pathLst>
                <a:path w="1853" h="1631" extrusionOk="0">
                  <a:moveTo>
                    <a:pt x="939" y="1"/>
                  </a:moveTo>
                  <a:cubicBezTo>
                    <a:pt x="618" y="1"/>
                    <a:pt x="322" y="198"/>
                    <a:pt x="223" y="495"/>
                  </a:cubicBezTo>
                  <a:cubicBezTo>
                    <a:pt x="1" y="1013"/>
                    <a:pt x="322" y="1433"/>
                    <a:pt x="741" y="1630"/>
                  </a:cubicBezTo>
                  <a:lnTo>
                    <a:pt x="939" y="1630"/>
                  </a:lnTo>
                  <a:cubicBezTo>
                    <a:pt x="1358" y="1630"/>
                    <a:pt x="1655" y="1433"/>
                    <a:pt x="1754" y="1013"/>
                  </a:cubicBezTo>
                  <a:cubicBezTo>
                    <a:pt x="1852" y="618"/>
                    <a:pt x="1655" y="198"/>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2511350" y="4478925"/>
              <a:ext cx="46325" cy="40775"/>
            </a:xfrm>
            <a:custGeom>
              <a:avLst/>
              <a:gdLst/>
              <a:ahLst/>
              <a:cxnLst/>
              <a:rect l="l" t="t" r="r" b="b"/>
              <a:pathLst>
                <a:path w="1853" h="1631" extrusionOk="0">
                  <a:moveTo>
                    <a:pt x="939" y="1"/>
                  </a:moveTo>
                  <a:cubicBezTo>
                    <a:pt x="840" y="1"/>
                    <a:pt x="741" y="100"/>
                    <a:pt x="618" y="100"/>
                  </a:cubicBezTo>
                  <a:cubicBezTo>
                    <a:pt x="223" y="297"/>
                    <a:pt x="0" y="816"/>
                    <a:pt x="223" y="1235"/>
                  </a:cubicBezTo>
                  <a:cubicBezTo>
                    <a:pt x="321" y="1532"/>
                    <a:pt x="618" y="1630"/>
                    <a:pt x="939" y="1630"/>
                  </a:cubicBezTo>
                  <a:lnTo>
                    <a:pt x="1358" y="1630"/>
                  </a:lnTo>
                  <a:cubicBezTo>
                    <a:pt x="1556" y="1532"/>
                    <a:pt x="1655" y="1334"/>
                    <a:pt x="1753" y="1136"/>
                  </a:cubicBezTo>
                  <a:cubicBezTo>
                    <a:pt x="1852" y="914"/>
                    <a:pt x="1852" y="717"/>
                    <a:pt x="1753" y="519"/>
                  </a:cubicBezTo>
                  <a:cubicBezTo>
                    <a:pt x="1655" y="198"/>
                    <a:pt x="1358" y="1"/>
                    <a:pt x="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2408900" y="4633250"/>
              <a:ext cx="661050" cy="661050"/>
            </a:xfrm>
            <a:custGeom>
              <a:avLst/>
              <a:gdLst/>
              <a:ahLst/>
              <a:cxnLst/>
              <a:rect l="l" t="t" r="r" b="b"/>
              <a:pathLst>
                <a:path w="26442" h="26442" extrusionOk="0">
                  <a:moveTo>
                    <a:pt x="13159" y="0"/>
                  </a:moveTo>
                  <a:cubicBezTo>
                    <a:pt x="12641" y="0"/>
                    <a:pt x="12345" y="395"/>
                    <a:pt x="12345" y="815"/>
                  </a:cubicBezTo>
                  <a:cubicBezTo>
                    <a:pt x="12345" y="1333"/>
                    <a:pt x="12740" y="1629"/>
                    <a:pt x="13159" y="1629"/>
                  </a:cubicBezTo>
                  <a:cubicBezTo>
                    <a:pt x="13579" y="1629"/>
                    <a:pt x="13974" y="1333"/>
                    <a:pt x="13974" y="815"/>
                  </a:cubicBezTo>
                  <a:cubicBezTo>
                    <a:pt x="13974" y="395"/>
                    <a:pt x="13579" y="0"/>
                    <a:pt x="13159" y="0"/>
                  </a:cubicBezTo>
                  <a:close/>
                  <a:moveTo>
                    <a:pt x="19332" y="1629"/>
                  </a:moveTo>
                  <a:cubicBezTo>
                    <a:pt x="19035" y="1629"/>
                    <a:pt x="18813" y="1852"/>
                    <a:pt x="18616" y="2049"/>
                  </a:cubicBezTo>
                  <a:cubicBezTo>
                    <a:pt x="18517" y="2247"/>
                    <a:pt x="18517" y="2469"/>
                    <a:pt x="18517" y="2666"/>
                  </a:cubicBezTo>
                  <a:cubicBezTo>
                    <a:pt x="18616" y="2864"/>
                    <a:pt x="18714" y="3086"/>
                    <a:pt x="18912" y="3185"/>
                  </a:cubicBezTo>
                  <a:cubicBezTo>
                    <a:pt x="19035" y="3284"/>
                    <a:pt x="19233" y="3284"/>
                    <a:pt x="19332" y="3284"/>
                  </a:cubicBezTo>
                  <a:cubicBezTo>
                    <a:pt x="19652" y="3284"/>
                    <a:pt x="19949" y="3086"/>
                    <a:pt x="20048" y="2864"/>
                  </a:cubicBezTo>
                  <a:cubicBezTo>
                    <a:pt x="20270" y="2469"/>
                    <a:pt x="20146" y="1950"/>
                    <a:pt x="19751" y="1753"/>
                  </a:cubicBezTo>
                  <a:cubicBezTo>
                    <a:pt x="19652" y="1629"/>
                    <a:pt x="19529" y="1629"/>
                    <a:pt x="19332" y="1629"/>
                  </a:cubicBezTo>
                  <a:close/>
                  <a:moveTo>
                    <a:pt x="6987" y="1753"/>
                  </a:moveTo>
                  <a:cubicBezTo>
                    <a:pt x="6790" y="1753"/>
                    <a:pt x="6691" y="1753"/>
                    <a:pt x="6567" y="1852"/>
                  </a:cubicBezTo>
                  <a:cubicBezTo>
                    <a:pt x="6172" y="2049"/>
                    <a:pt x="6074" y="2568"/>
                    <a:pt x="6271" y="2987"/>
                  </a:cubicBezTo>
                  <a:cubicBezTo>
                    <a:pt x="6370" y="3185"/>
                    <a:pt x="6691" y="3382"/>
                    <a:pt x="6987" y="3382"/>
                  </a:cubicBezTo>
                  <a:cubicBezTo>
                    <a:pt x="7086" y="3382"/>
                    <a:pt x="7308" y="3284"/>
                    <a:pt x="7407" y="3185"/>
                  </a:cubicBezTo>
                  <a:cubicBezTo>
                    <a:pt x="7604" y="3086"/>
                    <a:pt x="7703" y="2987"/>
                    <a:pt x="7802" y="2765"/>
                  </a:cubicBezTo>
                  <a:cubicBezTo>
                    <a:pt x="7802" y="2568"/>
                    <a:pt x="7802" y="2247"/>
                    <a:pt x="7703" y="2148"/>
                  </a:cubicBezTo>
                  <a:cubicBezTo>
                    <a:pt x="7506" y="1852"/>
                    <a:pt x="7308" y="1753"/>
                    <a:pt x="6987" y="1753"/>
                  </a:cubicBezTo>
                  <a:close/>
                  <a:moveTo>
                    <a:pt x="23850" y="6172"/>
                  </a:moveTo>
                  <a:cubicBezTo>
                    <a:pt x="23751" y="6172"/>
                    <a:pt x="23652" y="6172"/>
                    <a:pt x="23455" y="6271"/>
                  </a:cubicBezTo>
                  <a:cubicBezTo>
                    <a:pt x="23356" y="6370"/>
                    <a:pt x="23134" y="6567"/>
                    <a:pt x="23134" y="6789"/>
                  </a:cubicBezTo>
                  <a:cubicBezTo>
                    <a:pt x="23035" y="6987"/>
                    <a:pt x="23134" y="7184"/>
                    <a:pt x="23232" y="7407"/>
                  </a:cubicBezTo>
                  <a:cubicBezTo>
                    <a:pt x="23356" y="7604"/>
                    <a:pt x="23652" y="7802"/>
                    <a:pt x="23973" y="7802"/>
                  </a:cubicBezTo>
                  <a:cubicBezTo>
                    <a:pt x="24072" y="7802"/>
                    <a:pt x="24171" y="7703"/>
                    <a:pt x="24368" y="7703"/>
                  </a:cubicBezTo>
                  <a:cubicBezTo>
                    <a:pt x="24689" y="7407"/>
                    <a:pt x="24887" y="6987"/>
                    <a:pt x="24590" y="6567"/>
                  </a:cubicBezTo>
                  <a:cubicBezTo>
                    <a:pt x="24467" y="6271"/>
                    <a:pt x="24171" y="6172"/>
                    <a:pt x="23850" y="6172"/>
                  </a:cubicBezTo>
                  <a:close/>
                  <a:moveTo>
                    <a:pt x="2469" y="6271"/>
                  </a:moveTo>
                  <a:cubicBezTo>
                    <a:pt x="2148" y="6271"/>
                    <a:pt x="1852" y="6370"/>
                    <a:pt x="1753" y="6691"/>
                  </a:cubicBezTo>
                  <a:cubicBezTo>
                    <a:pt x="1630" y="6888"/>
                    <a:pt x="1630" y="7086"/>
                    <a:pt x="1630" y="7308"/>
                  </a:cubicBezTo>
                  <a:cubicBezTo>
                    <a:pt x="1753" y="7505"/>
                    <a:pt x="1852" y="7703"/>
                    <a:pt x="2049" y="7802"/>
                  </a:cubicBezTo>
                  <a:cubicBezTo>
                    <a:pt x="2148" y="7802"/>
                    <a:pt x="2370" y="7925"/>
                    <a:pt x="2469" y="7925"/>
                  </a:cubicBezTo>
                  <a:cubicBezTo>
                    <a:pt x="2765" y="7925"/>
                    <a:pt x="2987" y="7703"/>
                    <a:pt x="3185" y="7505"/>
                  </a:cubicBezTo>
                  <a:cubicBezTo>
                    <a:pt x="3284" y="7308"/>
                    <a:pt x="3284" y="7086"/>
                    <a:pt x="3284" y="6888"/>
                  </a:cubicBezTo>
                  <a:cubicBezTo>
                    <a:pt x="3185" y="6691"/>
                    <a:pt x="3086" y="6469"/>
                    <a:pt x="2864" y="6370"/>
                  </a:cubicBezTo>
                  <a:cubicBezTo>
                    <a:pt x="2765" y="6271"/>
                    <a:pt x="2568" y="6271"/>
                    <a:pt x="2469" y="6271"/>
                  </a:cubicBezTo>
                  <a:close/>
                  <a:moveTo>
                    <a:pt x="815" y="12443"/>
                  </a:moveTo>
                  <a:cubicBezTo>
                    <a:pt x="617" y="12443"/>
                    <a:pt x="395" y="12542"/>
                    <a:pt x="198" y="12641"/>
                  </a:cubicBezTo>
                  <a:cubicBezTo>
                    <a:pt x="99" y="12863"/>
                    <a:pt x="0" y="13060"/>
                    <a:pt x="0" y="13258"/>
                  </a:cubicBezTo>
                  <a:cubicBezTo>
                    <a:pt x="0" y="13678"/>
                    <a:pt x="395" y="14097"/>
                    <a:pt x="815" y="14097"/>
                  </a:cubicBezTo>
                  <a:cubicBezTo>
                    <a:pt x="1012" y="14097"/>
                    <a:pt x="1235" y="13974"/>
                    <a:pt x="1432" y="13875"/>
                  </a:cubicBezTo>
                  <a:cubicBezTo>
                    <a:pt x="1531" y="13678"/>
                    <a:pt x="1630" y="13480"/>
                    <a:pt x="1630" y="13258"/>
                  </a:cubicBezTo>
                  <a:cubicBezTo>
                    <a:pt x="1630" y="12863"/>
                    <a:pt x="1235" y="12443"/>
                    <a:pt x="815" y="12443"/>
                  </a:cubicBezTo>
                  <a:close/>
                  <a:moveTo>
                    <a:pt x="25603" y="12344"/>
                  </a:moveTo>
                  <a:cubicBezTo>
                    <a:pt x="25207" y="12344"/>
                    <a:pt x="24788" y="12641"/>
                    <a:pt x="24788" y="13159"/>
                  </a:cubicBezTo>
                  <a:lnTo>
                    <a:pt x="24788" y="13258"/>
                  </a:lnTo>
                  <a:cubicBezTo>
                    <a:pt x="24788" y="13678"/>
                    <a:pt x="25207" y="14097"/>
                    <a:pt x="25603" y="14097"/>
                  </a:cubicBezTo>
                  <a:cubicBezTo>
                    <a:pt x="26022" y="14097"/>
                    <a:pt x="26442" y="13678"/>
                    <a:pt x="26442" y="13258"/>
                  </a:cubicBezTo>
                  <a:lnTo>
                    <a:pt x="26442" y="13159"/>
                  </a:lnTo>
                  <a:cubicBezTo>
                    <a:pt x="26442" y="12641"/>
                    <a:pt x="26022" y="12344"/>
                    <a:pt x="25603" y="12344"/>
                  </a:cubicBezTo>
                  <a:close/>
                  <a:moveTo>
                    <a:pt x="2469" y="18615"/>
                  </a:moveTo>
                  <a:cubicBezTo>
                    <a:pt x="2370" y="18615"/>
                    <a:pt x="2247" y="18714"/>
                    <a:pt x="2049" y="18714"/>
                  </a:cubicBezTo>
                  <a:cubicBezTo>
                    <a:pt x="1852" y="18813"/>
                    <a:pt x="1753" y="19035"/>
                    <a:pt x="1753" y="19233"/>
                  </a:cubicBezTo>
                  <a:cubicBezTo>
                    <a:pt x="1630" y="19430"/>
                    <a:pt x="1630" y="19652"/>
                    <a:pt x="1753" y="19850"/>
                  </a:cubicBezTo>
                  <a:cubicBezTo>
                    <a:pt x="1950" y="20146"/>
                    <a:pt x="2247" y="20270"/>
                    <a:pt x="2469" y="20270"/>
                  </a:cubicBezTo>
                  <a:cubicBezTo>
                    <a:pt x="2666" y="20270"/>
                    <a:pt x="2765" y="20270"/>
                    <a:pt x="2864" y="20146"/>
                  </a:cubicBezTo>
                  <a:cubicBezTo>
                    <a:pt x="3086" y="20047"/>
                    <a:pt x="3284" y="19850"/>
                    <a:pt x="3284" y="19652"/>
                  </a:cubicBezTo>
                  <a:cubicBezTo>
                    <a:pt x="3382" y="19430"/>
                    <a:pt x="3284" y="19233"/>
                    <a:pt x="3185" y="19035"/>
                  </a:cubicBezTo>
                  <a:cubicBezTo>
                    <a:pt x="3086" y="18813"/>
                    <a:pt x="2765" y="18615"/>
                    <a:pt x="2469" y="18615"/>
                  </a:cubicBezTo>
                  <a:close/>
                  <a:moveTo>
                    <a:pt x="23973" y="18615"/>
                  </a:moveTo>
                  <a:cubicBezTo>
                    <a:pt x="23652" y="18615"/>
                    <a:pt x="23356" y="18714"/>
                    <a:pt x="23232" y="19035"/>
                  </a:cubicBezTo>
                  <a:cubicBezTo>
                    <a:pt x="23134" y="19233"/>
                    <a:pt x="23134" y="19430"/>
                    <a:pt x="23134" y="19652"/>
                  </a:cubicBezTo>
                  <a:cubicBezTo>
                    <a:pt x="23232" y="19850"/>
                    <a:pt x="23356" y="20047"/>
                    <a:pt x="23553" y="20146"/>
                  </a:cubicBezTo>
                  <a:cubicBezTo>
                    <a:pt x="23652" y="20146"/>
                    <a:pt x="23751" y="20270"/>
                    <a:pt x="23973" y="20270"/>
                  </a:cubicBezTo>
                  <a:cubicBezTo>
                    <a:pt x="24269" y="20270"/>
                    <a:pt x="24467" y="20047"/>
                    <a:pt x="24689" y="19850"/>
                  </a:cubicBezTo>
                  <a:cubicBezTo>
                    <a:pt x="24887" y="19430"/>
                    <a:pt x="24788" y="18912"/>
                    <a:pt x="24368" y="18714"/>
                  </a:cubicBezTo>
                  <a:cubicBezTo>
                    <a:pt x="24269" y="18615"/>
                    <a:pt x="24072" y="18615"/>
                    <a:pt x="23973" y="18615"/>
                  </a:cubicBezTo>
                  <a:close/>
                  <a:moveTo>
                    <a:pt x="7086" y="23134"/>
                  </a:moveTo>
                  <a:cubicBezTo>
                    <a:pt x="6790" y="23134"/>
                    <a:pt x="6469" y="23356"/>
                    <a:pt x="6370" y="23553"/>
                  </a:cubicBezTo>
                  <a:cubicBezTo>
                    <a:pt x="6074" y="23973"/>
                    <a:pt x="6271" y="24467"/>
                    <a:pt x="6691" y="24689"/>
                  </a:cubicBezTo>
                  <a:cubicBezTo>
                    <a:pt x="6790" y="24788"/>
                    <a:pt x="6888" y="24788"/>
                    <a:pt x="6987" y="24788"/>
                  </a:cubicBezTo>
                  <a:cubicBezTo>
                    <a:pt x="7308" y="24788"/>
                    <a:pt x="7604" y="24689"/>
                    <a:pt x="7703" y="24368"/>
                  </a:cubicBezTo>
                  <a:cubicBezTo>
                    <a:pt x="8024" y="23973"/>
                    <a:pt x="7802" y="23454"/>
                    <a:pt x="7407" y="23232"/>
                  </a:cubicBezTo>
                  <a:cubicBezTo>
                    <a:pt x="7308" y="23134"/>
                    <a:pt x="7185" y="23134"/>
                    <a:pt x="7086" y="23134"/>
                  </a:cubicBezTo>
                  <a:close/>
                  <a:moveTo>
                    <a:pt x="19430" y="23134"/>
                  </a:moveTo>
                  <a:cubicBezTo>
                    <a:pt x="19233" y="23134"/>
                    <a:pt x="19134" y="23134"/>
                    <a:pt x="19035" y="23232"/>
                  </a:cubicBezTo>
                  <a:cubicBezTo>
                    <a:pt x="18616" y="23454"/>
                    <a:pt x="18517" y="23973"/>
                    <a:pt x="18714" y="24368"/>
                  </a:cubicBezTo>
                  <a:cubicBezTo>
                    <a:pt x="18813" y="24590"/>
                    <a:pt x="19134" y="24788"/>
                    <a:pt x="19430" y="24788"/>
                  </a:cubicBezTo>
                  <a:cubicBezTo>
                    <a:pt x="19529" y="24788"/>
                    <a:pt x="19751" y="24788"/>
                    <a:pt x="19850" y="24689"/>
                  </a:cubicBezTo>
                  <a:cubicBezTo>
                    <a:pt x="20270" y="24467"/>
                    <a:pt x="20368" y="23973"/>
                    <a:pt x="20146" y="23553"/>
                  </a:cubicBezTo>
                  <a:cubicBezTo>
                    <a:pt x="19949" y="23232"/>
                    <a:pt x="19751" y="23134"/>
                    <a:pt x="19430" y="23134"/>
                  </a:cubicBezTo>
                  <a:close/>
                  <a:moveTo>
                    <a:pt x="13258" y="24788"/>
                  </a:moveTo>
                  <a:cubicBezTo>
                    <a:pt x="12740" y="24788"/>
                    <a:pt x="12443" y="25207"/>
                    <a:pt x="12443" y="25602"/>
                  </a:cubicBezTo>
                  <a:cubicBezTo>
                    <a:pt x="12443" y="26121"/>
                    <a:pt x="12740" y="26442"/>
                    <a:pt x="13258" y="26442"/>
                  </a:cubicBezTo>
                  <a:cubicBezTo>
                    <a:pt x="13678" y="26442"/>
                    <a:pt x="14097" y="26121"/>
                    <a:pt x="14097" y="25602"/>
                  </a:cubicBezTo>
                  <a:cubicBezTo>
                    <a:pt x="14097" y="25207"/>
                    <a:pt x="13678" y="24788"/>
                    <a:pt x="13258" y="247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2624925" y="4836300"/>
              <a:ext cx="249375" cy="257400"/>
            </a:xfrm>
            <a:custGeom>
              <a:avLst/>
              <a:gdLst/>
              <a:ahLst/>
              <a:cxnLst/>
              <a:rect l="l" t="t" r="r" b="b"/>
              <a:pathLst>
                <a:path w="9975" h="10296" extrusionOk="0">
                  <a:moveTo>
                    <a:pt x="5950" y="1"/>
                  </a:moveTo>
                  <a:cubicBezTo>
                    <a:pt x="5654" y="1"/>
                    <a:pt x="5234" y="198"/>
                    <a:pt x="5136" y="519"/>
                  </a:cubicBezTo>
                  <a:cubicBezTo>
                    <a:pt x="5037" y="914"/>
                    <a:pt x="5234" y="1433"/>
                    <a:pt x="5753" y="1531"/>
                  </a:cubicBezTo>
                  <a:cubicBezTo>
                    <a:pt x="5753" y="1531"/>
                    <a:pt x="5851" y="1655"/>
                    <a:pt x="5950" y="1655"/>
                  </a:cubicBezTo>
                  <a:cubicBezTo>
                    <a:pt x="6370" y="1655"/>
                    <a:pt x="6691" y="1334"/>
                    <a:pt x="6790" y="1038"/>
                  </a:cubicBezTo>
                  <a:cubicBezTo>
                    <a:pt x="6790" y="815"/>
                    <a:pt x="6790" y="618"/>
                    <a:pt x="6691" y="420"/>
                  </a:cubicBezTo>
                  <a:cubicBezTo>
                    <a:pt x="6567" y="198"/>
                    <a:pt x="6469" y="99"/>
                    <a:pt x="6172" y="1"/>
                  </a:cubicBezTo>
                  <a:close/>
                  <a:moveTo>
                    <a:pt x="914" y="1655"/>
                  </a:moveTo>
                  <a:cubicBezTo>
                    <a:pt x="617" y="1655"/>
                    <a:pt x="395" y="1754"/>
                    <a:pt x="198" y="1951"/>
                  </a:cubicBezTo>
                  <a:cubicBezTo>
                    <a:pt x="99" y="2149"/>
                    <a:pt x="0" y="2371"/>
                    <a:pt x="99" y="2568"/>
                  </a:cubicBezTo>
                  <a:cubicBezTo>
                    <a:pt x="99" y="2766"/>
                    <a:pt x="198" y="2988"/>
                    <a:pt x="395" y="3087"/>
                  </a:cubicBezTo>
                  <a:cubicBezTo>
                    <a:pt x="519" y="3186"/>
                    <a:pt x="716" y="3284"/>
                    <a:pt x="914" y="3284"/>
                  </a:cubicBezTo>
                  <a:cubicBezTo>
                    <a:pt x="1136" y="3284"/>
                    <a:pt x="1432" y="3186"/>
                    <a:pt x="1531" y="2889"/>
                  </a:cubicBezTo>
                  <a:cubicBezTo>
                    <a:pt x="1852" y="2568"/>
                    <a:pt x="1753" y="2050"/>
                    <a:pt x="1333" y="1754"/>
                  </a:cubicBezTo>
                  <a:cubicBezTo>
                    <a:pt x="1235" y="1655"/>
                    <a:pt x="1012" y="1655"/>
                    <a:pt x="914" y="1655"/>
                  </a:cubicBezTo>
                  <a:close/>
                  <a:moveTo>
                    <a:pt x="9160" y="4222"/>
                  </a:moveTo>
                  <a:cubicBezTo>
                    <a:pt x="8938" y="4222"/>
                    <a:pt x="8740" y="4321"/>
                    <a:pt x="8543" y="4519"/>
                  </a:cubicBezTo>
                  <a:cubicBezTo>
                    <a:pt x="8419" y="4618"/>
                    <a:pt x="8320" y="4840"/>
                    <a:pt x="8320" y="5136"/>
                  </a:cubicBezTo>
                  <a:cubicBezTo>
                    <a:pt x="8320" y="5556"/>
                    <a:pt x="8641" y="5975"/>
                    <a:pt x="9160" y="5975"/>
                  </a:cubicBezTo>
                  <a:cubicBezTo>
                    <a:pt x="9555" y="5975"/>
                    <a:pt x="9975" y="5556"/>
                    <a:pt x="9975" y="5136"/>
                  </a:cubicBezTo>
                  <a:lnTo>
                    <a:pt x="9975" y="5037"/>
                  </a:lnTo>
                  <a:cubicBezTo>
                    <a:pt x="9975" y="4618"/>
                    <a:pt x="9555" y="4222"/>
                    <a:pt x="9160" y="4222"/>
                  </a:cubicBezTo>
                  <a:close/>
                  <a:moveTo>
                    <a:pt x="914" y="6988"/>
                  </a:moveTo>
                  <a:cubicBezTo>
                    <a:pt x="716" y="6988"/>
                    <a:pt x="519" y="6988"/>
                    <a:pt x="395" y="7086"/>
                  </a:cubicBezTo>
                  <a:cubicBezTo>
                    <a:pt x="0" y="7407"/>
                    <a:pt x="0" y="7926"/>
                    <a:pt x="198" y="8222"/>
                  </a:cubicBezTo>
                  <a:cubicBezTo>
                    <a:pt x="395" y="8543"/>
                    <a:pt x="617" y="8642"/>
                    <a:pt x="914" y="8642"/>
                  </a:cubicBezTo>
                  <a:cubicBezTo>
                    <a:pt x="1012" y="8642"/>
                    <a:pt x="1235" y="8543"/>
                    <a:pt x="1333" y="8444"/>
                  </a:cubicBezTo>
                  <a:cubicBezTo>
                    <a:pt x="1531" y="8321"/>
                    <a:pt x="1630" y="8123"/>
                    <a:pt x="1753" y="7926"/>
                  </a:cubicBezTo>
                  <a:cubicBezTo>
                    <a:pt x="1753" y="7704"/>
                    <a:pt x="1630" y="7506"/>
                    <a:pt x="1531" y="7309"/>
                  </a:cubicBezTo>
                  <a:cubicBezTo>
                    <a:pt x="1432" y="7086"/>
                    <a:pt x="1136" y="6988"/>
                    <a:pt x="914" y="6988"/>
                  </a:cubicBezTo>
                  <a:close/>
                  <a:moveTo>
                    <a:pt x="5753" y="8642"/>
                  </a:moveTo>
                  <a:cubicBezTo>
                    <a:pt x="5555" y="8741"/>
                    <a:pt x="5333" y="8839"/>
                    <a:pt x="5234" y="9062"/>
                  </a:cubicBezTo>
                  <a:cubicBezTo>
                    <a:pt x="5136" y="9259"/>
                    <a:pt x="5136" y="9457"/>
                    <a:pt x="5234" y="9679"/>
                  </a:cubicBezTo>
                  <a:cubicBezTo>
                    <a:pt x="5333" y="10074"/>
                    <a:pt x="5654" y="10296"/>
                    <a:pt x="5950" y="10296"/>
                  </a:cubicBezTo>
                  <a:cubicBezTo>
                    <a:pt x="6074" y="10296"/>
                    <a:pt x="6172" y="10296"/>
                    <a:pt x="6271" y="10173"/>
                  </a:cubicBezTo>
                  <a:cubicBezTo>
                    <a:pt x="6469" y="10173"/>
                    <a:pt x="6567" y="9975"/>
                    <a:pt x="6691" y="9777"/>
                  </a:cubicBezTo>
                  <a:cubicBezTo>
                    <a:pt x="6790" y="9555"/>
                    <a:pt x="6790" y="9358"/>
                    <a:pt x="6790" y="9160"/>
                  </a:cubicBezTo>
                  <a:cubicBezTo>
                    <a:pt x="6691" y="8839"/>
                    <a:pt x="6370" y="8642"/>
                    <a:pt x="5950" y="86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20"/>
          <p:cNvSpPr>
            <a:spLocks noGrp="1"/>
          </p:cNvSpPr>
          <p:nvPr>
            <p:ph type="pic" idx="2"/>
          </p:nvPr>
        </p:nvSpPr>
        <p:spPr>
          <a:xfrm>
            <a:off x="4754875" y="917775"/>
            <a:ext cx="4389000" cy="3307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526"/>
        <p:cNvGrpSpPr/>
        <p:nvPr/>
      </p:nvGrpSpPr>
      <p:grpSpPr>
        <a:xfrm>
          <a:off x="0" y="0"/>
          <a:ext cx="0" cy="0"/>
          <a:chOff x="0" y="0"/>
          <a:chExt cx="0" cy="0"/>
        </a:xfrm>
      </p:grpSpPr>
      <p:sp>
        <p:nvSpPr>
          <p:cNvPr id="527" name="Google Shape;527;p24"/>
          <p:cNvSpPr/>
          <p:nvPr/>
        </p:nvSpPr>
        <p:spPr>
          <a:xfrm>
            <a:off x="1621528" y="4735975"/>
            <a:ext cx="220975" cy="221600"/>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rot="10800000">
            <a:off x="267353" y="53500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8627128" y="390952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24"/>
          <p:cNvGrpSpPr/>
          <p:nvPr/>
        </p:nvGrpSpPr>
        <p:grpSpPr>
          <a:xfrm rot="10800000">
            <a:off x="6342446" y="-565094"/>
            <a:ext cx="1714980" cy="1268260"/>
            <a:chOff x="2017575" y="4247475"/>
            <a:chExt cx="1443100" cy="1067200"/>
          </a:xfrm>
        </p:grpSpPr>
        <p:sp>
          <p:nvSpPr>
            <p:cNvPr id="531" name="Google Shape;531;p24"/>
            <p:cNvSpPr/>
            <p:nvPr/>
          </p:nvSpPr>
          <p:spPr>
            <a:xfrm>
              <a:off x="3177950" y="4411650"/>
              <a:ext cx="43225" cy="41375"/>
            </a:xfrm>
            <a:custGeom>
              <a:avLst/>
              <a:gdLst/>
              <a:ahLst/>
              <a:cxnLst/>
              <a:rect l="l" t="t" r="r" b="b"/>
              <a:pathLst>
                <a:path w="1729" h="1655" extrusionOk="0">
                  <a:moveTo>
                    <a:pt x="815" y="1"/>
                  </a:moveTo>
                  <a:cubicBezTo>
                    <a:pt x="618" y="1"/>
                    <a:pt x="297" y="124"/>
                    <a:pt x="198" y="322"/>
                  </a:cubicBezTo>
                  <a:cubicBezTo>
                    <a:pt x="1" y="420"/>
                    <a:pt x="1" y="741"/>
                    <a:pt x="1" y="939"/>
                  </a:cubicBezTo>
                  <a:cubicBezTo>
                    <a:pt x="1" y="1136"/>
                    <a:pt x="99" y="1359"/>
                    <a:pt x="297" y="1457"/>
                  </a:cubicBezTo>
                  <a:cubicBezTo>
                    <a:pt x="396" y="1556"/>
                    <a:pt x="618" y="1655"/>
                    <a:pt x="815" y="1655"/>
                  </a:cubicBezTo>
                  <a:cubicBezTo>
                    <a:pt x="1013" y="1655"/>
                    <a:pt x="1235" y="1556"/>
                    <a:pt x="1432" y="1359"/>
                  </a:cubicBezTo>
                  <a:cubicBezTo>
                    <a:pt x="1729" y="1038"/>
                    <a:pt x="1630" y="519"/>
                    <a:pt x="1334" y="223"/>
                  </a:cubicBezTo>
                  <a:cubicBezTo>
                    <a:pt x="1235" y="124"/>
                    <a:pt x="1013"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2815025" y="4247475"/>
              <a:ext cx="43850" cy="40750"/>
            </a:xfrm>
            <a:custGeom>
              <a:avLst/>
              <a:gdLst/>
              <a:ahLst/>
              <a:cxnLst/>
              <a:rect l="l" t="t" r="r" b="b"/>
              <a:pathLst>
                <a:path w="1754" h="1630" extrusionOk="0">
                  <a:moveTo>
                    <a:pt x="939" y="0"/>
                  </a:moveTo>
                  <a:cubicBezTo>
                    <a:pt x="519" y="0"/>
                    <a:pt x="198" y="297"/>
                    <a:pt x="99" y="716"/>
                  </a:cubicBezTo>
                  <a:cubicBezTo>
                    <a:pt x="0" y="1235"/>
                    <a:pt x="321" y="1630"/>
                    <a:pt x="815" y="1630"/>
                  </a:cubicBezTo>
                  <a:lnTo>
                    <a:pt x="939" y="1630"/>
                  </a:lnTo>
                  <a:cubicBezTo>
                    <a:pt x="1334" y="1630"/>
                    <a:pt x="1655" y="1334"/>
                    <a:pt x="1753" y="1013"/>
                  </a:cubicBezTo>
                  <a:cubicBezTo>
                    <a:pt x="1753" y="716"/>
                    <a:pt x="1753" y="519"/>
                    <a:pt x="1556" y="395"/>
                  </a:cubicBezTo>
                  <a:cubicBezTo>
                    <a:pt x="1432" y="198"/>
                    <a:pt x="1235" y="99"/>
                    <a:pt x="1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3008225" y="4303650"/>
              <a:ext cx="43225" cy="41375"/>
            </a:xfrm>
            <a:custGeom>
              <a:avLst/>
              <a:gdLst/>
              <a:ahLst/>
              <a:cxnLst/>
              <a:rect l="l" t="t" r="r" b="b"/>
              <a:pathLst>
                <a:path w="1729" h="1655" extrusionOk="0">
                  <a:moveTo>
                    <a:pt x="815" y="0"/>
                  </a:moveTo>
                  <a:cubicBezTo>
                    <a:pt x="494" y="0"/>
                    <a:pt x="198" y="222"/>
                    <a:pt x="99" y="519"/>
                  </a:cubicBezTo>
                  <a:cubicBezTo>
                    <a:pt x="0" y="741"/>
                    <a:pt x="0" y="938"/>
                    <a:pt x="99" y="1136"/>
                  </a:cubicBezTo>
                  <a:cubicBezTo>
                    <a:pt x="198" y="1358"/>
                    <a:pt x="296" y="1556"/>
                    <a:pt x="494" y="1556"/>
                  </a:cubicBezTo>
                  <a:cubicBezTo>
                    <a:pt x="617" y="1654"/>
                    <a:pt x="716" y="1654"/>
                    <a:pt x="815" y="1654"/>
                  </a:cubicBezTo>
                  <a:cubicBezTo>
                    <a:pt x="1234" y="1654"/>
                    <a:pt x="1432" y="1457"/>
                    <a:pt x="1630" y="1136"/>
                  </a:cubicBezTo>
                  <a:cubicBezTo>
                    <a:pt x="1728" y="1037"/>
                    <a:pt x="1728" y="741"/>
                    <a:pt x="1630" y="519"/>
                  </a:cubicBezTo>
                  <a:cubicBezTo>
                    <a:pt x="1531" y="321"/>
                    <a:pt x="1432" y="222"/>
                    <a:pt x="1234" y="124"/>
                  </a:cubicBezTo>
                  <a:cubicBezTo>
                    <a:pt x="1111" y="0"/>
                    <a:pt x="1012"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3390900" y="5142450"/>
              <a:ext cx="43850" cy="40750"/>
            </a:xfrm>
            <a:custGeom>
              <a:avLst/>
              <a:gdLst/>
              <a:ahLst/>
              <a:cxnLst/>
              <a:rect l="l" t="t" r="r" b="b"/>
              <a:pathLst>
                <a:path w="1754" h="1630" extrusionOk="0">
                  <a:moveTo>
                    <a:pt x="840" y="0"/>
                  </a:moveTo>
                  <a:cubicBezTo>
                    <a:pt x="519" y="0"/>
                    <a:pt x="222" y="198"/>
                    <a:pt x="124" y="519"/>
                  </a:cubicBezTo>
                  <a:cubicBezTo>
                    <a:pt x="0" y="716"/>
                    <a:pt x="0" y="914"/>
                    <a:pt x="124" y="1136"/>
                  </a:cubicBezTo>
                  <a:cubicBezTo>
                    <a:pt x="222" y="1334"/>
                    <a:pt x="420" y="1531"/>
                    <a:pt x="617" y="1531"/>
                  </a:cubicBezTo>
                  <a:cubicBezTo>
                    <a:pt x="741" y="1531"/>
                    <a:pt x="840" y="1630"/>
                    <a:pt x="840" y="1630"/>
                  </a:cubicBezTo>
                  <a:cubicBezTo>
                    <a:pt x="1235" y="1630"/>
                    <a:pt x="1556" y="1334"/>
                    <a:pt x="1654" y="1013"/>
                  </a:cubicBezTo>
                  <a:cubicBezTo>
                    <a:pt x="1753" y="815"/>
                    <a:pt x="1753" y="618"/>
                    <a:pt x="1556" y="395"/>
                  </a:cubicBezTo>
                  <a:cubicBezTo>
                    <a:pt x="1457" y="198"/>
                    <a:pt x="1358"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3419275" y="4941850"/>
              <a:ext cx="41400" cy="43850"/>
            </a:xfrm>
            <a:custGeom>
              <a:avLst/>
              <a:gdLst/>
              <a:ahLst/>
              <a:cxnLst/>
              <a:rect l="l" t="t" r="r" b="b"/>
              <a:pathLst>
                <a:path w="1656" h="1754" extrusionOk="0">
                  <a:moveTo>
                    <a:pt x="840" y="0"/>
                  </a:moveTo>
                  <a:cubicBezTo>
                    <a:pt x="618" y="0"/>
                    <a:pt x="421" y="99"/>
                    <a:pt x="322" y="198"/>
                  </a:cubicBezTo>
                  <a:cubicBezTo>
                    <a:pt x="100" y="396"/>
                    <a:pt x="1" y="618"/>
                    <a:pt x="1" y="815"/>
                  </a:cubicBezTo>
                  <a:lnTo>
                    <a:pt x="1" y="914"/>
                  </a:lnTo>
                  <a:cubicBezTo>
                    <a:pt x="1" y="1334"/>
                    <a:pt x="421" y="1753"/>
                    <a:pt x="840" y="1753"/>
                  </a:cubicBezTo>
                  <a:cubicBezTo>
                    <a:pt x="1334" y="1753"/>
                    <a:pt x="1655" y="1334"/>
                    <a:pt x="1655" y="914"/>
                  </a:cubicBezTo>
                  <a:lnTo>
                    <a:pt x="1655" y="815"/>
                  </a:lnTo>
                  <a:cubicBezTo>
                    <a:pt x="1655" y="396"/>
                    <a:pt x="1334"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3388425" y="4743725"/>
              <a:ext cx="46325" cy="41375"/>
            </a:xfrm>
            <a:custGeom>
              <a:avLst/>
              <a:gdLst/>
              <a:ahLst/>
              <a:cxnLst/>
              <a:rect l="l" t="t" r="r" b="b"/>
              <a:pathLst>
                <a:path w="1853" h="1655" extrusionOk="0">
                  <a:moveTo>
                    <a:pt x="939" y="0"/>
                  </a:moveTo>
                  <a:cubicBezTo>
                    <a:pt x="939" y="0"/>
                    <a:pt x="840" y="0"/>
                    <a:pt x="716" y="99"/>
                  </a:cubicBezTo>
                  <a:cubicBezTo>
                    <a:pt x="321" y="198"/>
                    <a:pt x="0" y="618"/>
                    <a:pt x="223" y="1037"/>
                  </a:cubicBezTo>
                  <a:cubicBezTo>
                    <a:pt x="321" y="1432"/>
                    <a:pt x="618" y="1654"/>
                    <a:pt x="939" y="1654"/>
                  </a:cubicBezTo>
                  <a:lnTo>
                    <a:pt x="1235" y="1654"/>
                  </a:lnTo>
                  <a:cubicBezTo>
                    <a:pt x="1655" y="1531"/>
                    <a:pt x="1852" y="1037"/>
                    <a:pt x="1753" y="618"/>
                  </a:cubicBez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3308800" y="4563500"/>
              <a:ext cx="41375" cy="41375"/>
            </a:xfrm>
            <a:custGeom>
              <a:avLst/>
              <a:gdLst/>
              <a:ahLst/>
              <a:cxnLst/>
              <a:rect l="l" t="t" r="r" b="b"/>
              <a:pathLst>
                <a:path w="1655" h="1655" extrusionOk="0">
                  <a:moveTo>
                    <a:pt x="815" y="0"/>
                  </a:moveTo>
                  <a:cubicBezTo>
                    <a:pt x="618" y="0"/>
                    <a:pt x="519" y="0"/>
                    <a:pt x="420" y="99"/>
                  </a:cubicBezTo>
                  <a:cubicBezTo>
                    <a:pt x="198" y="222"/>
                    <a:pt x="1" y="420"/>
                    <a:pt x="1" y="617"/>
                  </a:cubicBezTo>
                  <a:cubicBezTo>
                    <a:pt x="1" y="840"/>
                    <a:pt x="1" y="1037"/>
                    <a:pt x="99" y="1235"/>
                  </a:cubicBezTo>
                  <a:cubicBezTo>
                    <a:pt x="322" y="1457"/>
                    <a:pt x="519" y="1654"/>
                    <a:pt x="815" y="1654"/>
                  </a:cubicBezTo>
                  <a:cubicBezTo>
                    <a:pt x="939" y="1654"/>
                    <a:pt x="1136" y="1556"/>
                    <a:pt x="1235" y="1457"/>
                  </a:cubicBezTo>
                  <a:cubicBezTo>
                    <a:pt x="1433" y="1333"/>
                    <a:pt x="1556" y="1136"/>
                    <a:pt x="1655" y="938"/>
                  </a:cubicBezTo>
                  <a:cubicBezTo>
                    <a:pt x="1655" y="716"/>
                    <a:pt x="1655" y="519"/>
                    <a:pt x="1556" y="321"/>
                  </a:cubicBezTo>
                  <a:cubicBezTo>
                    <a:pt x="1334" y="99"/>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2616900" y="4249950"/>
              <a:ext cx="41375" cy="41375"/>
            </a:xfrm>
            <a:custGeom>
              <a:avLst/>
              <a:gdLst/>
              <a:ahLst/>
              <a:cxnLst/>
              <a:rect l="l" t="t" r="r" b="b"/>
              <a:pathLst>
                <a:path w="1655" h="1655" extrusionOk="0">
                  <a:moveTo>
                    <a:pt x="716" y="0"/>
                  </a:moveTo>
                  <a:cubicBezTo>
                    <a:pt x="321" y="0"/>
                    <a:pt x="0" y="420"/>
                    <a:pt x="0" y="914"/>
                  </a:cubicBezTo>
                  <a:cubicBezTo>
                    <a:pt x="99" y="1333"/>
                    <a:pt x="420" y="1654"/>
                    <a:pt x="840" y="1654"/>
                  </a:cubicBezTo>
                  <a:cubicBezTo>
                    <a:pt x="938" y="1654"/>
                    <a:pt x="938" y="1654"/>
                    <a:pt x="938" y="1531"/>
                  </a:cubicBezTo>
                  <a:cubicBezTo>
                    <a:pt x="1136" y="1531"/>
                    <a:pt x="1333" y="1432"/>
                    <a:pt x="1556" y="1235"/>
                  </a:cubicBezTo>
                  <a:cubicBezTo>
                    <a:pt x="1654" y="1136"/>
                    <a:pt x="1654" y="914"/>
                    <a:pt x="1654" y="617"/>
                  </a:cubicBezTo>
                  <a:cubicBezTo>
                    <a:pt x="1654" y="198"/>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4"/>
            <p:cNvSpPr/>
            <p:nvPr/>
          </p:nvSpPr>
          <p:spPr>
            <a:xfrm>
              <a:off x="2043500" y="4746200"/>
              <a:ext cx="43850" cy="41375"/>
            </a:xfrm>
            <a:custGeom>
              <a:avLst/>
              <a:gdLst/>
              <a:ahLst/>
              <a:cxnLst/>
              <a:rect l="l" t="t" r="r" b="b"/>
              <a:pathLst>
                <a:path w="1754" h="1655" extrusionOk="0">
                  <a:moveTo>
                    <a:pt x="815" y="0"/>
                  </a:moveTo>
                  <a:cubicBezTo>
                    <a:pt x="519" y="0"/>
                    <a:pt x="198" y="198"/>
                    <a:pt x="99" y="617"/>
                  </a:cubicBezTo>
                  <a:cubicBezTo>
                    <a:pt x="0" y="815"/>
                    <a:pt x="0" y="1037"/>
                    <a:pt x="99" y="1235"/>
                  </a:cubicBezTo>
                  <a:cubicBezTo>
                    <a:pt x="198" y="1432"/>
                    <a:pt x="420" y="1555"/>
                    <a:pt x="617" y="1654"/>
                  </a:cubicBezTo>
                  <a:lnTo>
                    <a:pt x="815" y="1654"/>
                  </a:lnTo>
                  <a:cubicBezTo>
                    <a:pt x="1235" y="1654"/>
                    <a:pt x="1556" y="1432"/>
                    <a:pt x="1654" y="1037"/>
                  </a:cubicBezTo>
                  <a:cubicBezTo>
                    <a:pt x="1753" y="617"/>
                    <a:pt x="1556" y="198"/>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4"/>
            <p:cNvSpPr/>
            <p:nvPr/>
          </p:nvSpPr>
          <p:spPr>
            <a:xfrm>
              <a:off x="2043500" y="5142450"/>
              <a:ext cx="46300" cy="40750"/>
            </a:xfrm>
            <a:custGeom>
              <a:avLst/>
              <a:gdLst/>
              <a:ahLst/>
              <a:cxnLst/>
              <a:rect l="l" t="t" r="r" b="b"/>
              <a:pathLst>
                <a:path w="1852" h="1630" extrusionOk="0">
                  <a:moveTo>
                    <a:pt x="617" y="0"/>
                  </a:moveTo>
                  <a:cubicBezTo>
                    <a:pt x="420" y="99"/>
                    <a:pt x="321" y="198"/>
                    <a:pt x="198" y="395"/>
                  </a:cubicBezTo>
                  <a:cubicBezTo>
                    <a:pt x="99" y="618"/>
                    <a:pt x="0" y="815"/>
                    <a:pt x="99" y="1013"/>
                  </a:cubicBezTo>
                  <a:cubicBezTo>
                    <a:pt x="198" y="1334"/>
                    <a:pt x="519" y="1630"/>
                    <a:pt x="938" y="1630"/>
                  </a:cubicBezTo>
                  <a:cubicBezTo>
                    <a:pt x="938" y="1630"/>
                    <a:pt x="1037" y="1630"/>
                    <a:pt x="1136" y="1531"/>
                  </a:cubicBezTo>
                  <a:cubicBezTo>
                    <a:pt x="1556" y="1432"/>
                    <a:pt x="1852" y="1013"/>
                    <a:pt x="1654" y="618"/>
                  </a:cubicBezTo>
                  <a:cubicBezTo>
                    <a:pt x="1556" y="198"/>
                    <a:pt x="1235"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4"/>
            <p:cNvSpPr/>
            <p:nvPr/>
          </p:nvSpPr>
          <p:spPr>
            <a:xfrm>
              <a:off x="2017575" y="4944325"/>
              <a:ext cx="41375" cy="41375"/>
            </a:xfrm>
            <a:custGeom>
              <a:avLst/>
              <a:gdLst/>
              <a:ahLst/>
              <a:cxnLst/>
              <a:rect l="l" t="t" r="r" b="b"/>
              <a:pathLst>
                <a:path w="1655" h="1655" extrusionOk="0">
                  <a:moveTo>
                    <a:pt x="840" y="0"/>
                  </a:moveTo>
                  <a:cubicBezTo>
                    <a:pt x="519" y="0"/>
                    <a:pt x="321" y="99"/>
                    <a:pt x="222" y="198"/>
                  </a:cubicBezTo>
                  <a:cubicBezTo>
                    <a:pt x="0" y="420"/>
                    <a:pt x="0" y="617"/>
                    <a:pt x="0" y="815"/>
                  </a:cubicBezTo>
                  <a:cubicBezTo>
                    <a:pt x="0" y="1235"/>
                    <a:pt x="321" y="1654"/>
                    <a:pt x="840" y="1654"/>
                  </a:cubicBezTo>
                  <a:cubicBezTo>
                    <a:pt x="1235" y="1654"/>
                    <a:pt x="1654" y="1235"/>
                    <a:pt x="1654" y="815"/>
                  </a:cubicBezTo>
                  <a:cubicBezTo>
                    <a:pt x="1654" y="420"/>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2125575" y="4563500"/>
              <a:ext cx="46325" cy="41375"/>
            </a:xfrm>
            <a:custGeom>
              <a:avLst/>
              <a:gdLst/>
              <a:ahLst/>
              <a:cxnLst/>
              <a:rect l="l" t="t" r="r" b="b"/>
              <a:pathLst>
                <a:path w="1853" h="1655" extrusionOk="0">
                  <a:moveTo>
                    <a:pt x="939" y="0"/>
                  </a:moveTo>
                  <a:cubicBezTo>
                    <a:pt x="618" y="0"/>
                    <a:pt x="322" y="222"/>
                    <a:pt x="223" y="420"/>
                  </a:cubicBezTo>
                  <a:cubicBezTo>
                    <a:pt x="1" y="840"/>
                    <a:pt x="124" y="1333"/>
                    <a:pt x="421" y="1556"/>
                  </a:cubicBezTo>
                  <a:cubicBezTo>
                    <a:pt x="618" y="1654"/>
                    <a:pt x="742" y="1654"/>
                    <a:pt x="939" y="1654"/>
                  </a:cubicBezTo>
                  <a:cubicBezTo>
                    <a:pt x="1137" y="1654"/>
                    <a:pt x="1457" y="1556"/>
                    <a:pt x="1556" y="1333"/>
                  </a:cubicBezTo>
                  <a:cubicBezTo>
                    <a:pt x="1853" y="938"/>
                    <a:pt x="1754" y="420"/>
                    <a:pt x="1359" y="222"/>
                  </a:cubicBezTo>
                  <a:cubicBezTo>
                    <a:pt x="1235" y="99"/>
                    <a:pt x="1038"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2426800" y="4303650"/>
              <a:ext cx="41375" cy="43850"/>
            </a:xfrm>
            <a:custGeom>
              <a:avLst/>
              <a:gdLst/>
              <a:ahLst/>
              <a:cxnLst/>
              <a:rect l="l" t="t" r="r" b="b"/>
              <a:pathLst>
                <a:path w="1655" h="1754" extrusionOk="0">
                  <a:moveTo>
                    <a:pt x="815" y="0"/>
                  </a:moveTo>
                  <a:cubicBezTo>
                    <a:pt x="716" y="0"/>
                    <a:pt x="519" y="124"/>
                    <a:pt x="420" y="124"/>
                  </a:cubicBezTo>
                  <a:cubicBezTo>
                    <a:pt x="198" y="222"/>
                    <a:pt x="99" y="420"/>
                    <a:pt x="0" y="617"/>
                  </a:cubicBezTo>
                  <a:lnTo>
                    <a:pt x="0" y="1235"/>
                  </a:lnTo>
                  <a:cubicBezTo>
                    <a:pt x="198" y="1556"/>
                    <a:pt x="519" y="1753"/>
                    <a:pt x="815" y="1753"/>
                  </a:cubicBezTo>
                  <a:cubicBezTo>
                    <a:pt x="914" y="1753"/>
                    <a:pt x="1037" y="1654"/>
                    <a:pt x="1136" y="1654"/>
                  </a:cubicBezTo>
                  <a:cubicBezTo>
                    <a:pt x="1333" y="1556"/>
                    <a:pt x="1531" y="1358"/>
                    <a:pt x="1531" y="1136"/>
                  </a:cubicBezTo>
                  <a:cubicBezTo>
                    <a:pt x="1654" y="938"/>
                    <a:pt x="1654" y="741"/>
                    <a:pt x="1531" y="519"/>
                  </a:cubicBezTo>
                  <a:cubicBezTo>
                    <a:pt x="1432" y="222"/>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2257050" y="4414750"/>
              <a:ext cx="43850" cy="40750"/>
            </a:xfrm>
            <a:custGeom>
              <a:avLst/>
              <a:gdLst/>
              <a:ahLst/>
              <a:cxnLst/>
              <a:rect l="l" t="t" r="r" b="b"/>
              <a:pathLst>
                <a:path w="1754" h="1630" extrusionOk="0">
                  <a:moveTo>
                    <a:pt x="914" y="0"/>
                  </a:moveTo>
                  <a:cubicBezTo>
                    <a:pt x="717" y="0"/>
                    <a:pt x="519" y="0"/>
                    <a:pt x="297" y="198"/>
                  </a:cubicBezTo>
                  <a:cubicBezTo>
                    <a:pt x="198" y="296"/>
                    <a:pt x="99" y="494"/>
                    <a:pt x="99" y="716"/>
                  </a:cubicBezTo>
                  <a:cubicBezTo>
                    <a:pt x="1" y="914"/>
                    <a:pt x="99" y="1111"/>
                    <a:pt x="198" y="1333"/>
                  </a:cubicBezTo>
                  <a:cubicBezTo>
                    <a:pt x="420" y="1531"/>
                    <a:pt x="618" y="1630"/>
                    <a:pt x="914" y="1630"/>
                  </a:cubicBezTo>
                  <a:cubicBezTo>
                    <a:pt x="1038" y="1630"/>
                    <a:pt x="1235" y="1531"/>
                    <a:pt x="1433" y="1432"/>
                  </a:cubicBezTo>
                  <a:cubicBezTo>
                    <a:pt x="1531" y="1235"/>
                    <a:pt x="1655" y="1012"/>
                    <a:pt x="1655" y="815"/>
                  </a:cubicBezTo>
                  <a:cubicBezTo>
                    <a:pt x="1754" y="617"/>
                    <a:pt x="1655" y="395"/>
                    <a:pt x="1531" y="198"/>
                  </a:cubicBezTo>
                  <a:cubicBezTo>
                    <a:pt x="1334" y="99"/>
                    <a:pt x="1136"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4"/>
            <p:cNvSpPr/>
            <p:nvPr/>
          </p:nvSpPr>
          <p:spPr>
            <a:xfrm>
              <a:off x="3097700" y="5275775"/>
              <a:ext cx="43850" cy="38900"/>
            </a:xfrm>
            <a:custGeom>
              <a:avLst/>
              <a:gdLst/>
              <a:ahLst/>
              <a:cxnLst/>
              <a:rect l="l" t="t" r="r" b="b"/>
              <a:pathLst>
                <a:path w="1754" h="1556" extrusionOk="0">
                  <a:moveTo>
                    <a:pt x="939" y="0"/>
                  </a:moveTo>
                  <a:cubicBezTo>
                    <a:pt x="742" y="0"/>
                    <a:pt x="421" y="124"/>
                    <a:pt x="322" y="321"/>
                  </a:cubicBezTo>
                  <a:cubicBezTo>
                    <a:pt x="1" y="617"/>
                    <a:pt x="1" y="1136"/>
                    <a:pt x="421" y="1457"/>
                  </a:cubicBezTo>
                  <a:lnTo>
                    <a:pt x="421" y="1556"/>
                  </a:lnTo>
                  <a:lnTo>
                    <a:pt x="1359" y="1556"/>
                  </a:lnTo>
                  <a:cubicBezTo>
                    <a:pt x="1458" y="1457"/>
                    <a:pt x="1458" y="1457"/>
                    <a:pt x="1556" y="1358"/>
                  </a:cubicBezTo>
                  <a:cubicBezTo>
                    <a:pt x="1655" y="1136"/>
                    <a:pt x="1754" y="938"/>
                    <a:pt x="1754" y="741"/>
                  </a:cubicBezTo>
                  <a:cubicBezTo>
                    <a:pt x="1754" y="519"/>
                    <a:pt x="1655" y="321"/>
                    <a:pt x="1458" y="222"/>
                  </a:cubicBezTo>
                  <a:cubicBezTo>
                    <a:pt x="1359" y="124"/>
                    <a:pt x="1137"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3028575" y="4543125"/>
              <a:ext cx="43850" cy="41375"/>
            </a:xfrm>
            <a:custGeom>
              <a:avLst/>
              <a:gdLst/>
              <a:ahLst/>
              <a:cxnLst/>
              <a:rect l="l" t="t" r="r" b="b"/>
              <a:pathLst>
                <a:path w="1754" h="1655" extrusionOk="0">
                  <a:moveTo>
                    <a:pt x="816" y="0"/>
                  </a:moveTo>
                  <a:cubicBezTo>
                    <a:pt x="618" y="0"/>
                    <a:pt x="420" y="198"/>
                    <a:pt x="198" y="297"/>
                  </a:cubicBezTo>
                  <a:cubicBezTo>
                    <a:pt x="100" y="519"/>
                    <a:pt x="1" y="716"/>
                    <a:pt x="1" y="914"/>
                  </a:cubicBezTo>
                  <a:cubicBezTo>
                    <a:pt x="100" y="1235"/>
                    <a:pt x="198" y="1334"/>
                    <a:pt x="297" y="1531"/>
                  </a:cubicBezTo>
                  <a:cubicBezTo>
                    <a:pt x="519" y="1655"/>
                    <a:pt x="717" y="1655"/>
                    <a:pt x="816" y="1655"/>
                  </a:cubicBezTo>
                  <a:cubicBezTo>
                    <a:pt x="1136" y="1655"/>
                    <a:pt x="1334" y="1531"/>
                    <a:pt x="1531" y="1334"/>
                  </a:cubicBezTo>
                  <a:cubicBezTo>
                    <a:pt x="1655" y="1235"/>
                    <a:pt x="1754" y="1037"/>
                    <a:pt x="1655" y="716"/>
                  </a:cubicBezTo>
                  <a:cubicBezTo>
                    <a:pt x="1655" y="519"/>
                    <a:pt x="1531" y="297"/>
                    <a:pt x="1334" y="198"/>
                  </a:cubicBezTo>
                  <a:cubicBezTo>
                    <a:pt x="1235" y="99"/>
                    <a:pt x="1038"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3149550" y="4679525"/>
              <a:ext cx="43850" cy="40775"/>
            </a:xfrm>
            <a:custGeom>
              <a:avLst/>
              <a:gdLst/>
              <a:ahLst/>
              <a:cxnLst/>
              <a:rect l="l" t="t" r="r" b="b"/>
              <a:pathLst>
                <a:path w="1754" h="1631" extrusionOk="0">
                  <a:moveTo>
                    <a:pt x="816" y="1"/>
                  </a:moveTo>
                  <a:cubicBezTo>
                    <a:pt x="717" y="1"/>
                    <a:pt x="519" y="1"/>
                    <a:pt x="396" y="99"/>
                  </a:cubicBezTo>
                  <a:cubicBezTo>
                    <a:pt x="198" y="198"/>
                    <a:pt x="100" y="396"/>
                    <a:pt x="1" y="618"/>
                  </a:cubicBezTo>
                  <a:cubicBezTo>
                    <a:pt x="1" y="815"/>
                    <a:pt x="1" y="1013"/>
                    <a:pt x="100" y="1235"/>
                  </a:cubicBezTo>
                  <a:cubicBezTo>
                    <a:pt x="297" y="1433"/>
                    <a:pt x="519" y="1630"/>
                    <a:pt x="816" y="1630"/>
                  </a:cubicBezTo>
                  <a:cubicBezTo>
                    <a:pt x="1013" y="1630"/>
                    <a:pt x="1137" y="1531"/>
                    <a:pt x="1235" y="1433"/>
                  </a:cubicBezTo>
                  <a:cubicBezTo>
                    <a:pt x="1630" y="1235"/>
                    <a:pt x="1754" y="717"/>
                    <a:pt x="1532" y="297"/>
                  </a:cubicBezTo>
                  <a:cubicBezTo>
                    <a:pt x="1334" y="99"/>
                    <a:pt x="1137"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3193375" y="5121450"/>
              <a:ext cx="43225" cy="41400"/>
            </a:xfrm>
            <a:custGeom>
              <a:avLst/>
              <a:gdLst/>
              <a:ahLst/>
              <a:cxnLst/>
              <a:rect l="l" t="t" r="r" b="b"/>
              <a:pathLst>
                <a:path w="1729" h="1656" extrusionOk="0">
                  <a:moveTo>
                    <a:pt x="815" y="1"/>
                  </a:moveTo>
                  <a:cubicBezTo>
                    <a:pt x="495" y="1"/>
                    <a:pt x="198" y="223"/>
                    <a:pt x="1" y="421"/>
                  </a:cubicBezTo>
                  <a:lnTo>
                    <a:pt x="1" y="519"/>
                  </a:lnTo>
                  <a:lnTo>
                    <a:pt x="1" y="1137"/>
                  </a:lnTo>
                  <a:cubicBezTo>
                    <a:pt x="99" y="1359"/>
                    <a:pt x="297" y="1458"/>
                    <a:pt x="495" y="1556"/>
                  </a:cubicBezTo>
                  <a:cubicBezTo>
                    <a:pt x="618" y="1556"/>
                    <a:pt x="717" y="1655"/>
                    <a:pt x="815" y="1655"/>
                  </a:cubicBezTo>
                  <a:cubicBezTo>
                    <a:pt x="1112" y="1655"/>
                    <a:pt x="1433" y="1458"/>
                    <a:pt x="1531" y="1038"/>
                  </a:cubicBezTo>
                  <a:cubicBezTo>
                    <a:pt x="1729" y="618"/>
                    <a:pt x="1531" y="223"/>
                    <a:pt x="1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3224250" y="4944325"/>
              <a:ext cx="40750" cy="41375"/>
            </a:xfrm>
            <a:custGeom>
              <a:avLst/>
              <a:gdLst/>
              <a:ahLst/>
              <a:cxnLst/>
              <a:rect l="l" t="t" r="r" b="b"/>
              <a:pathLst>
                <a:path w="1630" h="1655" extrusionOk="0">
                  <a:moveTo>
                    <a:pt x="815" y="0"/>
                  </a:moveTo>
                  <a:cubicBezTo>
                    <a:pt x="395" y="0"/>
                    <a:pt x="0" y="297"/>
                    <a:pt x="0" y="815"/>
                  </a:cubicBezTo>
                  <a:cubicBezTo>
                    <a:pt x="0" y="1235"/>
                    <a:pt x="395" y="1654"/>
                    <a:pt x="815" y="1654"/>
                  </a:cubicBezTo>
                  <a:cubicBezTo>
                    <a:pt x="1333" y="1654"/>
                    <a:pt x="1630" y="1235"/>
                    <a:pt x="1630" y="815"/>
                  </a:cubicBezTo>
                  <a:cubicBezTo>
                    <a:pt x="1630" y="297"/>
                    <a:pt x="133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3213750" y="4846800"/>
              <a:ext cx="43850" cy="40750"/>
            </a:xfrm>
            <a:custGeom>
              <a:avLst/>
              <a:gdLst/>
              <a:ahLst/>
              <a:cxnLst/>
              <a:rect l="l" t="t" r="r" b="b"/>
              <a:pathLst>
                <a:path w="1754" h="1630" extrusionOk="0">
                  <a:moveTo>
                    <a:pt x="716" y="0"/>
                  </a:moveTo>
                  <a:cubicBezTo>
                    <a:pt x="519" y="0"/>
                    <a:pt x="297" y="198"/>
                    <a:pt x="198" y="297"/>
                  </a:cubicBezTo>
                  <a:cubicBezTo>
                    <a:pt x="99" y="494"/>
                    <a:pt x="0" y="716"/>
                    <a:pt x="99" y="914"/>
                  </a:cubicBezTo>
                  <a:cubicBezTo>
                    <a:pt x="99" y="1334"/>
                    <a:pt x="519" y="1630"/>
                    <a:pt x="914" y="1630"/>
                  </a:cubicBezTo>
                  <a:lnTo>
                    <a:pt x="1037" y="1630"/>
                  </a:lnTo>
                  <a:cubicBezTo>
                    <a:pt x="1432" y="1531"/>
                    <a:pt x="1753" y="1111"/>
                    <a:pt x="1655" y="618"/>
                  </a:cubicBezTo>
                  <a:cubicBezTo>
                    <a:pt x="1655" y="297"/>
                    <a:pt x="1235"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2228650" y="5080725"/>
              <a:ext cx="43850" cy="40750"/>
            </a:xfrm>
            <a:custGeom>
              <a:avLst/>
              <a:gdLst/>
              <a:ahLst/>
              <a:cxnLst/>
              <a:rect l="l" t="t" r="r" b="b"/>
              <a:pathLst>
                <a:path w="1754" h="1630" extrusionOk="0">
                  <a:moveTo>
                    <a:pt x="717" y="0"/>
                  </a:moveTo>
                  <a:cubicBezTo>
                    <a:pt x="322" y="198"/>
                    <a:pt x="1" y="618"/>
                    <a:pt x="100" y="1013"/>
                  </a:cubicBezTo>
                  <a:cubicBezTo>
                    <a:pt x="198" y="1432"/>
                    <a:pt x="618" y="1630"/>
                    <a:pt x="939" y="1630"/>
                  </a:cubicBezTo>
                  <a:lnTo>
                    <a:pt x="1137" y="1630"/>
                  </a:lnTo>
                  <a:cubicBezTo>
                    <a:pt x="1334" y="1531"/>
                    <a:pt x="1556" y="1432"/>
                    <a:pt x="1655" y="1235"/>
                  </a:cubicBezTo>
                  <a:cubicBezTo>
                    <a:pt x="1754" y="1013"/>
                    <a:pt x="1754" y="815"/>
                    <a:pt x="1754" y="716"/>
                  </a:cubicBezTo>
                  <a:lnTo>
                    <a:pt x="1754" y="618"/>
                  </a:ln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2310750" y="5242425"/>
              <a:ext cx="43850" cy="41400"/>
            </a:xfrm>
            <a:custGeom>
              <a:avLst/>
              <a:gdLst/>
              <a:ahLst/>
              <a:cxnLst/>
              <a:rect l="l" t="t" r="r" b="b"/>
              <a:pathLst>
                <a:path w="1754" h="1656" extrusionOk="0">
                  <a:moveTo>
                    <a:pt x="840" y="1"/>
                  </a:moveTo>
                  <a:cubicBezTo>
                    <a:pt x="618" y="1"/>
                    <a:pt x="519" y="100"/>
                    <a:pt x="321" y="223"/>
                  </a:cubicBezTo>
                  <a:cubicBezTo>
                    <a:pt x="223" y="322"/>
                    <a:pt x="1" y="519"/>
                    <a:pt x="1" y="717"/>
                  </a:cubicBezTo>
                  <a:cubicBezTo>
                    <a:pt x="1" y="939"/>
                    <a:pt x="1" y="1137"/>
                    <a:pt x="223" y="1334"/>
                  </a:cubicBezTo>
                  <a:cubicBezTo>
                    <a:pt x="321" y="1556"/>
                    <a:pt x="519" y="1655"/>
                    <a:pt x="840" y="1655"/>
                  </a:cubicBezTo>
                  <a:cubicBezTo>
                    <a:pt x="1037" y="1655"/>
                    <a:pt x="1136" y="1655"/>
                    <a:pt x="1358" y="1556"/>
                  </a:cubicBezTo>
                  <a:cubicBezTo>
                    <a:pt x="1655" y="1235"/>
                    <a:pt x="1753" y="717"/>
                    <a:pt x="1457" y="322"/>
                  </a:cubicBezTo>
                  <a:cubicBezTo>
                    <a:pt x="1358" y="100"/>
                    <a:pt x="1136" y="1"/>
                    <a:pt x="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2259525" y="4728300"/>
              <a:ext cx="46325" cy="41375"/>
            </a:xfrm>
            <a:custGeom>
              <a:avLst/>
              <a:gdLst/>
              <a:ahLst/>
              <a:cxnLst/>
              <a:rect l="l" t="t" r="r" b="b"/>
              <a:pathLst>
                <a:path w="1853" h="1655" extrusionOk="0">
                  <a:moveTo>
                    <a:pt x="939" y="0"/>
                  </a:moveTo>
                  <a:cubicBezTo>
                    <a:pt x="618" y="0"/>
                    <a:pt x="321" y="99"/>
                    <a:pt x="99" y="420"/>
                  </a:cubicBezTo>
                  <a:cubicBezTo>
                    <a:pt x="0" y="617"/>
                    <a:pt x="0" y="815"/>
                    <a:pt x="99" y="1037"/>
                  </a:cubicBezTo>
                  <a:cubicBezTo>
                    <a:pt x="198" y="1235"/>
                    <a:pt x="321" y="1432"/>
                    <a:pt x="519" y="1531"/>
                  </a:cubicBezTo>
                  <a:cubicBezTo>
                    <a:pt x="618" y="1531"/>
                    <a:pt x="716" y="1654"/>
                    <a:pt x="939" y="1654"/>
                  </a:cubicBezTo>
                  <a:cubicBezTo>
                    <a:pt x="1235" y="1654"/>
                    <a:pt x="1556" y="1432"/>
                    <a:pt x="1655" y="1136"/>
                  </a:cubicBezTo>
                  <a:cubicBezTo>
                    <a:pt x="1852" y="716"/>
                    <a:pt x="1655" y="198"/>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2213225" y="4900500"/>
              <a:ext cx="43850" cy="41375"/>
            </a:xfrm>
            <a:custGeom>
              <a:avLst/>
              <a:gdLst/>
              <a:ahLst/>
              <a:cxnLst/>
              <a:rect l="l" t="t" r="r" b="b"/>
              <a:pathLst>
                <a:path w="1754" h="1655" extrusionOk="0">
                  <a:moveTo>
                    <a:pt x="815" y="0"/>
                  </a:moveTo>
                  <a:cubicBezTo>
                    <a:pt x="420" y="0"/>
                    <a:pt x="99" y="420"/>
                    <a:pt x="99" y="815"/>
                  </a:cubicBezTo>
                  <a:cubicBezTo>
                    <a:pt x="1" y="1235"/>
                    <a:pt x="322" y="1654"/>
                    <a:pt x="815" y="1654"/>
                  </a:cubicBezTo>
                  <a:cubicBezTo>
                    <a:pt x="1334" y="1654"/>
                    <a:pt x="1655" y="1334"/>
                    <a:pt x="1655" y="939"/>
                  </a:cubicBezTo>
                  <a:cubicBezTo>
                    <a:pt x="1754" y="716"/>
                    <a:pt x="1655" y="519"/>
                    <a:pt x="1556" y="321"/>
                  </a:cubicBezTo>
                  <a:cubicBezTo>
                    <a:pt x="1334" y="198"/>
                    <a:pt x="1136" y="99"/>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2689100" y="4437575"/>
              <a:ext cx="43850" cy="41375"/>
            </a:xfrm>
            <a:custGeom>
              <a:avLst/>
              <a:gdLst/>
              <a:ahLst/>
              <a:cxnLst/>
              <a:rect l="l" t="t" r="r" b="b"/>
              <a:pathLst>
                <a:path w="1754" h="1655" extrusionOk="0">
                  <a:moveTo>
                    <a:pt x="816" y="1"/>
                  </a:moveTo>
                  <a:cubicBezTo>
                    <a:pt x="421" y="99"/>
                    <a:pt x="1" y="420"/>
                    <a:pt x="100" y="939"/>
                  </a:cubicBezTo>
                  <a:cubicBezTo>
                    <a:pt x="100" y="1334"/>
                    <a:pt x="421" y="1655"/>
                    <a:pt x="914" y="1655"/>
                  </a:cubicBezTo>
                  <a:cubicBezTo>
                    <a:pt x="1137" y="1655"/>
                    <a:pt x="1334" y="1556"/>
                    <a:pt x="1532" y="1433"/>
                  </a:cubicBezTo>
                  <a:cubicBezTo>
                    <a:pt x="1655" y="1235"/>
                    <a:pt x="1754" y="1038"/>
                    <a:pt x="1754" y="815"/>
                  </a:cubicBezTo>
                  <a:cubicBezTo>
                    <a:pt x="1655" y="420"/>
                    <a:pt x="1334"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2365075" y="4581400"/>
              <a:ext cx="41375" cy="41375"/>
            </a:xfrm>
            <a:custGeom>
              <a:avLst/>
              <a:gdLst/>
              <a:ahLst/>
              <a:cxnLst/>
              <a:rect l="l" t="t" r="r" b="b"/>
              <a:pathLst>
                <a:path w="1655" h="1655" extrusionOk="0">
                  <a:moveTo>
                    <a:pt x="815" y="0"/>
                  </a:moveTo>
                  <a:cubicBezTo>
                    <a:pt x="617" y="0"/>
                    <a:pt x="420" y="0"/>
                    <a:pt x="296" y="222"/>
                  </a:cubicBezTo>
                  <a:cubicBezTo>
                    <a:pt x="0" y="519"/>
                    <a:pt x="0" y="1037"/>
                    <a:pt x="296" y="1358"/>
                  </a:cubicBezTo>
                  <a:cubicBezTo>
                    <a:pt x="420" y="1556"/>
                    <a:pt x="617" y="1654"/>
                    <a:pt x="815" y="1654"/>
                  </a:cubicBezTo>
                  <a:cubicBezTo>
                    <a:pt x="1037" y="1654"/>
                    <a:pt x="1235" y="1556"/>
                    <a:pt x="1432" y="1358"/>
                  </a:cubicBezTo>
                  <a:cubicBezTo>
                    <a:pt x="1654" y="1235"/>
                    <a:pt x="1654" y="1037"/>
                    <a:pt x="1654" y="840"/>
                  </a:cubicBezTo>
                  <a:cubicBezTo>
                    <a:pt x="1654" y="617"/>
                    <a:pt x="1654" y="420"/>
                    <a:pt x="1432" y="222"/>
                  </a:cubicBezTo>
                  <a:cubicBezTo>
                    <a:pt x="1333" y="124"/>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2866250" y="4461025"/>
              <a:ext cx="46325" cy="40775"/>
            </a:xfrm>
            <a:custGeom>
              <a:avLst/>
              <a:gdLst/>
              <a:ahLst/>
              <a:cxnLst/>
              <a:rect l="l" t="t" r="r" b="b"/>
              <a:pathLst>
                <a:path w="1853" h="1631" extrusionOk="0">
                  <a:moveTo>
                    <a:pt x="939" y="1"/>
                  </a:moveTo>
                  <a:cubicBezTo>
                    <a:pt x="618" y="1"/>
                    <a:pt x="322" y="198"/>
                    <a:pt x="223" y="495"/>
                  </a:cubicBezTo>
                  <a:cubicBezTo>
                    <a:pt x="1" y="1013"/>
                    <a:pt x="322" y="1433"/>
                    <a:pt x="741" y="1630"/>
                  </a:cubicBezTo>
                  <a:lnTo>
                    <a:pt x="939" y="1630"/>
                  </a:lnTo>
                  <a:cubicBezTo>
                    <a:pt x="1358" y="1630"/>
                    <a:pt x="1655" y="1433"/>
                    <a:pt x="1754" y="1013"/>
                  </a:cubicBezTo>
                  <a:cubicBezTo>
                    <a:pt x="1852" y="618"/>
                    <a:pt x="1655" y="198"/>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2511350" y="4478925"/>
              <a:ext cx="46325" cy="40775"/>
            </a:xfrm>
            <a:custGeom>
              <a:avLst/>
              <a:gdLst/>
              <a:ahLst/>
              <a:cxnLst/>
              <a:rect l="l" t="t" r="r" b="b"/>
              <a:pathLst>
                <a:path w="1853" h="1631" extrusionOk="0">
                  <a:moveTo>
                    <a:pt x="939" y="1"/>
                  </a:moveTo>
                  <a:cubicBezTo>
                    <a:pt x="840" y="1"/>
                    <a:pt x="741" y="100"/>
                    <a:pt x="618" y="100"/>
                  </a:cubicBezTo>
                  <a:cubicBezTo>
                    <a:pt x="223" y="297"/>
                    <a:pt x="0" y="816"/>
                    <a:pt x="223" y="1235"/>
                  </a:cubicBezTo>
                  <a:cubicBezTo>
                    <a:pt x="321" y="1532"/>
                    <a:pt x="618" y="1630"/>
                    <a:pt x="939" y="1630"/>
                  </a:cubicBezTo>
                  <a:lnTo>
                    <a:pt x="1358" y="1630"/>
                  </a:lnTo>
                  <a:cubicBezTo>
                    <a:pt x="1556" y="1532"/>
                    <a:pt x="1655" y="1334"/>
                    <a:pt x="1753" y="1136"/>
                  </a:cubicBezTo>
                  <a:cubicBezTo>
                    <a:pt x="1852" y="914"/>
                    <a:pt x="1852" y="717"/>
                    <a:pt x="1753" y="519"/>
                  </a:cubicBezTo>
                  <a:cubicBezTo>
                    <a:pt x="1655" y="198"/>
                    <a:pt x="1358" y="1"/>
                    <a:pt x="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2408900" y="4633250"/>
              <a:ext cx="661050" cy="661050"/>
            </a:xfrm>
            <a:custGeom>
              <a:avLst/>
              <a:gdLst/>
              <a:ahLst/>
              <a:cxnLst/>
              <a:rect l="l" t="t" r="r" b="b"/>
              <a:pathLst>
                <a:path w="26442" h="26442" extrusionOk="0">
                  <a:moveTo>
                    <a:pt x="13159" y="0"/>
                  </a:moveTo>
                  <a:cubicBezTo>
                    <a:pt x="12641" y="0"/>
                    <a:pt x="12345" y="395"/>
                    <a:pt x="12345" y="815"/>
                  </a:cubicBezTo>
                  <a:cubicBezTo>
                    <a:pt x="12345" y="1333"/>
                    <a:pt x="12740" y="1629"/>
                    <a:pt x="13159" y="1629"/>
                  </a:cubicBezTo>
                  <a:cubicBezTo>
                    <a:pt x="13579" y="1629"/>
                    <a:pt x="13974" y="1333"/>
                    <a:pt x="13974" y="815"/>
                  </a:cubicBezTo>
                  <a:cubicBezTo>
                    <a:pt x="13974" y="395"/>
                    <a:pt x="13579" y="0"/>
                    <a:pt x="13159" y="0"/>
                  </a:cubicBezTo>
                  <a:close/>
                  <a:moveTo>
                    <a:pt x="19332" y="1629"/>
                  </a:moveTo>
                  <a:cubicBezTo>
                    <a:pt x="19035" y="1629"/>
                    <a:pt x="18813" y="1852"/>
                    <a:pt x="18616" y="2049"/>
                  </a:cubicBezTo>
                  <a:cubicBezTo>
                    <a:pt x="18517" y="2247"/>
                    <a:pt x="18517" y="2469"/>
                    <a:pt x="18517" y="2666"/>
                  </a:cubicBezTo>
                  <a:cubicBezTo>
                    <a:pt x="18616" y="2864"/>
                    <a:pt x="18714" y="3086"/>
                    <a:pt x="18912" y="3185"/>
                  </a:cubicBezTo>
                  <a:cubicBezTo>
                    <a:pt x="19035" y="3284"/>
                    <a:pt x="19233" y="3284"/>
                    <a:pt x="19332" y="3284"/>
                  </a:cubicBezTo>
                  <a:cubicBezTo>
                    <a:pt x="19652" y="3284"/>
                    <a:pt x="19949" y="3086"/>
                    <a:pt x="20048" y="2864"/>
                  </a:cubicBezTo>
                  <a:cubicBezTo>
                    <a:pt x="20270" y="2469"/>
                    <a:pt x="20146" y="1950"/>
                    <a:pt x="19751" y="1753"/>
                  </a:cubicBezTo>
                  <a:cubicBezTo>
                    <a:pt x="19652" y="1629"/>
                    <a:pt x="19529" y="1629"/>
                    <a:pt x="19332" y="1629"/>
                  </a:cubicBezTo>
                  <a:close/>
                  <a:moveTo>
                    <a:pt x="6987" y="1753"/>
                  </a:moveTo>
                  <a:cubicBezTo>
                    <a:pt x="6790" y="1753"/>
                    <a:pt x="6691" y="1753"/>
                    <a:pt x="6567" y="1852"/>
                  </a:cubicBezTo>
                  <a:cubicBezTo>
                    <a:pt x="6172" y="2049"/>
                    <a:pt x="6074" y="2568"/>
                    <a:pt x="6271" y="2987"/>
                  </a:cubicBezTo>
                  <a:cubicBezTo>
                    <a:pt x="6370" y="3185"/>
                    <a:pt x="6691" y="3382"/>
                    <a:pt x="6987" y="3382"/>
                  </a:cubicBezTo>
                  <a:cubicBezTo>
                    <a:pt x="7086" y="3382"/>
                    <a:pt x="7308" y="3284"/>
                    <a:pt x="7407" y="3185"/>
                  </a:cubicBezTo>
                  <a:cubicBezTo>
                    <a:pt x="7604" y="3086"/>
                    <a:pt x="7703" y="2987"/>
                    <a:pt x="7802" y="2765"/>
                  </a:cubicBezTo>
                  <a:cubicBezTo>
                    <a:pt x="7802" y="2568"/>
                    <a:pt x="7802" y="2247"/>
                    <a:pt x="7703" y="2148"/>
                  </a:cubicBezTo>
                  <a:cubicBezTo>
                    <a:pt x="7506" y="1852"/>
                    <a:pt x="7308" y="1753"/>
                    <a:pt x="6987" y="1753"/>
                  </a:cubicBezTo>
                  <a:close/>
                  <a:moveTo>
                    <a:pt x="23850" y="6172"/>
                  </a:moveTo>
                  <a:cubicBezTo>
                    <a:pt x="23751" y="6172"/>
                    <a:pt x="23652" y="6172"/>
                    <a:pt x="23455" y="6271"/>
                  </a:cubicBezTo>
                  <a:cubicBezTo>
                    <a:pt x="23356" y="6370"/>
                    <a:pt x="23134" y="6567"/>
                    <a:pt x="23134" y="6789"/>
                  </a:cubicBezTo>
                  <a:cubicBezTo>
                    <a:pt x="23035" y="6987"/>
                    <a:pt x="23134" y="7184"/>
                    <a:pt x="23232" y="7407"/>
                  </a:cubicBezTo>
                  <a:cubicBezTo>
                    <a:pt x="23356" y="7604"/>
                    <a:pt x="23652" y="7802"/>
                    <a:pt x="23973" y="7802"/>
                  </a:cubicBezTo>
                  <a:cubicBezTo>
                    <a:pt x="24072" y="7802"/>
                    <a:pt x="24171" y="7703"/>
                    <a:pt x="24368" y="7703"/>
                  </a:cubicBezTo>
                  <a:cubicBezTo>
                    <a:pt x="24689" y="7407"/>
                    <a:pt x="24887" y="6987"/>
                    <a:pt x="24590" y="6567"/>
                  </a:cubicBezTo>
                  <a:cubicBezTo>
                    <a:pt x="24467" y="6271"/>
                    <a:pt x="24171" y="6172"/>
                    <a:pt x="23850" y="6172"/>
                  </a:cubicBezTo>
                  <a:close/>
                  <a:moveTo>
                    <a:pt x="2469" y="6271"/>
                  </a:moveTo>
                  <a:cubicBezTo>
                    <a:pt x="2148" y="6271"/>
                    <a:pt x="1852" y="6370"/>
                    <a:pt x="1753" y="6691"/>
                  </a:cubicBezTo>
                  <a:cubicBezTo>
                    <a:pt x="1630" y="6888"/>
                    <a:pt x="1630" y="7086"/>
                    <a:pt x="1630" y="7308"/>
                  </a:cubicBezTo>
                  <a:cubicBezTo>
                    <a:pt x="1753" y="7505"/>
                    <a:pt x="1852" y="7703"/>
                    <a:pt x="2049" y="7802"/>
                  </a:cubicBezTo>
                  <a:cubicBezTo>
                    <a:pt x="2148" y="7802"/>
                    <a:pt x="2370" y="7925"/>
                    <a:pt x="2469" y="7925"/>
                  </a:cubicBezTo>
                  <a:cubicBezTo>
                    <a:pt x="2765" y="7925"/>
                    <a:pt x="2987" y="7703"/>
                    <a:pt x="3185" y="7505"/>
                  </a:cubicBezTo>
                  <a:cubicBezTo>
                    <a:pt x="3284" y="7308"/>
                    <a:pt x="3284" y="7086"/>
                    <a:pt x="3284" y="6888"/>
                  </a:cubicBezTo>
                  <a:cubicBezTo>
                    <a:pt x="3185" y="6691"/>
                    <a:pt x="3086" y="6469"/>
                    <a:pt x="2864" y="6370"/>
                  </a:cubicBezTo>
                  <a:cubicBezTo>
                    <a:pt x="2765" y="6271"/>
                    <a:pt x="2568" y="6271"/>
                    <a:pt x="2469" y="6271"/>
                  </a:cubicBezTo>
                  <a:close/>
                  <a:moveTo>
                    <a:pt x="815" y="12443"/>
                  </a:moveTo>
                  <a:cubicBezTo>
                    <a:pt x="617" y="12443"/>
                    <a:pt x="395" y="12542"/>
                    <a:pt x="198" y="12641"/>
                  </a:cubicBezTo>
                  <a:cubicBezTo>
                    <a:pt x="99" y="12863"/>
                    <a:pt x="0" y="13060"/>
                    <a:pt x="0" y="13258"/>
                  </a:cubicBezTo>
                  <a:cubicBezTo>
                    <a:pt x="0" y="13678"/>
                    <a:pt x="395" y="14097"/>
                    <a:pt x="815" y="14097"/>
                  </a:cubicBezTo>
                  <a:cubicBezTo>
                    <a:pt x="1012" y="14097"/>
                    <a:pt x="1235" y="13974"/>
                    <a:pt x="1432" y="13875"/>
                  </a:cubicBezTo>
                  <a:cubicBezTo>
                    <a:pt x="1531" y="13678"/>
                    <a:pt x="1630" y="13480"/>
                    <a:pt x="1630" y="13258"/>
                  </a:cubicBezTo>
                  <a:cubicBezTo>
                    <a:pt x="1630" y="12863"/>
                    <a:pt x="1235" y="12443"/>
                    <a:pt x="815" y="12443"/>
                  </a:cubicBezTo>
                  <a:close/>
                  <a:moveTo>
                    <a:pt x="25603" y="12344"/>
                  </a:moveTo>
                  <a:cubicBezTo>
                    <a:pt x="25207" y="12344"/>
                    <a:pt x="24788" y="12641"/>
                    <a:pt x="24788" y="13159"/>
                  </a:cubicBezTo>
                  <a:lnTo>
                    <a:pt x="24788" y="13258"/>
                  </a:lnTo>
                  <a:cubicBezTo>
                    <a:pt x="24788" y="13678"/>
                    <a:pt x="25207" y="14097"/>
                    <a:pt x="25603" y="14097"/>
                  </a:cubicBezTo>
                  <a:cubicBezTo>
                    <a:pt x="26022" y="14097"/>
                    <a:pt x="26442" y="13678"/>
                    <a:pt x="26442" y="13258"/>
                  </a:cubicBezTo>
                  <a:lnTo>
                    <a:pt x="26442" y="13159"/>
                  </a:lnTo>
                  <a:cubicBezTo>
                    <a:pt x="26442" y="12641"/>
                    <a:pt x="26022" y="12344"/>
                    <a:pt x="25603" y="12344"/>
                  </a:cubicBezTo>
                  <a:close/>
                  <a:moveTo>
                    <a:pt x="2469" y="18615"/>
                  </a:moveTo>
                  <a:cubicBezTo>
                    <a:pt x="2370" y="18615"/>
                    <a:pt x="2247" y="18714"/>
                    <a:pt x="2049" y="18714"/>
                  </a:cubicBezTo>
                  <a:cubicBezTo>
                    <a:pt x="1852" y="18813"/>
                    <a:pt x="1753" y="19035"/>
                    <a:pt x="1753" y="19233"/>
                  </a:cubicBezTo>
                  <a:cubicBezTo>
                    <a:pt x="1630" y="19430"/>
                    <a:pt x="1630" y="19652"/>
                    <a:pt x="1753" y="19850"/>
                  </a:cubicBezTo>
                  <a:cubicBezTo>
                    <a:pt x="1950" y="20146"/>
                    <a:pt x="2247" y="20270"/>
                    <a:pt x="2469" y="20270"/>
                  </a:cubicBezTo>
                  <a:cubicBezTo>
                    <a:pt x="2666" y="20270"/>
                    <a:pt x="2765" y="20270"/>
                    <a:pt x="2864" y="20146"/>
                  </a:cubicBezTo>
                  <a:cubicBezTo>
                    <a:pt x="3086" y="20047"/>
                    <a:pt x="3284" y="19850"/>
                    <a:pt x="3284" y="19652"/>
                  </a:cubicBezTo>
                  <a:cubicBezTo>
                    <a:pt x="3382" y="19430"/>
                    <a:pt x="3284" y="19233"/>
                    <a:pt x="3185" y="19035"/>
                  </a:cubicBezTo>
                  <a:cubicBezTo>
                    <a:pt x="3086" y="18813"/>
                    <a:pt x="2765" y="18615"/>
                    <a:pt x="2469" y="18615"/>
                  </a:cubicBezTo>
                  <a:close/>
                  <a:moveTo>
                    <a:pt x="23973" y="18615"/>
                  </a:moveTo>
                  <a:cubicBezTo>
                    <a:pt x="23652" y="18615"/>
                    <a:pt x="23356" y="18714"/>
                    <a:pt x="23232" y="19035"/>
                  </a:cubicBezTo>
                  <a:cubicBezTo>
                    <a:pt x="23134" y="19233"/>
                    <a:pt x="23134" y="19430"/>
                    <a:pt x="23134" y="19652"/>
                  </a:cubicBezTo>
                  <a:cubicBezTo>
                    <a:pt x="23232" y="19850"/>
                    <a:pt x="23356" y="20047"/>
                    <a:pt x="23553" y="20146"/>
                  </a:cubicBezTo>
                  <a:cubicBezTo>
                    <a:pt x="23652" y="20146"/>
                    <a:pt x="23751" y="20270"/>
                    <a:pt x="23973" y="20270"/>
                  </a:cubicBezTo>
                  <a:cubicBezTo>
                    <a:pt x="24269" y="20270"/>
                    <a:pt x="24467" y="20047"/>
                    <a:pt x="24689" y="19850"/>
                  </a:cubicBezTo>
                  <a:cubicBezTo>
                    <a:pt x="24887" y="19430"/>
                    <a:pt x="24788" y="18912"/>
                    <a:pt x="24368" y="18714"/>
                  </a:cubicBezTo>
                  <a:cubicBezTo>
                    <a:pt x="24269" y="18615"/>
                    <a:pt x="24072" y="18615"/>
                    <a:pt x="23973" y="18615"/>
                  </a:cubicBezTo>
                  <a:close/>
                  <a:moveTo>
                    <a:pt x="7086" y="23134"/>
                  </a:moveTo>
                  <a:cubicBezTo>
                    <a:pt x="6790" y="23134"/>
                    <a:pt x="6469" y="23356"/>
                    <a:pt x="6370" y="23553"/>
                  </a:cubicBezTo>
                  <a:cubicBezTo>
                    <a:pt x="6074" y="23973"/>
                    <a:pt x="6271" y="24467"/>
                    <a:pt x="6691" y="24689"/>
                  </a:cubicBezTo>
                  <a:cubicBezTo>
                    <a:pt x="6790" y="24788"/>
                    <a:pt x="6888" y="24788"/>
                    <a:pt x="6987" y="24788"/>
                  </a:cubicBezTo>
                  <a:cubicBezTo>
                    <a:pt x="7308" y="24788"/>
                    <a:pt x="7604" y="24689"/>
                    <a:pt x="7703" y="24368"/>
                  </a:cubicBezTo>
                  <a:cubicBezTo>
                    <a:pt x="8024" y="23973"/>
                    <a:pt x="7802" y="23454"/>
                    <a:pt x="7407" y="23232"/>
                  </a:cubicBezTo>
                  <a:cubicBezTo>
                    <a:pt x="7308" y="23134"/>
                    <a:pt x="7185" y="23134"/>
                    <a:pt x="7086" y="23134"/>
                  </a:cubicBezTo>
                  <a:close/>
                  <a:moveTo>
                    <a:pt x="19430" y="23134"/>
                  </a:moveTo>
                  <a:cubicBezTo>
                    <a:pt x="19233" y="23134"/>
                    <a:pt x="19134" y="23134"/>
                    <a:pt x="19035" y="23232"/>
                  </a:cubicBezTo>
                  <a:cubicBezTo>
                    <a:pt x="18616" y="23454"/>
                    <a:pt x="18517" y="23973"/>
                    <a:pt x="18714" y="24368"/>
                  </a:cubicBezTo>
                  <a:cubicBezTo>
                    <a:pt x="18813" y="24590"/>
                    <a:pt x="19134" y="24788"/>
                    <a:pt x="19430" y="24788"/>
                  </a:cubicBezTo>
                  <a:cubicBezTo>
                    <a:pt x="19529" y="24788"/>
                    <a:pt x="19751" y="24788"/>
                    <a:pt x="19850" y="24689"/>
                  </a:cubicBezTo>
                  <a:cubicBezTo>
                    <a:pt x="20270" y="24467"/>
                    <a:pt x="20368" y="23973"/>
                    <a:pt x="20146" y="23553"/>
                  </a:cubicBezTo>
                  <a:cubicBezTo>
                    <a:pt x="19949" y="23232"/>
                    <a:pt x="19751" y="23134"/>
                    <a:pt x="19430" y="23134"/>
                  </a:cubicBezTo>
                  <a:close/>
                  <a:moveTo>
                    <a:pt x="13258" y="24788"/>
                  </a:moveTo>
                  <a:cubicBezTo>
                    <a:pt x="12740" y="24788"/>
                    <a:pt x="12443" y="25207"/>
                    <a:pt x="12443" y="25602"/>
                  </a:cubicBezTo>
                  <a:cubicBezTo>
                    <a:pt x="12443" y="26121"/>
                    <a:pt x="12740" y="26442"/>
                    <a:pt x="13258" y="26442"/>
                  </a:cubicBezTo>
                  <a:cubicBezTo>
                    <a:pt x="13678" y="26442"/>
                    <a:pt x="14097" y="26121"/>
                    <a:pt x="14097" y="25602"/>
                  </a:cubicBezTo>
                  <a:cubicBezTo>
                    <a:pt x="14097" y="25207"/>
                    <a:pt x="13678" y="24788"/>
                    <a:pt x="13258" y="247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2624925" y="4836300"/>
              <a:ext cx="249375" cy="257400"/>
            </a:xfrm>
            <a:custGeom>
              <a:avLst/>
              <a:gdLst/>
              <a:ahLst/>
              <a:cxnLst/>
              <a:rect l="l" t="t" r="r" b="b"/>
              <a:pathLst>
                <a:path w="9975" h="10296" extrusionOk="0">
                  <a:moveTo>
                    <a:pt x="5950" y="1"/>
                  </a:moveTo>
                  <a:cubicBezTo>
                    <a:pt x="5654" y="1"/>
                    <a:pt x="5234" y="198"/>
                    <a:pt x="5136" y="519"/>
                  </a:cubicBezTo>
                  <a:cubicBezTo>
                    <a:pt x="5037" y="914"/>
                    <a:pt x="5234" y="1433"/>
                    <a:pt x="5753" y="1531"/>
                  </a:cubicBezTo>
                  <a:cubicBezTo>
                    <a:pt x="5753" y="1531"/>
                    <a:pt x="5851" y="1655"/>
                    <a:pt x="5950" y="1655"/>
                  </a:cubicBezTo>
                  <a:cubicBezTo>
                    <a:pt x="6370" y="1655"/>
                    <a:pt x="6691" y="1334"/>
                    <a:pt x="6790" y="1038"/>
                  </a:cubicBezTo>
                  <a:cubicBezTo>
                    <a:pt x="6790" y="815"/>
                    <a:pt x="6790" y="618"/>
                    <a:pt x="6691" y="420"/>
                  </a:cubicBezTo>
                  <a:cubicBezTo>
                    <a:pt x="6567" y="198"/>
                    <a:pt x="6469" y="99"/>
                    <a:pt x="6172" y="1"/>
                  </a:cubicBezTo>
                  <a:close/>
                  <a:moveTo>
                    <a:pt x="914" y="1655"/>
                  </a:moveTo>
                  <a:cubicBezTo>
                    <a:pt x="617" y="1655"/>
                    <a:pt x="395" y="1754"/>
                    <a:pt x="198" y="1951"/>
                  </a:cubicBezTo>
                  <a:cubicBezTo>
                    <a:pt x="99" y="2149"/>
                    <a:pt x="0" y="2371"/>
                    <a:pt x="99" y="2568"/>
                  </a:cubicBezTo>
                  <a:cubicBezTo>
                    <a:pt x="99" y="2766"/>
                    <a:pt x="198" y="2988"/>
                    <a:pt x="395" y="3087"/>
                  </a:cubicBezTo>
                  <a:cubicBezTo>
                    <a:pt x="519" y="3186"/>
                    <a:pt x="716" y="3284"/>
                    <a:pt x="914" y="3284"/>
                  </a:cubicBezTo>
                  <a:cubicBezTo>
                    <a:pt x="1136" y="3284"/>
                    <a:pt x="1432" y="3186"/>
                    <a:pt x="1531" y="2889"/>
                  </a:cubicBezTo>
                  <a:cubicBezTo>
                    <a:pt x="1852" y="2568"/>
                    <a:pt x="1753" y="2050"/>
                    <a:pt x="1333" y="1754"/>
                  </a:cubicBezTo>
                  <a:cubicBezTo>
                    <a:pt x="1235" y="1655"/>
                    <a:pt x="1012" y="1655"/>
                    <a:pt x="914" y="1655"/>
                  </a:cubicBezTo>
                  <a:close/>
                  <a:moveTo>
                    <a:pt x="9160" y="4222"/>
                  </a:moveTo>
                  <a:cubicBezTo>
                    <a:pt x="8938" y="4222"/>
                    <a:pt x="8740" y="4321"/>
                    <a:pt x="8543" y="4519"/>
                  </a:cubicBezTo>
                  <a:cubicBezTo>
                    <a:pt x="8419" y="4618"/>
                    <a:pt x="8320" y="4840"/>
                    <a:pt x="8320" y="5136"/>
                  </a:cubicBezTo>
                  <a:cubicBezTo>
                    <a:pt x="8320" y="5556"/>
                    <a:pt x="8641" y="5975"/>
                    <a:pt x="9160" y="5975"/>
                  </a:cubicBezTo>
                  <a:cubicBezTo>
                    <a:pt x="9555" y="5975"/>
                    <a:pt x="9975" y="5556"/>
                    <a:pt x="9975" y="5136"/>
                  </a:cubicBezTo>
                  <a:lnTo>
                    <a:pt x="9975" y="5037"/>
                  </a:lnTo>
                  <a:cubicBezTo>
                    <a:pt x="9975" y="4618"/>
                    <a:pt x="9555" y="4222"/>
                    <a:pt x="9160" y="4222"/>
                  </a:cubicBezTo>
                  <a:close/>
                  <a:moveTo>
                    <a:pt x="914" y="6988"/>
                  </a:moveTo>
                  <a:cubicBezTo>
                    <a:pt x="716" y="6988"/>
                    <a:pt x="519" y="6988"/>
                    <a:pt x="395" y="7086"/>
                  </a:cubicBezTo>
                  <a:cubicBezTo>
                    <a:pt x="0" y="7407"/>
                    <a:pt x="0" y="7926"/>
                    <a:pt x="198" y="8222"/>
                  </a:cubicBezTo>
                  <a:cubicBezTo>
                    <a:pt x="395" y="8543"/>
                    <a:pt x="617" y="8642"/>
                    <a:pt x="914" y="8642"/>
                  </a:cubicBezTo>
                  <a:cubicBezTo>
                    <a:pt x="1012" y="8642"/>
                    <a:pt x="1235" y="8543"/>
                    <a:pt x="1333" y="8444"/>
                  </a:cubicBezTo>
                  <a:cubicBezTo>
                    <a:pt x="1531" y="8321"/>
                    <a:pt x="1630" y="8123"/>
                    <a:pt x="1753" y="7926"/>
                  </a:cubicBezTo>
                  <a:cubicBezTo>
                    <a:pt x="1753" y="7704"/>
                    <a:pt x="1630" y="7506"/>
                    <a:pt x="1531" y="7309"/>
                  </a:cubicBezTo>
                  <a:cubicBezTo>
                    <a:pt x="1432" y="7086"/>
                    <a:pt x="1136" y="6988"/>
                    <a:pt x="914" y="6988"/>
                  </a:cubicBezTo>
                  <a:close/>
                  <a:moveTo>
                    <a:pt x="5753" y="8642"/>
                  </a:moveTo>
                  <a:cubicBezTo>
                    <a:pt x="5555" y="8741"/>
                    <a:pt x="5333" y="8839"/>
                    <a:pt x="5234" y="9062"/>
                  </a:cubicBezTo>
                  <a:cubicBezTo>
                    <a:pt x="5136" y="9259"/>
                    <a:pt x="5136" y="9457"/>
                    <a:pt x="5234" y="9679"/>
                  </a:cubicBezTo>
                  <a:cubicBezTo>
                    <a:pt x="5333" y="10074"/>
                    <a:pt x="5654" y="10296"/>
                    <a:pt x="5950" y="10296"/>
                  </a:cubicBezTo>
                  <a:cubicBezTo>
                    <a:pt x="6074" y="10296"/>
                    <a:pt x="6172" y="10296"/>
                    <a:pt x="6271" y="10173"/>
                  </a:cubicBezTo>
                  <a:cubicBezTo>
                    <a:pt x="6469" y="10173"/>
                    <a:pt x="6567" y="9975"/>
                    <a:pt x="6691" y="9777"/>
                  </a:cubicBezTo>
                  <a:cubicBezTo>
                    <a:pt x="6790" y="9555"/>
                    <a:pt x="6790" y="9358"/>
                    <a:pt x="6790" y="9160"/>
                  </a:cubicBezTo>
                  <a:cubicBezTo>
                    <a:pt x="6691" y="8839"/>
                    <a:pt x="6370" y="8642"/>
                    <a:pt x="5950" y="86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
    <p:spTree>
      <p:nvGrpSpPr>
        <p:cNvPr id="1" name="Shape 561"/>
        <p:cNvGrpSpPr/>
        <p:nvPr/>
      </p:nvGrpSpPr>
      <p:grpSpPr>
        <a:xfrm>
          <a:off x="0" y="0"/>
          <a:ext cx="0" cy="0"/>
          <a:chOff x="0" y="0"/>
          <a:chExt cx="0" cy="0"/>
        </a:xfrm>
      </p:grpSpPr>
      <p:sp>
        <p:nvSpPr>
          <p:cNvPr id="562" name="Google Shape;562;p25"/>
          <p:cNvSpPr/>
          <p:nvPr/>
        </p:nvSpPr>
        <p:spPr>
          <a:xfrm rot="10800000">
            <a:off x="8702200" y="3266712"/>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25"/>
          <p:cNvGrpSpPr/>
          <p:nvPr/>
        </p:nvGrpSpPr>
        <p:grpSpPr>
          <a:xfrm rot="10800000">
            <a:off x="7744200" y="82037"/>
            <a:ext cx="110500" cy="293825"/>
            <a:chOff x="7071400" y="4277725"/>
            <a:chExt cx="110500" cy="293825"/>
          </a:xfrm>
        </p:grpSpPr>
        <p:sp>
          <p:nvSpPr>
            <p:cNvPr id="564" name="Google Shape;564;p25"/>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25"/>
          <p:cNvGrpSpPr/>
          <p:nvPr/>
        </p:nvGrpSpPr>
        <p:grpSpPr>
          <a:xfrm>
            <a:off x="168513" y="1971312"/>
            <a:ext cx="406775" cy="96675"/>
            <a:chOff x="4607450" y="576625"/>
            <a:chExt cx="406775" cy="96675"/>
          </a:xfrm>
        </p:grpSpPr>
        <p:sp>
          <p:nvSpPr>
            <p:cNvPr id="567" name="Google Shape;567;p25"/>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25"/>
          <p:cNvSpPr/>
          <p:nvPr/>
        </p:nvSpPr>
        <p:spPr>
          <a:xfrm rot="10800000">
            <a:off x="3105580" y="4642469"/>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rot="-5400000">
            <a:off x="2979078" y="-279436"/>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5"/>
          <p:cNvGrpSpPr/>
          <p:nvPr/>
        </p:nvGrpSpPr>
        <p:grpSpPr>
          <a:xfrm rot="4625612" flipH="1">
            <a:off x="-580931" y="3883413"/>
            <a:ext cx="1610048" cy="1190661"/>
            <a:chOff x="2017575" y="4247475"/>
            <a:chExt cx="1443100" cy="1067200"/>
          </a:xfrm>
        </p:grpSpPr>
        <p:sp>
          <p:nvSpPr>
            <p:cNvPr id="574" name="Google Shape;574;p25"/>
            <p:cNvSpPr/>
            <p:nvPr/>
          </p:nvSpPr>
          <p:spPr>
            <a:xfrm>
              <a:off x="3177950" y="4411650"/>
              <a:ext cx="43225" cy="41375"/>
            </a:xfrm>
            <a:custGeom>
              <a:avLst/>
              <a:gdLst/>
              <a:ahLst/>
              <a:cxnLst/>
              <a:rect l="l" t="t" r="r" b="b"/>
              <a:pathLst>
                <a:path w="1729" h="1655" extrusionOk="0">
                  <a:moveTo>
                    <a:pt x="815" y="1"/>
                  </a:moveTo>
                  <a:cubicBezTo>
                    <a:pt x="618" y="1"/>
                    <a:pt x="297" y="124"/>
                    <a:pt x="198" y="322"/>
                  </a:cubicBezTo>
                  <a:cubicBezTo>
                    <a:pt x="1" y="420"/>
                    <a:pt x="1" y="741"/>
                    <a:pt x="1" y="939"/>
                  </a:cubicBezTo>
                  <a:cubicBezTo>
                    <a:pt x="1" y="1136"/>
                    <a:pt x="99" y="1359"/>
                    <a:pt x="297" y="1457"/>
                  </a:cubicBezTo>
                  <a:cubicBezTo>
                    <a:pt x="396" y="1556"/>
                    <a:pt x="618" y="1655"/>
                    <a:pt x="815" y="1655"/>
                  </a:cubicBezTo>
                  <a:cubicBezTo>
                    <a:pt x="1013" y="1655"/>
                    <a:pt x="1235" y="1556"/>
                    <a:pt x="1432" y="1359"/>
                  </a:cubicBezTo>
                  <a:cubicBezTo>
                    <a:pt x="1729" y="1038"/>
                    <a:pt x="1630" y="519"/>
                    <a:pt x="1334" y="223"/>
                  </a:cubicBezTo>
                  <a:cubicBezTo>
                    <a:pt x="1235" y="124"/>
                    <a:pt x="1013"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2815025" y="4247475"/>
              <a:ext cx="43850" cy="40750"/>
            </a:xfrm>
            <a:custGeom>
              <a:avLst/>
              <a:gdLst/>
              <a:ahLst/>
              <a:cxnLst/>
              <a:rect l="l" t="t" r="r" b="b"/>
              <a:pathLst>
                <a:path w="1754" h="1630" extrusionOk="0">
                  <a:moveTo>
                    <a:pt x="939" y="0"/>
                  </a:moveTo>
                  <a:cubicBezTo>
                    <a:pt x="519" y="0"/>
                    <a:pt x="198" y="297"/>
                    <a:pt x="99" y="716"/>
                  </a:cubicBezTo>
                  <a:cubicBezTo>
                    <a:pt x="0" y="1235"/>
                    <a:pt x="321" y="1630"/>
                    <a:pt x="815" y="1630"/>
                  </a:cubicBezTo>
                  <a:lnTo>
                    <a:pt x="939" y="1630"/>
                  </a:lnTo>
                  <a:cubicBezTo>
                    <a:pt x="1334" y="1630"/>
                    <a:pt x="1655" y="1334"/>
                    <a:pt x="1753" y="1013"/>
                  </a:cubicBezTo>
                  <a:cubicBezTo>
                    <a:pt x="1753" y="716"/>
                    <a:pt x="1753" y="519"/>
                    <a:pt x="1556" y="395"/>
                  </a:cubicBezTo>
                  <a:cubicBezTo>
                    <a:pt x="1432" y="198"/>
                    <a:pt x="1235" y="99"/>
                    <a:pt x="1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3008225" y="4303650"/>
              <a:ext cx="43225" cy="41375"/>
            </a:xfrm>
            <a:custGeom>
              <a:avLst/>
              <a:gdLst/>
              <a:ahLst/>
              <a:cxnLst/>
              <a:rect l="l" t="t" r="r" b="b"/>
              <a:pathLst>
                <a:path w="1729" h="1655" extrusionOk="0">
                  <a:moveTo>
                    <a:pt x="815" y="0"/>
                  </a:moveTo>
                  <a:cubicBezTo>
                    <a:pt x="494" y="0"/>
                    <a:pt x="198" y="222"/>
                    <a:pt x="99" y="519"/>
                  </a:cubicBezTo>
                  <a:cubicBezTo>
                    <a:pt x="0" y="741"/>
                    <a:pt x="0" y="938"/>
                    <a:pt x="99" y="1136"/>
                  </a:cubicBezTo>
                  <a:cubicBezTo>
                    <a:pt x="198" y="1358"/>
                    <a:pt x="296" y="1556"/>
                    <a:pt x="494" y="1556"/>
                  </a:cubicBezTo>
                  <a:cubicBezTo>
                    <a:pt x="617" y="1654"/>
                    <a:pt x="716" y="1654"/>
                    <a:pt x="815" y="1654"/>
                  </a:cubicBezTo>
                  <a:cubicBezTo>
                    <a:pt x="1234" y="1654"/>
                    <a:pt x="1432" y="1457"/>
                    <a:pt x="1630" y="1136"/>
                  </a:cubicBezTo>
                  <a:cubicBezTo>
                    <a:pt x="1728" y="1037"/>
                    <a:pt x="1728" y="741"/>
                    <a:pt x="1630" y="519"/>
                  </a:cubicBezTo>
                  <a:cubicBezTo>
                    <a:pt x="1531" y="321"/>
                    <a:pt x="1432" y="222"/>
                    <a:pt x="1234" y="124"/>
                  </a:cubicBezTo>
                  <a:cubicBezTo>
                    <a:pt x="1111" y="0"/>
                    <a:pt x="1012"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3390900" y="5142450"/>
              <a:ext cx="43850" cy="40750"/>
            </a:xfrm>
            <a:custGeom>
              <a:avLst/>
              <a:gdLst/>
              <a:ahLst/>
              <a:cxnLst/>
              <a:rect l="l" t="t" r="r" b="b"/>
              <a:pathLst>
                <a:path w="1754" h="1630" extrusionOk="0">
                  <a:moveTo>
                    <a:pt x="840" y="0"/>
                  </a:moveTo>
                  <a:cubicBezTo>
                    <a:pt x="519" y="0"/>
                    <a:pt x="222" y="198"/>
                    <a:pt x="124" y="519"/>
                  </a:cubicBezTo>
                  <a:cubicBezTo>
                    <a:pt x="0" y="716"/>
                    <a:pt x="0" y="914"/>
                    <a:pt x="124" y="1136"/>
                  </a:cubicBezTo>
                  <a:cubicBezTo>
                    <a:pt x="222" y="1334"/>
                    <a:pt x="420" y="1531"/>
                    <a:pt x="617" y="1531"/>
                  </a:cubicBezTo>
                  <a:cubicBezTo>
                    <a:pt x="741" y="1531"/>
                    <a:pt x="840" y="1630"/>
                    <a:pt x="840" y="1630"/>
                  </a:cubicBezTo>
                  <a:cubicBezTo>
                    <a:pt x="1235" y="1630"/>
                    <a:pt x="1556" y="1334"/>
                    <a:pt x="1654" y="1013"/>
                  </a:cubicBezTo>
                  <a:cubicBezTo>
                    <a:pt x="1753" y="815"/>
                    <a:pt x="1753" y="618"/>
                    <a:pt x="1556" y="395"/>
                  </a:cubicBezTo>
                  <a:cubicBezTo>
                    <a:pt x="1457" y="198"/>
                    <a:pt x="1358" y="0"/>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3419275" y="4941850"/>
              <a:ext cx="41400" cy="43850"/>
            </a:xfrm>
            <a:custGeom>
              <a:avLst/>
              <a:gdLst/>
              <a:ahLst/>
              <a:cxnLst/>
              <a:rect l="l" t="t" r="r" b="b"/>
              <a:pathLst>
                <a:path w="1656" h="1754" extrusionOk="0">
                  <a:moveTo>
                    <a:pt x="840" y="0"/>
                  </a:moveTo>
                  <a:cubicBezTo>
                    <a:pt x="618" y="0"/>
                    <a:pt x="421" y="99"/>
                    <a:pt x="322" y="198"/>
                  </a:cubicBezTo>
                  <a:cubicBezTo>
                    <a:pt x="100" y="396"/>
                    <a:pt x="1" y="618"/>
                    <a:pt x="1" y="815"/>
                  </a:cubicBezTo>
                  <a:lnTo>
                    <a:pt x="1" y="914"/>
                  </a:lnTo>
                  <a:cubicBezTo>
                    <a:pt x="1" y="1334"/>
                    <a:pt x="421" y="1753"/>
                    <a:pt x="840" y="1753"/>
                  </a:cubicBezTo>
                  <a:cubicBezTo>
                    <a:pt x="1334" y="1753"/>
                    <a:pt x="1655" y="1334"/>
                    <a:pt x="1655" y="914"/>
                  </a:cubicBezTo>
                  <a:lnTo>
                    <a:pt x="1655" y="815"/>
                  </a:lnTo>
                  <a:cubicBezTo>
                    <a:pt x="1655" y="396"/>
                    <a:pt x="1334"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3388425" y="4743725"/>
              <a:ext cx="46325" cy="41375"/>
            </a:xfrm>
            <a:custGeom>
              <a:avLst/>
              <a:gdLst/>
              <a:ahLst/>
              <a:cxnLst/>
              <a:rect l="l" t="t" r="r" b="b"/>
              <a:pathLst>
                <a:path w="1853" h="1655" extrusionOk="0">
                  <a:moveTo>
                    <a:pt x="939" y="0"/>
                  </a:moveTo>
                  <a:cubicBezTo>
                    <a:pt x="939" y="0"/>
                    <a:pt x="840" y="0"/>
                    <a:pt x="716" y="99"/>
                  </a:cubicBezTo>
                  <a:cubicBezTo>
                    <a:pt x="321" y="198"/>
                    <a:pt x="0" y="618"/>
                    <a:pt x="223" y="1037"/>
                  </a:cubicBezTo>
                  <a:cubicBezTo>
                    <a:pt x="321" y="1432"/>
                    <a:pt x="618" y="1654"/>
                    <a:pt x="939" y="1654"/>
                  </a:cubicBezTo>
                  <a:lnTo>
                    <a:pt x="1235" y="1654"/>
                  </a:lnTo>
                  <a:cubicBezTo>
                    <a:pt x="1655" y="1531"/>
                    <a:pt x="1852" y="1037"/>
                    <a:pt x="1753" y="618"/>
                  </a:cubicBez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3308800" y="4563500"/>
              <a:ext cx="41375" cy="41375"/>
            </a:xfrm>
            <a:custGeom>
              <a:avLst/>
              <a:gdLst/>
              <a:ahLst/>
              <a:cxnLst/>
              <a:rect l="l" t="t" r="r" b="b"/>
              <a:pathLst>
                <a:path w="1655" h="1655" extrusionOk="0">
                  <a:moveTo>
                    <a:pt x="815" y="0"/>
                  </a:moveTo>
                  <a:cubicBezTo>
                    <a:pt x="618" y="0"/>
                    <a:pt x="519" y="0"/>
                    <a:pt x="420" y="99"/>
                  </a:cubicBezTo>
                  <a:cubicBezTo>
                    <a:pt x="198" y="222"/>
                    <a:pt x="1" y="420"/>
                    <a:pt x="1" y="617"/>
                  </a:cubicBezTo>
                  <a:cubicBezTo>
                    <a:pt x="1" y="840"/>
                    <a:pt x="1" y="1037"/>
                    <a:pt x="99" y="1235"/>
                  </a:cubicBezTo>
                  <a:cubicBezTo>
                    <a:pt x="322" y="1457"/>
                    <a:pt x="519" y="1654"/>
                    <a:pt x="815" y="1654"/>
                  </a:cubicBezTo>
                  <a:cubicBezTo>
                    <a:pt x="939" y="1654"/>
                    <a:pt x="1136" y="1556"/>
                    <a:pt x="1235" y="1457"/>
                  </a:cubicBezTo>
                  <a:cubicBezTo>
                    <a:pt x="1433" y="1333"/>
                    <a:pt x="1556" y="1136"/>
                    <a:pt x="1655" y="938"/>
                  </a:cubicBezTo>
                  <a:cubicBezTo>
                    <a:pt x="1655" y="716"/>
                    <a:pt x="1655" y="519"/>
                    <a:pt x="1556" y="321"/>
                  </a:cubicBezTo>
                  <a:cubicBezTo>
                    <a:pt x="1334" y="99"/>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2616900" y="4249950"/>
              <a:ext cx="41375" cy="41375"/>
            </a:xfrm>
            <a:custGeom>
              <a:avLst/>
              <a:gdLst/>
              <a:ahLst/>
              <a:cxnLst/>
              <a:rect l="l" t="t" r="r" b="b"/>
              <a:pathLst>
                <a:path w="1655" h="1655" extrusionOk="0">
                  <a:moveTo>
                    <a:pt x="716" y="0"/>
                  </a:moveTo>
                  <a:cubicBezTo>
                    <a:pt x="321" y="0"/>
                    <a:pt x="0" y="420"/>
                    <a:pt x="0" y="914"/>
                  </a:cubicBezTo>
                  <a:cubicBezTo>
                    <a:pt x="99" y="1333"/>
                    <a:pt x="420" y="1654"/>
                    <a:pt x="840" y="1654"/>
                  </a:cubicBezTo>
                  <a:cubicBezTo>
                    <a:pt x="938" y="1654"/>
                    <a:pt x="938" y="1654"/>
                    <a:pt x="938" y="1531"/>
                  </a:cubicBezTo>
                  <a:cubicBezTo>
                    <a:pt x="1136" y="1531"/>
                    <a:pt x="1333" y="1432"/>
                    <a:pt x="1556" y="1235"/>
                  </a:cubicBezTo>
                  <a:cubicBezTo>
                    <a:pt x="1654" y="1136"/>
                    <a:pt x="1654" y="914"/>
                    <a:pt x="1654" y="617"/>
                  </a:cubicBezTo>
                  <a:cubicBezTo>
                    <a:pt x="1654" y="198"/>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a:off x="2043500" y="4746200"/>
              <a:ext cx="43850" cy="41375"/>
            </a:xfrm>
            <a:custGeom>
              <a:avLst/>
              <a:gdLst/>
              <a:ahLst/>
              <a:cxnLst/>
              <a:rect l="l" t="t" r="r" b="b"/>
              <a:pathLst>
                <a:path w="1754" h="1655" extrusionOk="0">
                  <a:moveTo>
                    <a:pt x="815" y="0"/>
                  </a:moveTo>
                  <a:cubicBezTo>
                    <a:pt x="519" y="0"/>
                    <a:pt x="198" y="198"/>
                    <a:pt x="99" y="617"/>
                  </a:cubicBezTo>
                  <a:cubicBezTo>
                    <a:pt x="0" y="815"/>
                    <a:pt x="0" y="1037"/>
                    <a:pt x="99" y="1235"/>
                  </a:cubicBezTo>
                  <a:cubicBezTo>
                    <a:pt x="198" y="1432"/>
                    <a:pt x="420" y="1555"/>
                    <a:pt x="617" y="1654"/>
                  </a:cubicBezTo>
                  <a:lnTo>
                    <a:pt x="815" y="1654"/>
                  </a:lnTo>
                  <a:cubicBezTo>
                    <a:pt x="1235" y="1654"/>
                    <a:pt x="1556" y="1432"/>
                    <a:pt x="1654" y="1037"/>
                  </a:cubicBezTo>
                  <a:cubicBezTo>
                    <a:pt x="1753" y="617"/>
                    <a:pt x="1556" y="198"/>
                    <a:pt x="1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5"/>
            <p:cNvSpPr/>
            <p:nvPr/>
          </p:nvSpPr>
          <p:spPr>
            <a:xfrm>
              <a:off x="2043500" y="5142450"/>
              <a:ext cx="46300" cy="40750"/>
            </a:xfrm>
            <a:custGeom>
              <a:avLst/>
              <a:gdLst/>
              <a:ahLst/>
              <a:cxnLst/>
              <a:rect l="l" t="t" r="r" b="b"/>
              <a:pathLst>
                <a:path w="1852" h="1630" extrusionOk="0">
                  <a:moveTo>
                    <a:pt x="617" y="0"/>
                  </a:moveTo>
                  <a:cubicBezTo>
                    <a:pt x="420" y="99"/>
                    <a:pt x="321" y="198"/>
                    <a:pt x="198" y="395"/>
                  </a:cubicBezTo>
                  <a:cubicBezTo>
                    <a:pt x="99" y="618"/>
                    <a:pt x="0" y="815"/>
                    <a:pt x="99" y="1013"/>
                  </a:cubicBezTo>
                  <a:cubicBezTo>
                    <a:pt x="198" y="1334"/>
                    <a:pt x="519" y="1630"/>
                    <a:pt x="938" y="1630"/>
                  </a:cubicBezTo>
                  <a:cubicBezTo>
                    <a:pt x="938" y="1630"/>
                    <a:pt x="1037" y="1630"/>
                    <a:pt x="1136" y="1531"/>
                  </a:cubicBezTo>
                  <a:cubicBezTo>
                    <a:pt x="1556" y="1432"/>
                    <a:pt x="1852" y="1013"/>
                    <a:pt x="1654" y="618"/>
                  </a:cubicBezTo>
                  <a:cubicBezTo>
                    <a:pt x="1556" y="198"/>
                    <a:pt x="1235"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5"/>
            <p:cNvSpPr/>
            <p:nvPr/>
          </p:nvSpPr>
          <p:spPr>
            <a:xfrm>
              <a:off x="2017575" y="4944325"/>
              <a:ext cx="41375" cy="41375"/>
            </a:xfrm>
            <a:custGeom>
              <a:avLst/>
              <a:gdLst/>
              <a:ahLst/>
              <a:cxnLst/>
              <a:rect l="l" t="t" r="r" b="b"/>
              <a:pathLst>
                <a:path w="1655" h="1655" extrusionOk="0">
                  <a:moveTo>
                    <a:pt x="840" y="0"/>
                  </a:moveTo>
                  <a:cubicBezTo>
                    <a:pt x="519" y="0"/>
                    <a:pt x="321" y="99"/>
                    <a:pt x="222" y="198"/>
                  </a:cubicBezTo>
                  <a:cubicBezTo>
                    <a:pt x="0" y="420"/>
                    <a:pt x="0" y="617"/>
                    <a:pt x="0" y="815"/>
                  </a:cubicBezTo>
                  <a:cubicBezTo>
                    <a:pt x="0" y="1235"/>
                    <a:pt x="321" y="1654"/>
                    <a:pt x="840" y="1654"/>
                  </a:cubicBezTo>
                  <a:cubicBezTo>
                    <a:pt x="1235" y="1654"/>
                    <a:pt x="1654" y="1235"/>
                    <a:pt x="1654" y="815"/>
                  </a:cubicBezTo>
                  <a:cubicBezTo>
                    <a:pt x="1654" y="420"/>
                    <a:pt x="123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2125575" y="4563500"/>
              <a:ext cx="46325" cy="41375"/>
            </a:xfrm>
            <a:custGeom>
              <a:avLst/>
              <a:gdLst/>
              <a:ahLst/>
              <a:cxnLst/>
              <a:rect l="l" t="t" r="r" b="b"/>
              <a:pathLst>
                <a:path w="1853" h="1655" extrusionOk="0">
                  <a:moveTo>
                    <a:pt x="939" y="0"/>
                  </a:moveTo>
                  <a:cubicBezTo>
                    <a:pt x="618" y="0"/>
                    <a:pt x="322" y="222"/>
                    <a:pt x="223" y="420"/>
                  </a:cubicBezTo>
                  <a:cubicBezTo>
                    <a:pt x="1" y="840"/>
                    <a:pt x="124" y="1333"/>
                    <a:pt x="421" y="1556"/>
                  </a:cubicBezTo>
                  <a:cubicBezTo>
                    <a:pt x="618" y="1654"/>
                    <a:pt x="742" y="1654"/>
                    <a:pt x="939" y="1654"/>
                  </a:cubicBezTo>
                  <a:cubicBezTo>
                    <a:pt x="1137" y="1654"/>
                    <a:pt x="1457" y="1556"/>
                    <a:pt x="1556" y="1333"/>
                  </a:cubicBezTo>
                  <a:cubicBezTo>
                    <a:pt x="1853" y="938"/>
                    <a:pt x="1754" y="420"/>
                    <a:pt x="1359" y="222"/>
                  </a:cubicBezTo>
                  <a:cubicBezTo>
                    <a:pt x="1235" y="99"/>
                    <a:pt x="1038"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5"/>
            <p:cNvSpPr/>
            <p:nvPr/>
          </p:nvSpPr>
          <p:spPr>
            <a:xfrm>
              <a:off x="2426800" y="4303650"/>
              <a:ext cx="41375" cy="43850"/>
            </a:xfrm>
            <a:custGeom>
              <a:avLst/>
              <a:gdLst/>
              <a:ahLst/>
              <a:cxnLst/>
              <a:rect l="l" t="t" r="r" b="b"/>
              <a:pathLst>
                <a:path w="1655" h="1754" extrusionOk="0">
                  <a:moveTo>
                    <a:pt x="815" y="0"/>
                  </a:moveTo>
                  <a:cubicBezTo>
                    <a:pt x="716" y="0"/>
                    <a:pt x="519" y="124"/>
                    <a:pt x="420" y="124"/>
                  </a:cubicBezTo>
                  <a:cubicBezTo>
                    <a:pt x="198" y="222"/>
                    <a:pt x="99" y="420"/>
                    <a:pt x="0" y="617"/>
                  </a:cubicBezTo>
                  <a:lnTo>
                    <a:pt x="0" y="1235"/>
                  </a:lnTo>
                  <a:cubicBezTo>
                    <a:pt x="198" y="1556"/>
                    <a:pt x="519" y="1753"/>
                    <a:pt x="815" y="1753"/>
                  </a:cubicBezTo>
                  <a:cubicBezTo>
                    <a:pt x="914" y="1753"/>
                    <a:pt x="1037" y="1654"/>
                    <a:pt x="1136" y="1654"/>
                  </a:cubicBezTo>
                  <a:cubicBezTo>
                    <a:pt x="1333" y="1556"/>
                    <a:pt x="1531" y="1358"/>
                    <a:pt x="1531" y="1136"/>
                  </a:cubicBezTo>
                  <a:cubicBezTo>
                    <a:pt x="1654" y="938"/>
                    <a:pt x="1654" y="741"/>
                    <a:pt x="1531" y="519"/>
                  </a:cubicBezTo>
                  <a:cubicBezTo>
                    <a:pt x="1432" y="222"/>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2257050" y="4414750"/>
              <a:ext cx="43850" cy="40750"/>
            </a:xfrm>
            <a:custGeom>
              <a:avLst/>
              <a:gdLst/>
              <a:ahLst/>
              <a:cxnLst/>
              <a:rect l="l" t="t" r="r" b="b"/>
              <a:pathLst>
                <a:path w="1754" h="1630" extrusionOk="0">
                  <a:moveTo>
                    <a:pt x="914" y="0"/>
                  </a:moveTo>
                  <a:cubicBezTo>
                    <a:pt x="717" y="0"/>
                    <a:pt x="519" y="0"/>
                    <a:pt x="297" y="198"/>
                  </a:cubicBezTo>
                  <a:cubicBezTo>
                    <a:pt x="198" y="296"/>
                    <a:pt x="99" y="494"/>
                    <a:pt x="99" y="716"/>
                  </a:cubicBezTo>
                  <a:cubicBezTo>
                    <a:pt x="1" y="914"/>
                    <a:pt x="99" y="1111"/>
                    <a:pt x="198" y="1333"/>
                  </a:cubicBezTo>
                  <a:cubicBezTo>
                    <a:pt x="420" y="1531"/>
                    <a:pt x="618" y="1630"/>
                    <a:pt x="914" y="1630"/>
                  </a:cubicBezTo>
                  <a:cubicBezTo>
                    <a:pt x="1038" y="1630"/>
                    <a:pt x="1235" y="1531"/>
                    <a:pt x="1433" y="1432"/>
                  </a:cubicBezTo>
                  <a:cubicBezTo>
                    <a:pt x="1531" y="1235"/>
                    <a:pt x="1655" y="1012"/>
                    <a:pt x="1655" y="815"/>
                  </a:cubicBezTo>
                  <a:cubicBezTo>
                    <a:pt x="1754" y="617"/>
                    <a:pt x="1655" y="395"/>
                    <a:pt x="1531" y="198"/>
                  </a:cubicBezTo>
                  <a:cubicBezTo>
                    <a:pt x="1334" y="99"/>
                    <a:pt x="1136"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3097700" y="5275775"/>
              <a:ext cx="43850" cy="38900"/>
            </a:xfrm>
            <a:custGeom>
              <a:avLst/>
              <a:gdLst/>
              <a:ahLst/>
              <a:cxnLst/>
              <a:rect l="l" t="t" r="r" b="b"/>
              <a:pathLst>
                <a:path w="1754" h="1556" extrusionOk="0">
                  <a:moveTo>
                    <a:pt x="939" y="0"/>
                  </a:moveTo>
                  <a:cubicBezTo>
                    <a:pt x="742" y="0"/>
                    <a:pt x="421" y="124"/>
                    <a:pt x="322" y="321"/>
                  </a:cubicBezTo>
                  <a:cubicBezTo>
                    <a:pt x="1" y="617"/>
                    <a:pt x="1" y="1136"/>
                    <a:pt x="421" y="1457"/>
                  </a:cubicBezTo>
                  <a:lnTo>
                    <a:pt x="421" y="1556"/>
                  </a:lnTo>
                  <a:lnTo>
                    <a:pt x="1359" y="1556"/>
                  </a:lnTo>
                  <a:cubicBezTo>
                    <a:pt x="1458" y="1457"/>
                    <a:pt x="1458" y="1457"/>
                    <a:pt x="1556" y="1358"/>
                  </a:cubicBezTo>
                  <a:cubicBezTo>
                    <a:pt x="1655" y="1136"/>
                    <a:pt x="1754" y="938"/>
                    <a:pt x="1754" y="741"/>
                  </a:cubicBezTo>
                  <a:cubicBezTo>
                    <a:pt x="1754" y="519"/>
                    <a:pt x="1655" y="321"/>
                    <a:pt x="1458" y="222"/>
                  </a:cubicBezTo>
                  <a:cubicBezTo>
                    <a:pt x="1359" y="124"/>
                    <a:pt x="1137"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3028575" y="4543125"/>
              <a:ext cx="43850" cy="41375"/>
            </a:xfrm>
            <a:custGeom>
              <a:avLst/>
              <a:gdLst/>
              <a:ahLst/>
              <a:cxnLst/>
              <a:rect l="l" t="t" r="r" b="b"/>
              <a:pathLst>
                <a:path w="1754" h="1655" extrusionOk="0">
                  <a:moveTo>
                    <a:pt x="816" y="0"/>
                  </a:moveTo>
                  <a:cubicBezTo>
                    <a:pt x="618" y="0"/>
                    <a:pt x="420" y="198"/>
                    <a:pt x="198" y="297"/>
                  </a:cubicBezTo>
                  <a:cubicBezTo>
                    <a:pt x="100" y="519"/>
                    <a:pt x="1" y="716"/>
                    <a:pt x="1" y="914"/>
                  </a:cubicBezTo>
                  <a:cubicBezTo>
                    <a:pt x="100" y="1235"/>
                    <a:pt x="198" y="1334"/>
                    <a:pt x="297" y="1531"/>
                  </a:cubicBezTo>
                  <a:cubicBezTo>
                    <a:pt x="519" y="1655"/>
                    <a:pt x="717" y="1655"/>
                    <a:pt x="816" y="1655"/>
                  </a:cubicBezTo>
                  <a:cubicBezTo>
                    <a:pt x="1136" y="1655"/>
                    <a:pt x="1334" y="1531"/>
                    <a:pt x="1531" y="1334"/>
                  </a:cubicBezTo>
                  <a:cubicBezTo>
                    <a:pt x="1655" y="1235"/>
                    <a:pt x="1754" y="1037"/>
                    <a:pt x="1655" y="716"/>
                  </a:cubicBezTo>
                  <a:cubicBezTo>
                    <a:pt x="1655" y="519"/>
                    <a:pt x="1531" y="297"/>
                    <a:pt x="1334" y="198"/>
                  </a:cubicBezTo>
                  <a:cubicBezTo>
                    <a:pt x="1235" y="99"/>
                    <a:pt x="1038" y="0"/>
                    <a:pt x="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3149550" y="4679525"/>
              <a:ext cx="43850" cy="40775"/>
            </a:xfrm>
            <a:custGeom>
              <a:avLst/>
              <a:gdLst/>
              <a:ahLst/>
              <a:cxnLst/>
              <a:rect l="l" t="t" r="r" b="b"/>
              <a:pathLst>
                <a:path w="1754" h="1631" extrusionOk="0">
                  <a:moveTo>
                    <a:pt x="816" y="1"/>
                  </a:moveTo>
                  <a:cubicBezTo>
                    <a:pt x="717" y="1"/>
                    <a:pt x="519" y="1"/>
                    <a:pt x="396" y="99"/>
                  </a:cubicBezTo>
                  <a:cubicBezTo>
                    <a:pt x="198" y="198"/>
                    <a:pt x="100" y="396"/>
                    <a:pt x="1" y="618"/>
                  </a:cubicBezTo>
                  <a:cubicBezTo>
                    <a:pt x="1" y="815"/>
                    <a:pt x="1" y="1013"/>
                    <a:pt x="100" y="1235"/>
                  </a:cubicBezTo>
                  <a:cubicBezTo>
                    <a:pt x="297" y="1433"/>
                    <a:pt x="519" y="1630"/>
                    <a:pt x="816" y="1630"/>
                  </a:cubicBezTo>
                  <a:cubicBezTo>
                    <a:pt x="1013" y="1630"/>
                    <a:pt x="1137" y="1531"/>
                    <a:pt x="1235" y="1433"/>
                  </a:cubicBezTo>
                  <a:cubicBezTo>
                    <a:pt x="1630" y="1235"/>
                    <a:pt x="1754" y="717"/>
                    <a:pt x="1532" y="297"/>
                  </a:cubicBezTo>
                  <a:cubicBezTo>
                    <a:pt x="1334" y="99"/>
                    <a:pt x="1137" y="1"/>
                    <a:pt x="8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5"/>
            <p:cNvSpPr/>
            <p:nvPr/>
          </p:nvSpPr>
          <p:spPr>
            <a:xfrm>
              <a:off x="3193375" y="5121450"/>
              <a:ext cx="43225" cy="41400"/>
            </a:xfrm>
            <a:custGeom>
              <a:avLst/>
              <a:gdLst/>
              <a:ahLst/>
              <a:cxnLst/>
              <a:rect l="l" t="t" r="r" b="b"/>
              <a:pathLst>
                <a:path w="1729" h="1656" extrusionOk="0">
                  <a:moveTo>
                    <a:pt x="815" y="1"/>
                  </a:moveTo>
                  <a:cubicBezTo>
                    <a:pt x="495" y="1"/>
                    <a:pt x="198" y="223"/>
                    <a:pt x="1" y="421"/>
                  </a:cubicBezTo>
                  <a:lnTo>
                    <a:pt x="1" y="519"/>
                  </a:lnTo>
                  <a:lnTo>
                    <a:pt x="1" y="1137"/>
                  </a:lnTo>
                  <a:cubicBezTo>
                    <a:pt x="99" y="1359"/>
                    <a:pt x="297" y="1458"/>
                    <a:pt x="495" y="1556"/>
                  </a:cubicBezTo>
                  <a:cubicBezTo>
                    <a:pt x="618" y="1556"/>
                    <a:pt x="717" y="1655"/>
                    <a:pt x="815" y="1655"/>
                  </a:cubicBezTo>
                  <a:cubicBezTo>
                    <a:pt x="1112" y="1655"/>
                    <a:pt x="1433" y="1458"/>
                    <a:pt x="1531" y="1038"/>
                  </a:cubicBezTo>
                  <a:cubicBezTo>
                    <a:pt x="1729" y="618"/>
                    <a:pt x="1531" y="223"/>
                    <a:pt x="1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5"/>
            <p:cNvSpPr/>
            <p:nvPr/>
          </p:nvSpPr>
          <p:spPr>
            <a:xfrm>
              <a:off x="3224250" y="4944325"/>
              <a:ext cx="40750" cy="41375"/>
            </a:xfrm>
            <a:custGeom>
              <a:avLst/>
              <a:gdLst/>
              <a:ahLst/>
              <a:cxnLst/>
              <a:rect l="l" t="t" r="r" b="b"/>
              <a:pathLst>
                <a:path w="1630" h="1655" extrusionOk="0">
                  <a:moveTo>
                    <a:pt x="815" y="0"/>
                  </a:moveTo>
                  <a:cubicBezTo>
                    <a:pt x="395" y="0"/>
                    <a:pt x="0" y="297"/>
                    <a:pt x="0" y="815"/>
                  </a:cubicBezTo>
                  <a:cubicBezTo>
                    <a:pt x="0" y="1235"/>
                    <a:pt x="395" y="1654"/>
                    <a:pt x="815" y="1654"/>
                  </a:cubicBezTo>
                  <a:cubicBezTo>
                    <a:pt x="1333" y="1654"/>
                    <a:pt x="1630" y="1235"/>
                    <a:pt x="1630" y="815"/>
                  </a:cubicBezTo>
                  <a:cubicBezTo>
                    <a:pt x="1630" y="297"/>
                    <a:pt x="1333"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3213750" y="4846800"/>
              <a:ext cx="43850" cy="40750"/>
            </a:xfrm>
            <a:custGeom>
              <a:avLst/>
              <a:gdLst/>
              <a:ahLst/>
              <a:cxnLst/>
              <a:rect l="l" t="t" r="r" b="b"/>
              <a:pathLst>
                <a:path w="1754" h="1630" extrusionOk="0">
                  <a:moveTo>
                    <a:pt x="716" y="0"/>
                  </a:moveTo>
                  <a:cubicBezTo>
                    <a:pt x="519" y="0"/>
                    <a:pt x="297" y="198"/>
                    <a:pt x="198" y="297"/>
                  </a:cubicBezTo>
                  <a:cubicBezTo>
                    <a:pt x="99" y="494"/>
                    <a:pt x="0" y="716"/>
                    <a:pt x="99" y="914"/>
                  </a:cubicBezTo>
                  <a:cubicBezTo>
                    <a:pt x="99" y="1334"/>
                    <a:pt x="519" y="1630"/>
                    <a:pt x="914" y="1630"/>
                  </a:cubicBezTo>
                  <a:lnTo>
                    <a:pt x="1037" y="1630"/>
                  </a:lnTo>
                  <a:cubicBezTo>
                    <a:pt x="1432" y="1531"/>
                    <a:pt x="1753" y="1111"/>
                    <a:pt x="1655" y="618"/>
                  </a:cubicBezTo>
                  <a:cubicBezTo>
                    <a:pt x="1655" y="297"/>
                    <a:pt x="1235" y="0"/>
                    <a:pt x="9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2228650" y="5080725"/>
              <a:ext cx="43850" cy="40750"/>
            </a:xfrm>
            <a:custGeom>
              <a:avLst/>
              <a:gdLst/>
              <a:ahLst/>
              <a:cxnLst/>
              <a:rect l="l" t="t" r="r" b="b"/>
              <a:pathLst>
                <a:path w="1754" h="1630" extrusionOk="0">
                  <a:moveTo>
                    <a:pt x="717" y="0"/>
                  </a:moveTo>
                  <a:cubicBezTo>
                    <a:pt x="322" y="198"/>
                    <a:pt x="1" y="618"/>
                    <a:pt x="100" y="1013"/>
                  </a:cubicBezTo>
                  <a:cubicBezTo>
                    <a:pt x="198" y="1432"/>
                    <a:pt x="618" y="1630"/>
                    <a:pt x="939" y="1630"/>
                  </a:cubicBezTo>
                  <a:lnTo>
                    <a:pt x="1137" y="1630"/>
                  </a:lnTo>
                  <a:cubicBezTo>
                    <a:pt x="1334" y="1531"/>
                    <a:pt x="1556" y="1432"/>
                    <a:pt x="1655" y="1235"/>
                  </a:cubicBezTo>
                  <a:cubicBezTo>
                    <a:pt x="1754" y="1013"/>
                    <a:pt x="1754" y="815"/>
                    <a:pt x="1754" y="716"/>
                  </a:cubicBezTo>
                  <a:lnTo>
                    <a:pt x="1754" y="618"/>
                  </a:lnTo>
                  <a:cubicBezTo>
                    <a:pt x="1655" y="297"/>
                    <a:pt x="1334"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2310750" y="5242425"/>
              <a:ext cx="43850" cy="41400"/>
            </a:xfrm>
            <a:custGeom>
              <a:avLst/>
              <a:gdLst/>
              <a:ahLst/>
              <a:cxnLst/>
              <a:rect l="l" t="t" r="r" b="b"/>
              <a:pathLst>
                <a:path w="1754" h="1656" extrusionOk="0">
                  <a:moveTo>
                    <a:pt x="840" y="1"/>
                  </a:moveTo>
                  <a:cubicBezTo>
                    <a:pt x="618" y="1"/>
                    <a:pt x="519" y="100"/>
                    <a:pt x="321" y="223"/>
                  </a:cubicBezTo>
                  <a:cubicBezTo>
                    <a:pt x="223" y="322"/>
                    <a:pt x="1" y="519"/>
                    <a:pt x="1" y="717"/>
                  </a:cubicBezTo>
                  <a:cubicBezTo>
                    <a:pt x="1" y="939"/>
                    <a:pt x="1" y="1137"/>
                    <a:pt x="223" y="1334"/>
                  </a:cubicBezTo>
                  <a:cubicBezTo>
                    <a:pt x="321" y="1556"/>
                    <a:pt x="519" y="1655"/>
                    <a:pt x="840" y="1655"/>
                  </a:cubicBezTo>
                  <a:cubicBezTo>
                    <a:pt x="1037" y="1655"/>
                    <a:pt x="1136" y="1655"/>
                    <a:pt x="1358" y="1556"/>
                  </a:cubicBezTo>
                  <a:cubicBezTo>
                    <a:pt x="1655" y="1235"/>
                    <a:pt x="1753" y="717"/>
                    <a:pt x="1457" y="322"/>
                  </a:cubicBezTo>
                  <a:cubicBezTo>
                    <a:pt x="1358" y="100"/>
                    <a:pt x="1136" y="1"/>
                    <a:pt x="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2259525" y="4728300"/>
              <a:ext cx="46325" cy="41375"/>
            </a:xfrm>
            <a:custGeom>
              <a:avLst/>
              <a:gdLst/>
              <a:ahLst/>
              <a:cxnLst/>
              <a:rect l="l" t="t" r="r" b="b"/>
              <a:pathLst>
                <a:path w="1853" h="1655" extrusionOk="0">
                  <a:moveTo>
                    <a:pt x="939" y="0"/>
                  </a:moveTo>
                  <a:cubicBezTo>
                    <a:pt x="618" y="0"/>
                    <a:pt x="321" y="99"/>
                    <a:pt x="99" y="420"/>
                  </a:cubicBezTo>
                  <a:cubicBezTo>
                    <a:pt x="0" y="617"/>
                    <a:pt x="0" y="815"/>
                    <a:pt x="99" y="1037"/>
                  </a:cubicBezTo>
                  <a:cubicBezTo>
                    <a:pt x="198" y="1235"/>
                    <a:pt x="321" y="1432"/>
                    <a:pt x="519" y="1531"/>
                  </a:cubicBezTo>
                  <a:cubicBezTo>
                    <a:pt x="618" y="1531"/>
                    <a:pt x="716" y="1654"/>
                    <a:pt x="939" y="1654"/>
                  </a:cubicBezTo>
                  <a:cubicBezTo>
                    <a:pt x="1235" y="1654"/>
                    <a:pt x="1556" y="1432"/>
                    <a:pt x="1655" y="1136"/>
                  </a:cubicBezTo>
                  <a:cubicBezTo>
                    <a:pt x="1852" y="716"/>
                    <a:pt x="1655" y="198"/>
                    <a:pt x="1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2213225" y="4900500"/>
              <a:ext cx="43850" cy="41375"/>
            </a:xfrm>
            <a:custGeom>
              <a:avLst/>
              <a:gdLst/>
              <a:ahLst/>
              <a:cxnLst/>
              <a:rect l="l" t="t" r="r" b="b"/>
              <a:pathLst>
                <a:path w="1754" h="1655" extrusionOk="0">
                  <a:moveTo>
                    <a:pt x="815" y="0"/>
                  </a:moveTo>
                  <a:cubicBezTo>
                    <a:pt x="420" y="0"/>
                    <a:pt x="99" y="420"/>
                    <a:pt x="99" y="815"/>
                  </a:cubicBezTo>
                  <a:cubicBezTo>
                    <a:pt x="1" y="1235"/>
                    <a:pt x="322" y="1654"/>
                    <a:pt x="815" y="1654"/>
                  </a:cubicBezTo>
                  <a:cubicBezTo>
                    <a:pt x="1334" y="1654"/>
                    <a:pt x="1655" y="1334"/>
                    <a:pt x="1655" y="939"/>
                  </a:cubicBezTo>
                  <a:cubicBezTo>
                    <a:pt x="1754" y="716"/>
                    <a:pt x="1655" y="519"/>
                    <a:pt x="1556" y="321"/>
                  </a:cubicBezTo>
                  <a:cubicBezTo>
                    <a:pt x="1334" y="198"/>
                    <a:pt x="1136" y="99"/>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2689100" y="4437575"/>
              <a:ext cx="43850" cy="41375"/>
            </a:xfrm>
            <a:custGeom>
              <a:avLst/>
              <a:gdLst/>
              <a:ahLst/>
              <a:cxnLst/>
              <a:rect l="l" t="t" r="r" b="b"/>
              <a:pathLst>
                <a:path w="1754" h="1655" extrusionOk="0">
                  <a:moveTo>
                    <a:pt x="816" y="1"/>
                  </a:moveTo>
                  <a:cubicBezTo>
                    <a:pt x="421" y="99"/>
                    <a:pt x="1" y="420"/>
                    <a:pt x="100" y="939"/>
                  </a:cubicBezTo>
                  <a:cubicBezTo>
                    <a:pt x="100" y="1334"/>
                    <a:pt x="421" y="1655"/>
                    <a:pt x="914" y="1655"/>
                  </a:cubicBezTo>
                  <a:cubicBezTo>
                    <a:pt x="1137" y="1655"/>
                    <a:pt x="1334" y="1556"/>
                    <a:pt x="1532" y="1433"/>
                  </a:cubicBezTo>
                  <a:cubicBezTo>
                    <a:pt x="1655" y="1235"/>
                    <a:pt x="1754" y="1038"/>
                    <a:pt x="1754" y="815"/>
                  </a:cubicBezTo>
                  <a:cubicBezTo>
                    <a:pt x="1655" y="420"/>
                    <a:pt x="1334" y="1"/>
                    <a:pt x="9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2365075" y="4581400"/>
              <a:ext cx="41375" cy="41375"/>
            </a:xfrm>
            <a:custGeom>
              <a:avLst/>
              <a:gdLst/>
              <a:ahLst/>
              <a:cxnLst/>
              <a:rect l="l" t="t" r="r" b="b"/>
              <a:pathLst>
                <a:path w="1655" h="1655" extrusionOk="0">
                  <a:moveTo>
                    <a:pt x="815" y="0"/>
                  </a:moveTo>
                  <a:cubicBezTo>
                    <a:pt x="617" y="0"/>
                    <a:pt x="420" y="0"/>
                    <a:pt x="296" y="222"/>
                  </a:cubicBezTo>
                  <a:cubicBezTo>
                    <a:pt x="0" y="519"/>
                    <a:pt x="0" y="1037"/>
                    <a:pt x="296" y="1358"/>
                  </a:cubicBezTo>
                  <a:cubicBezTo>
                    <a:pt x="420" y="1556"/>
                    <a:pt x="617" y="1654"/>
                    <a:pt x="815" y="1654"/>
                  </a:cubicBezTo>
                  <a:cubicBezTo>
                    <a:pt x="1037" y="1654"/>
                    <a:pt x="1235" y="1556"/>
                    <a:pt x="1432" y="1358"/>
                  </a:cubicBezTo>
                  <a:cubicBezTo>
                    <a:pt x="1654" y="1235"/>
                    <a:pt x="1654" y="1037"/>
                    <a:pt x="1654" y="840"/>
                  </a:cubicBezTo>
                  <a:cubicBezTo>
                    <a:pt x="1654" y="617"/>
                    <a:pt x="1654" y="420"/>
                    <a:pt x="1432" y="222"/>
                  </a:cubicBezTo>
                  <a:cubicBezTo>
                    <a:pt x="1333" y="124"/>
                    <a:pt x="1136" y="0"/>
                    <a:pt x="8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2866250" y="4461025"/>
              <a:ext cx="46325" cy="40775"/>
            </a:xfrm>
            <a:custGeom>
              <a:avLst/>
              <a:gdLst/>
              <a:ahLst/>
              <a:cxnLst/>
              <a:rect l="l" t="t" r="r" b="b"/>
              <a:pathLst>
                <a:path w="1853" h="1631" extrusionOk="0">
                  <a:moveTo>
                    <a:pt x="939" y="1"/>
                  </a:moveTo>
                  <a:cubicBezTo>
                    <a:pt x="618" y="1"/>
                    <a:pt x="322" y="198"/>
                    <a:pt x="223" y="495"/>
                  </a:cubicBezTo>
                  <a:cubicBezTo>
                    <a:pt x="1" y="1013"/>
                    <a:pt x="322" y="1433"/>
                    <a:pt x="741" y="1630"/>
                  </a:cubicBezTo>
                  <a:lnTo>
                    <a:pt x="939" y="1630"/>
                  </a:lnTo>
                  <a:cubicBezTo>
                    <a:pt x="1358" y="1630"/>
                    <a:pt x="1655" y="1433"/>
                    <a:pt x="1754" y="1013"/>
                  </a:cubicBezTo>
                  <a:cubicBezTo>
                    <a:pt x="1852" y="618"/>
                    <a:pt x="1655" y="198"/>
                    <a:pt x="12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2511350" y="4478925"/>
              <a:ext cx="46325" cy="40775"/>
            </a:xfrm>
            <a:custGeom>
              <a:avLst/>
              <a:gdLst/>
              <a:ahLst/>
              <a:cxnLst/>
              <a:rect l="l" t="t" r="r" b="b"/>
              <a:pathLst>
                <a:path w="1853" h="1631" extrusionOk="0">
                  <a:moveTo>
                    <a:pt x="939" y="1"/>
                  </a:moveTo>
                  <a:cubicBezTo>
                    <a:pt x="840" y="1"/>
                    <a:pt x="741" y="100"/>
                    <a:pt x="618" y="100"/>
                  </a:cubicBezTo>
                  <a:cubicBezTo>
                    <a:pt x="223" y="297"/>
                    <a:pt x="0" y="816"/>
                    <a:pt x="223" y="1235"/>
                  </a:cubicBezTo>
                  <a:cubicBezTo>
                    <a:pt x="321" y="1532"/>
                    <a:pt x="618" y="1630"/>
                    <a:pt x="939" y="1630"/>
                  </a:cubicBezTo>
                  <a:lnTo>
                    <a:pt x="1358" y="1630"/>
                  </a:lnTo>
                  <a:cubicBezTo>
                    <a:pt x="1556" y="1532"/>
                    <a:pt x="1655" y="1334"/>
                    <a:pt x="1753" y="1136"/>
                  </a:cubicBezTo>
                  <a:cubicBezTo>
                    <a:pt x="1852" y="914"/>
                    <a:pt x="1852" y="717"/>
                    <a:pt x="1753" y="519"/>
                  </a:cubicBezTo>
                  <a:cubicBezTo>
                    <a:pt x="1655" y="198"/>
                    <a:pt x="1358" y="1"/>
                    <a:pt x="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2408900" y="4633250"/>
              <a:ext cx="661050" cy="661050"/>
            </a:xfrm>
            <a:custGeom>
              <a:avLst/>
              <a:gdLst/>
              <a:ahLst/>
              <a:cxnLst/>
              <a:rect l="l" t="t" r="r" b="b"/>
              <a:pathLst>
                <a:path w="26442" h="26442" extrusionOk="0">
                  <a:moveTo>
                    <a:pt x="13159" y="0"/>
                  </a:moveTo>
                  <a:cubicBezTo>
                    <a:pt x="12641" y="0"/>
                    <a:pt x="12345" y="395"/>
                    <a:pt x="12345" y="815"/>
                  </a:cubicBezTo>
                  <a:cubicBezTo>
                    <a:pt x="12345" y="1333"/>
                    <a:pt x="12740" y="1629"/>
                    <a:pt x="13159" y="1629"/>
                  </a:cubicBezTo>
                  <a:cubicBezTo>
                    <a:pt x="13579" y="1629"/>
                    <a:pt x="13974" y="1333"/>
                    <a:pt x="13974" y="815"/>
                  </a:cubicBezTo>
                  <a:cubicBezTo>
                    <a:pt x="13974" y="395"/>
                    <a:pt x="13579" y="0"/>
                    <a:pt x="13159" y="0"/>
                  </a:cubicBezTo>
                  <a:close/>
                  <a:moveTo>
                    <a:pt x="19332" y="1629"/>
                  </a:moveTo>
                  <a:cubicBezTo>
                    <a:pt x="19035" y="1629"/>
                    <a:pt x="18813" y="1852"/>
                    <a:pt x="18616" y="2049"/>
                  </a:cubicBezTo>
                  <a:cubicBezTo>
                    <a:pt x="18517" y="2247"/>
                    <a:pt x="18517" y="2469"/>
                    <a:pt x="18517" y="2666"/>
                  </a:cubicBezTo>
                  <a:cubicBezTo>
                    <a:pt x="18616" y="2864"/>
                    <a:pt x="18714" y="3086"/>
                    <a:pt x="18912" y="3185"/>
                  </a:cubicBezTo>
                  <a:cubicBezTo>
                    <a:pt x="19035" y="3284"/>
                    <a:pt x="19233" y="3284"/>
                    <a:pt x="19332" y="3284"/>
                  </a:cubicBezTo>
                  <a:cubicBezTo>
                    <a:pt x="19652" y="3284"/>
                    <a:pt x="19949" y="3086"/>
                    <a:pt x="20048" y="2864"/>
                  </a:cubicBezTo>
                  <a:cubicBezTo>
                    <a:pt x="20270" y="2469"/>
                    <a:pt x="20146" y="1950"/>
                    <a:pt x="19751" y="1753"/>
                  </a:cubicBezTo>
                  <a:cubicBezTo>
                    <a:pt x="19652" y="1629"/>
                    <a:pt x="19529" y="1629"/>
                    <a:pt x="19332" y="1629"/>
                  </a:cubicBezTo>
                  <a:close/>
                  <a:moveTo>
                    <a:pt x="6987" y="1753"/>
                  </a:moveTo>
                  <a:cubicBezTo>
                    <a:pt x="6790" y="1753"/>
                    <a:pt x="6691" y="1753"/>
                    <a:pt x="6567" y="1852"/>
                  </a:cubicBezTo>
                  <a:cubicBezTo>
                    <a:pt x="6172" y="2049"/>
                    <a:pt x="6074" y="2568"/>
                    <a:pt x="6271" y="2987"/>
                  </a:cubicBezTo>
                  <a:cubicBezTo>
                    <a:pt x="6370" y="3185"/>
                    <a:pt x="6691" y="3382"/>
                    <a:pt x="6987" y="3382"/>
                  </a:cubicBezTo>
                  <a:cubicBezTo>
                    <a:pt x="7086" y="3382"/>
                    <a:pt x="7308" y="3284"/>
                    <a:pt x="7407" y="3185"/>
                  </a:cubicBezTo>
                  <a:cubicBezTo>
                    <a:pt x="7604" y="3086"/>
                    <a:pt x="7703" y="2987"/>
                    <a:pt x="7802" y="2765"/>
                  </a:cubicBezTo>
                  <a:cubicBezTo>
                    <a:pt x="7802" y="2568"/>
                    <a:pt x="7802" y="2247"/>
                    <a:pt x="7703" y="2148"/>
                  </a:cubicBezTo>
                  <a:cubicBezTo>
                    <a:pt x="7506" y="1852"/>
                    <a:pt x="7308" y="1753"/>
                    <a:pt x="6987" y="1753"/>
                  </a:cubicBezTo>
                  <a:close/>
                  <a:moveTo>
                    <a:pt x="23850" y="6172"/>
                  </a:moveTo>
                  <a:cubicBezTo>
                    <a:pt x="23751" y="6172"/>
                    <a:pt x="23652" y="6172"/>
                    <a:pt x="23455" y="6271"/>
                  </a:cubicBezTo>
                  <a:cubicBezTo>
                    <a:pt x="23356" y="6370"/>
                    <a:pt x="23134" y="6567"/>
                    <a:pt x="23134" y="6789"/>
                  </a:cubicBezTo>
                  <a:cubicBezTo>
                    <a:pt x="23035" y="6987"/>
                    <a:pt x="23134" y="7184"/>
                    <a:pt x="23232" y="7407"/>
                  </a:cubicBezTo>
                  <a:cubicBezTo>
                    <a:pt x="23356" y="7604"/>
                    <a:pt x="23652" y="7802"/>
                    <a:pt x="23973" y="7802"/>
                  </a:cubicBezTo>
                  <a:cubicBezTo>
                    <a:pt x="24072" y="7802"/>
                    <a:pt x="24171" y="7703"/>
                    <a:pt x="24368" y="7703"/>
                  </a:cubicBezTo>
                  <a:cubicBezTo>
                    <a:pt x="24689" y="7407"/>
                    <a:pt x="24887" y="6987"/>
                    <a:pt x="24590" y="6567"/>
                  </a:cubicBezTo>
                  <a:cubicBezTo>
                    <a:pt x="24467" y="6271"/>
                    <a:pt x="24171" y="6172"/>
                    <a:pt x="23850" y="6172"/>
                  </a:cubicBezTo>
                  <a:close/>
                  <a:moveTo>
                    <a:pt x="2469" y="6271"/>
                  </a:moveTo>
                  <a:cubicBezTo>
                    <a:pt x="2148" y="6271"/>
                    <a:pt x="1852" y="6370"/>
                    <a:pt x="1753" y="6691"/>
                  </a:cubicBezTo>
                  <a:cubicBezTo>
                    <a:pt x="1630" y="6888"/>
                    <a:pt x="1630" y="7086"/>
                    <a:pt x="1630" y="7308"/>
                  </a:cubicBezTo>
                  <a:cubicBezTo>
                    <a:pt x="1753" y="7505"/>
                    <a:pt x="1852" y="7703"/>
                    <a:pt x="2049" y="7802"/>
                  </a:cubicBezTo>
                  <a:cubicBezTo>
                    <a:pt x="2148" y="7802"/>
                    <a:pt x="2370" y="7925"/>
                    <a:pt x="2469" y="7925"/>
                  </a:cubicBezTo>
                  <a:cubicBezTo>
                    <a:pt x="2765" y="7925"/>
                    <a:pt x="2987" y="7703"/>
                    <a:pt x="3185" y="7505"/>
                  </a:cubicBezTo>
                  <a:cubicBezTo>
                    <a:pt x="3284" y="7308"/>
                    <a:pt x="3284" y="7086"/>
                    <a:pt x="3284" y="6888"/>
                  </a:cubicBezTo>
                  <a:cubicBezTo>
                    <a:pt x="3185" y="6691"/>
                    <a:pt x="3086" y="6469"/>
                    <a:pt x="2864" y="6370"/>
                  </a:cubicBezTo>
                  <a:cubicBezTo>
                    <a:pt x="2765" y="6271"/>
                    <a:pt x="2568" y="6271"/>
                    <a:pt x="2469" y="6271"/>
                  </a:cubicBezTo>
                  <a:close/>
                  <a:moveTo>
                    <a:pt x="815" y="12443"/>
                  </a:moveTo>
                  <a:cubicBezTo>
                    <a:pt x="617" y="12443"/>
                    <a:pt x="395" y="12542"/>
                    <a:pt x="198" y="12641"/>
                  </a:cubicBezTo>
                  <a:cubicBezTo>
                    <a:pt x="99" y="12863"/>
                    <a:pt x="0" y="13060"/>
                    <a:pt x="0" y="13258"/>
                  </a:cubicBezTo>
                  <a:cubicBezTo>
                    <a:pt x="0" y="13678"/>
                    <a:pt x="395" y="14097"/>
                    <a:pt x="815" y="14097"/>
                  </a:cubicBezTo>
                  <a:cubicBezTo>
                    <a:pt x="1012" y="14097"/>
                    <a:pt x="1235" y="13974"/>
                    <a:pt x="1432" y="13875"/>
                  </a:cubicBezTo>
                  <a:cubicBezTo>
                    <a:pt x="1531" y="13678"/>
                    <a:pt x="1630" y="13480"/>
                    <a:pt x="1630" y="13258"/>
                  </a:cubicBezTo>
                  <a:cubicBezTo>
                    <a:pt x="1630" y="12863"/>
                    <a:pt x="1235" y="12443"/>
                    <a:pt x="815" y="12443"/>
                  </a:cubicBezTo>
                  <a:close/>
                  <a:moveTo>
                    <a:pt x="25603" y="12344"/>
                  </a:moveTo>
                  <a:cubicBezTo>
                    <a:pt x="25207" y="12344"/>
                    <a:pt x="24788" y="12641"/>
                    <a:pt x="24788" y="13159"/>
                  </a:cubicBezTo>
                  <a:lnTo>
                    <a:pt x="24788" y="13258"/>
                  </a:lnTo>
                  <a:cubicBezTo>
                    <a:pt x="24788" y="13678"/>
                    <a:pt x="25207" y="14097"/>
                    <a:pt x="25603" y="14097"/>
                  </a:cubicBezTo>
                  <a:cubicBezTo>
                    <a:pt x="26022" y="14097"/>
                    <a:pt x="26442" y="13678"/>
                    <a:pt x="26442" y="13258"/>
                  </a:cubicBezTo>
                  <a:lnTo>
                    <a:pt x="26442" y="13159"/>
                  </a:lnTo>
                  <a:cubicBezTo>
                    <a:pt x="26442" y="12641"/>
                    <a:pt x="26022" y="12344"/>
                    <a:pt x="25603" y="12344"/>
                  </a:cubicBezTo>
                  <a:close/>
                  <a:moveTo>
                    <a:pt x="2469" y="18615"/>
                  </a:moveTo>
                  <a:cubicBezTo>
                    <a:pt x="2370" y="18615"/>
                    <a:pt x="2247" y="18714"/>
                    <a:pt x="2049" y="18714"/>
                  </a:cubicBezTo>
                  <a:cubicBezTo>
                    <a:pt x="1852" y="18813"/>
                    <a:pt x="1753" y="19035"/>
                    <a:pt x="1753" y="19233"/>
                  </a:cubicBezTo>
                  <a:cubicBezTo>
                    <a:pt x="1630" y="19430"/>
                    <a:pt x="1630" y="19652"/>
                    <a:pt x="1753" y="19850"/>
                  </a:cubicBezTo>
                  <a:cubicBezTo>
                    <a:pt x="1950" y="20146"/>
                    <a:pt x="2247" y="20270"/>
                    <a:pt x="2469" y="20270"/>
                  </a:cubicBezTo>
                  <a:cubicBezTo>
                    <a:pt x="2666" y="20270"/>
                    <a:pt x="2765" y="20270"/>
                    <a:pt x="2864" y="20146"/>
                  </a:cubicBezTo>
                  <a:cubicBezTo>
                    <a:pt x="3086" y="20047"/>
                    <a:pt x="3284" y="19850"/>
                    <a:pt x="3284" y="19652"/>
                  </a:cubicBezTo>
                  <a:cubicBezTo>
                    <a:pt x="3382" y="19430"/>
                    <a:pt x="3284" y="19233"/>
                    <a:pt x="3185" y="19035"/>
                  </a:cubicBezTo>
                  <a:cubicBezTo>
                    <a:pt x="3086" y="18813"/>
                    <a:pt x="2765" y="18615"/>
                    <a:pt x="2469" y="18615"/>
                  </a:cubicBezTo>
                  <a:close/>
                  <a:moveTo>
                    <a:pt x="23973" y="18615"/>
                  </a:moveTo>
                  <a:cubicBezTo>
                    <a:pt x="23652" y="18615"/>
                    <a:pt x="23356" y="18714"/>
                    <a:pt x="23232" y="19035"/>
                  </a:cubicBezTo>
                  <a:cubicBezTo>
                    <a:pt x="23134" y="19233"/>
                    <a:pt x="23134" y="19430"/>
                    <a:pt x="23134" y="19652"/>
                  </a:cubicBezTo>
                  <a:cubicBezTo>
                    <a:pt x="23232" y="19850"/>
                    <a:pt x="23356" y="20047"/>
                    <a:pt x="23553" y="20146"/>
                  </a:cubicBezTo>
                  <a:cubicBezTo>
                    <a:pt x="23652" y="20146"/>
                    <a:pt x="23751" y="20270"/>
                    <a:pt x="23973" y="20270"/>
                  </a:cubicBezTo>
                  <a:cubicBezTo>
                    <a:pt x="24269" y="20270"/>
                    <a:pt x="24467" y="20047"/>
                    <a:pt x="24689" y="19850"/>
                  </a:cubicBezTo>
                  <a:cubicBezTo>
                    <a:pt x="24887" y="19430"/>
                    <a:pt x="24788" y="18912"/>
                    <a:pt x="24368" y="18714"/>
                  </a:cubicBezTo>
                  <a:cubicBezTo>
                    <a:pt x="24269" y="18615"/>
                    <a:pt x="24072" y="18615"/>
                    <a:pt x="23973" y="18615"/>
                  </a:cubicBezTo>
                  <a:close/>
                  <a:moveTo>
                    <a:pt x="7086" y="23134"/>
                  </a:moveTo>
                  <a:cubicBezTo>
                    <a:pt x="6790" y="23134"/>
                    <a:pt x="6469" y="23356"/>
                    <a:pt x="6370" y="23553"/>
                  </a:cubicBezTo>
                  <a:cubicBezTo>
                    <a:pt x="6074" y="23973"/>
                    <a:pt x="6271" y="24467"/>
                    <a:pt x="6691" y="24689"/>
                  </a:cubicBezTo>
                  <a:cubicBezTo>
                    <a:pt x="6790" y="24788"/>
                    <a:pt x="6888" y="24788"/>
                    <a:pt x="6987" y="24788"/>
                  </a:cubicBezTo>
                  <a:cubicBezTo>
                    <a:pt x="7308" y="24788"/>
                    <a:pt x="7604" y="24689"/>
                    <a:pt x="7703" y="24368"/>
                  </a:cubicBezTo>
                  <a:cubicBezTo>
                    <a:pt x="8024" y="23973"/>
                    <a:pt x="7802" y="23454"/>
                    <a:pt x="7407" y="23232"/>
                  </a:cubicBezTo>
                  <a:cubicBezTo>
                    <a:pt x="7308" y="23134"/>
                    <a:pt x="7185" y="23134"/>
                    <a:pt x="7086" y="23134"/>
                  </a:cubicBezTo>
                  <a:close/>
                  <a:moveTo>
                    <a:pt x="19430" y="23134"/>
                  </a:moveTo>
                  <a:cubicBezTo>
                    <a:pt x="19233" y="23134"/>
                    <a:pt x="19134" y="23134"/>
                    <a:pt x="19035" y="23232"/>
                  </a:cubicBezTo>
                  <a:cubicBezTo>
                    <a:pt x="18616" y="23454"/>
                    <a:pt x="18517" y="23973"/>
                    <a:pt x="18714" y="24368"/>
                  </a:cubicBezTo>
                  <a:cubicBezTo>
                    <a:pt x="18813" y="24590"/>
                    <a:pt x="19134" y="24788"/>
                    <a:pt x="19430" y="24788"/>
                  </a:cubicBezTo>
                  <a:cubicBezTo>
                    <a:pt x="19529" y="24788"/>
                    <a:pt x="19751" y="24788"/>
                    <a:pt x="19850" y="24689"/>
                  </a:cubicBezTo>
                  <a:cubicBezTo>
                    <a:pt x="20270" y="24467"/>
                    <a:pt x="20368" y="23973"/>
                    <a:pt x="20146" y="23553"/>
                  </a:cubicBezTo>
                  <a:cubicBezTo>
                    <a:pt x="19949" y="23232"/>
                    <a:pt x="19751" y="23134"/>
                    <a:pt x="19430" y="23134"/>
                  </a:cubicBezTo>
                  <a:close/>
                  <a:moveTo>
                    <a:pt x="13258" y="24788"/>
                  </a:moveTo>
                  <a:cubicBezTo>
                    <a:pt x="12740" y="24788"/>
                    <a:pt x="12443" y="25207"/>
                    <a:pt x="12443" y="25602"/>
                  </a:cubicBezTo>
                  <a:cubicBezTo>
                    <a:pt x="12443" y="26121"/>
                    <a:pt x="12740" y="26442"/>
                    <a:pt x="13258" y="26442"/>
                  </a:cubicBezTo>
                  <a:cubicBezTo>
                    <a:pt x="13678" y="26442"/>
                    <a:pt x="14097" y="26121"/>
                    <a:pt x="14097" y="25602"/>
                  </a:cubicBezTo>
                  <a:cubicBezTo>
                    <a:pt x="14097" y="25207"/>
                    <a:pt x="13678" y="24788"/>
                    <a:pt x="13258" y="2478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2624925" y="4836300"/>
              <a:ext cx="249375" cy="257400"/>
            </a:xfrm>
            <a:custGeom>
              <a:avLst/>
              <a:gdLst/>
              <a:ahLst/>
              <a:cxnLst/>
              <a:rect l="l" t="t" r="r" b="b"/>
              <a:pathLst>
                <a:path w="9975" h="10296" extrusionOk="0">
                  <a:moveTo>
                    <a:pt x="5950" y="1"/>
                  </a:moveTo>
                  <a:cubicBezTo>
                    <a:pt x="5654" y="1"/>
                    <a:pt x="5234" y="198"/>
                    <a:pt x="5136" y="519"/>
                  </a:cubicBezTo>
                  <a:cubicBezTo>
                    <a:pt x="5037" y="914"/>
                    <a:pt x="5234" y="1433"/>
                    <a:pt x="5753" y="1531"/>
                  </a:cubicBezTo>
                  <a:cubicBezTo>
                    <a:pt x="5753" y="1531"/>
                    <a:pt x="5851" y="1655"/>
                    <a:pt x="5950" y="1655"/>
                  </a:cubicBezTo>
                  <a:cubicBezTo>
                    <a:pt x="6370" y="1655"/>
                    <a:pt x="6691" y="1334"/>
                    <a:pt x="6790" y="1038"/>
                  </a:cubicBezTo>
                  <a:cubicBezTo>
                    <a:pt x="6790" y="815"/>
                    <a:pt x="6790" y="618"/>
                    <a:pt x="6691" y="420"/>
                  </a:cubicBezTo>
                  <a:cubicBezTo>
                    <a:pt x="6567" y="198"/>
                    <a:pt x="6469" y="99"/>
                    <a:pt x="6172" y="1"/>
                  </a:cubicBezTo>
                  <a:close/>
                  <a:moveTo>
                    <a:pt x="914" y="1655"/>
                  </a:moveTo>
                  <a:cubicBezTo>
                    <a:pt x="617" y="1655"/>
                    <a:pt x="395" y="1754"/>
                    <a:pt x="198" y="1951"/>
                  </a:cubicBezTo>
                  <a:cubicBezTo>
                    <a:pt x="99" y="2149"/>
                    <a:pt x="0" y="2371"/>
                    <a:pt x="99" y="2568"/>
                  </a:cubicBezTo>
                  <a:cubicBezTo>
                    <a:pt x="99" y="2766"/>
                    <a:pt x="198" y="2988"/>
                    <a:pt x="395" y="3087"/>
                  </a:cubicBezTo>
                  <a:cubicBezTo>
                    <a:pt x="519" y="3186"/>
                    <a:pt x="716" y="3284"/>
                    <a:pt x="914" y="3284"/>
                  </a:cubicBezTo>
                  <a:cubicBezTo>
                    <a:pt x="1136" y="3284"/>
                    <a:pt x="1432" y="3186"/>
                    <a:pt x="1531" y="2889"/>
                  </a:cubicBezTo>
                  <a:cubicBezTo>
                    <a:pt x="1852" y="2568"/>
                    <a:pt x="1753" y="2050"/>
                    <a:pt x="1333" y="1754"/>
                  </a:cubicBezTo>
                  <a:cubicBezTo>
                    <a:pt x="1235" y="1655"/>
                    <a:pt x="1012" y="1655"/>
                    <a:pt x="914" y="1655"/>
                  </a:cubicBezTo>
                  <a:close/>
                  <a:moveTo>
                    <a:pt x="9160" y="4222"/>
                  </a:moveTo>
                  <a:cubicBezTo>
                    <a:pt x="8938" y="4222"/>
                    <a:pt x="8740" y="4321"/>
                    <a:pt x="8543" y="4519"/>
                  </a:cubicBezTo>
                  <a:cubicBezTo>
                    <a:pt x="8419" y="4618"/>
                    <a:pt x="8320" y="4840"/>
                    <a:pt x="8320" y="5136"/>
                  </a:cubicBezTo>
                  <a:cubicBezTo>
                    <a:pt x="8320" y="5556"/>
                    <a:pt x="8641" y="5975"/>
                    <a:pt x="9160" y="5975"/>
                  </a:cubicBezTo>
                  <a:cubicBezTo>
                    <a:pt x="9555" y="5975"/>
                    <a:pt x="9975" y="5556"/>
                    <a:pt x="9975" y="5136"/>
                  </a:cubicBezTo>
                  <a:lnTo>
                    <a:pt x="9975" y="5037"/>
                  </a:lnTo>
                  <a:cubicBezTo>
                    <a:pt x="9975" y="4618"/>
                    <a:pt x="9555" y="4222"/>
                    <a:pt x="9160" y="4222"/>
                  </a:cubicBezTo>
                  <a:close/>
                  <a:moveTo>
                    <a:pt x="914" y="6988"/>
                  </a:moveTo>
                  <a:cubicBezTo>
                    <a:pt x="716" y="6988"/>
                    <a:pt x="519" y="6988"/>
                    <a:pt x="395" y="7086"/>
                  </a:cubicBezTo>
                  <a:cubicBezTo>
                    <a:pt x="0" y="7407"/>
                    <a:pt x="0" y="7926"/>
                    <a:pt x="198" y="8222"/>
                  </a:cubicBezTo>
                  <a:cubicBezTo>
                    <a:pt x="395" y="8543"/>
                    <a:pt x="617" y="8642"/>
                    <a:pt x="914" y="8642"/>
                  </a:cubicBezTo>
                  <a:cubicBezTo>
                    <a:pt x="1012" y="8642"/>
                    <a:pt x="1235" y="8543"/>
                    <a:pt x="1333" y="8444"/>
                  </a:cubicBezTo>
                  <a:cubicBezTo>
                    <a:pt x="1531" y="8321"/>
                    <a:pt x="1630" y="8123"/>
                    <a:pt x="1753" y="7926"/>
                  </a:cubicBezTo>
                  <a:cubicBezTo>
                    <a:pt x="1753" y="7704"/>
                    <a:pt x="1630" y="7506"/>
                    <a:pt x="1531" y="7309"/>
                  </a:cubicBezTo>
                  <a:cubicBezTo>
                    <a:pt x="1432" y="7086"/>
                    <a:pt x="1136" y="6988"/>
                    <a:pt x="914" y="6988"/>
                  </a:cubicBezTo>
                  <a:close/>
                  <a:moveTo>
                    <a:pt x="5753" y="8642"/>
                  </a:moveTo>
                  <a:cubicBezTo>
                    <a:pt x="5555" y="8741"/>
                    <a:pt x="5333" y="8839"/>
                    <a:pt x="5234" y="9062"/>
                  </a:cubicBezTo>
                  <a:cubicBezTo>
                    <a:pt x="5136" y="9259"/>
                    <a:pt x="5136" y="9457"/>
                    <a:pt x="5234" y="9679"/>
                  </a:cubicBezTo>
                  <a:cubicBezTo>
                    <a:pt x="5333" y="10074"/>
                    <a:pt x="5654" y="10296"/>
                    <a:pt x="5950" y="10296"/>
                  </a:cubicBezTo>
                  <a:cubicBezTo>
                    <a:pt x="6074" y="10296"/>
                    <a:pt x="6172" y="10296"/>
                    <a:pt x="6271" y="10173"/>
                  </a:cubicBezTo>
                  <a:cubicBezTo>
                    <a:pt x="6469" y="10173"/>
                    <a:pt x="6567" y="9975"/>
                    <a:pt x="6691" y="9777"/>
                  </a:cubicBezTo>
                  <a:cubicBezTo>
                    <a:pt x="6790" y="9555"/>
                    <a:pt x="6790" y="9358"/>
                    <a:pt x="6790" y="9160"/>
                  </a:cubicBezTo>
                  <a:cubicBezTo>
                    <a:pt x="6691" y="8839"/>
                    <a:pt x="6370" y="8642"/>
                    <a:pt x="5950" y="86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334900" y="1963175"/>
            <a:ext cx="3944100" cy="1443900"/>
          </a:xfrm>
          <a:prstGeom prst="rect">
            <a:avLst/>
          </a:prstGeom>
        </p:spPr>
        <p:txBody>
          <a:bodyPr spcFirstLastPara="1" wrap="square" lIns="91425" tIns="91425" rIns="91425" bIns="91425" anchor="ctr" anchorCtr="0">
            <a:noAutofit/>
          </a:bodyPr>
          <a:lstStyle>
            <a:lvl1pPr lvl="0">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4" name="Google Shape;24;p3"/>
          <p:cNvSpPr txBox="1">
            <a:spLocks noGrp="1"/>
          </p:cNvSpPr>
          <p:nvPr>
            <p:ph type="title" idx="2" hasCustomPrompt="1"/>
          </p:nvPr>
        </p:nvSpPr>
        <p:spPr>
          <a:xfrm>
            <a:off x="1865000" y="2171225"/>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p:nvPr/>
        </p:nvSpPr>
        <p:spPr>
          <a:xfrm>
            <a:off x="8603950" y="3353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387875"/>
            <a:ext cx="7704000" cy="5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28" name="Google Shape;28;p4"/>
          <p:cNvSpPr txBox="1">
            <a:spLocks noGrp="1"/>
          </p:cNvSpPr>
          <p:nvPr>
            <p:ph type="body" idx="1"/>
          </p:nvPr>
        </p:nvSpPr>
        <p:spPr>
          <a:xfrm>
            <a:off x="720000" y="1057225"/>
            <a:ext cx="7704000" cy="384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29" name="Google Shape;29;p4"/>
          <p:cNvSpPr/>
          <p:nvPr/>
        </p:nvSpPr>
        <p:spPr>
          <a:xfrm>
            <a:off x="263375" y="3848500"/>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4"/>
          <p:cNvGrpSpPr/>
          <p:nvPr/>
        </p:nvGrpSpPr>
        <p:grpSpPr>
          <a:xfrm rot="-5400000">
            <a:off x="8541275" y="486663"/>
            <a:ext cx="406775" cy="96675"/>
            <a:chOff x="4607450" y="576625"/>
            <a:chExt cx="406775" cy="96675"/>
          </a:xfrm>
        </p:grpSpPr>
        <p:sp>
          <p:nvSpPr>
            <p:cNvPr id="31" name="Google Shape;31;p4"/>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p:nvPr/>
        </p:nvSpPr>
        <p:spPr>
          <a:xfrm>
            <a:off x="8653613" y="2362700"/>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1253763" y="331617"/>
            <a:ext cx="1858387" cy="1858387"/>
            <a:chOff x="6183825" y="667575"/>
            <a:chExt cx="1185725" cy="1185725"/>
          </a:xfrm>
        </p:grpSpPr>
        <p:sp>
          <p:nvSpPr>
            <p:cNvPr id="37" name="Google Shape;37;p4"/>
            <p:cNvSpPr/>
            <p:nvPr/>
          </p:nvSpPr>
          <p:spPr>
            <a:xfrm>
              <a:off x="6183825" y="667575"/>
              <a:ext cx="1185725" cy="1185725"/>
            </a:xfrm>
            <a:custGeom>
              <a:avLst/>
              <a:gdLst/>
              <a:ahLst/>
              <a:cxnLst/>
              <a:rect l="l" t="t" r="r" b="b"/>
              <a:pathLst>
                <a:path w="47429" h="47429" extrusionOk="0">
                  <a:moveTo>
                    <a:pt x="23776" y="297"/>
                  </a:moveTo>
                  <a:cubicBezTo>
                    <a:pt x="36639" y="297"/>
                    <a:pt x="47132" y="10790"/>
                    <a:pt x="47132" y="23653"/>
                  </a:cubicBezTo>
                  <a:cubicBezTo>
                    <a:pt x="47132" y="36614"/>
                    <a:pt x="36639" y="47107"/>
                    <a:pt x="23776" y="47107"/>
                  </a:cubicBezTo>
                  <a:cubicBezTo>
                    <a:pt x="10815" y="47107"/>
                    <a:pt x="322" y="36614"/>
                    <a:pt x="322" y="23653"/>
                  </a:cubicBezTo>
                  <a:cubicBezTo>
                    <a:pt x="322" y="10790"/>
                    <a:pt x="10815" y="297"/>
                    <a:pt x="23776" y="297"/>
                  </a:cubicBezTo>
                  <a:close/>
                  <a:moveTo>
                    <a:pt x="23776" y="1"/>
                  </a:moveTo>
                  <a:cubicBezTo>
                    <a:pt x="10617" y="1"/>
                    <a:pt x="1" y="10592"/>
                    <a:pt x="1" y="23653"/>
                  </a:cubicBezTo>
                  <a:cubicBezTo>
                    <a:pt x="1" y="36812"/>
                    <a:pt x="10617" y="47428"/>
                    <a:pt x="23776" y="47428"/>
                  </a:cubicBezTo>
                  <a:cubicBezTo>
                    <a:pt x="36837" y="47428"/>
                    <a:pt x="47428" y="36812"/>
                    <a:pt x="47428" y="23653"/>
                  </a:cubicBezTo>
                  <a:cubicBezTo>
                    <a:pt x="47428" y="10592"/>
                    <a:pt x="36837" y="1"/>
                    <a:pt x="23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286900" y="770050"/>
              <a:ext cx="980175" cy="980175"/>
            </a:xfrm>
            <a:custGeom>
              <a:avLst/>
              <a:gdLst/>
              <a:ahLst/>
              <a:cxnLst/>
              <a:rect l="l" t="t" r="r" b="b"/>
              <a:pathLst>
                <a:path w="39207" h="39207" extrusionOk="0">
                  <a:moveTo>
                    <a:pt x="19653" y="321"/>
                  </a:moveTo>
                  <a:cubicBezTo>
                    <a:pt x="30245" y="321"/>
                    <a:pt x="38886" y="8962"/>
                    <a:pt x="38886" y="19554"/>
                  </a:cubicBezTo>
                  <a:cubicBezTo>
                    <a:pt x="38886" y="30244"/>
                    <a:pt x="30245" y="38885"/>
                    <a:pt x="19653" y="38885"/>
                  </a:cubicBezTo>
                  <a:cubicBezTo>
                    <a:pt x="8963" y="38885"/>
                    <a:pt x="322" y="30244"/>
                    <a:pt x="322" y="19554"/>
                  </a:cubicBezTo>
                  <a:cubicBezTo>
                    <a:pt x="322" y="8962"/>
                    <a:pt x="8963" y="321"/>
                    <a:pt x="19653" y="321"/>
                  </a:cubicBezTo>
                  <a:close/>
                  <a:moveTo>
                    <a:pt x="19653" y="0"/>
                  </a:moveTo>
                  <a:cubicBezTo>
                    <a:pt x="8839" y="0"/>
                    <a:pt x="1" y="8863"/>
                    <a:pt x="1" y="19554"/>
                  </a:cubicBezTo>
                  <a:cubicBezTo>
                    <a:pt x="1" y="30367"/>
                    <a:pt x="8839" y="39206"/>
                    <a:pt x="19653" y="39206"/>
                  </a:cubicBezTo>
                  <a:cubicBezTo>
                    <a:pt x="30344" y="39206"/>
                    <a:pt x="39207" y="30367"/>
                    <a:pt x="39207" y="19554"/>
                  </a:cubicBezTo>
                  <a:cubicBezTo>
                    <a:pt x="39207" y="8863"/>
                    <a:pt x="30344" y="0"/>
                    <a:pt x="19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6389975" y="873125"/>
              <a:ext cx="774025" cy="774025"/>
            </a:xfrm>
            <a:custGeom>
              <a:avLst/>
              <a:gdLst/>
              <a:ahLst/>
              <a:cxnLst/>
              <a:rect l="l" t="t" r="r" b="b"/>
              <a:pathLst>
                <a:path w="30961" h="30961" extrusionOk="0">
                  <a:moveTo>
                    <a:pt x="15530" y="321"/>
                  </a:moveTo>
                  <a:cubicBezTo>
                    <a:pt x="23850" y="321"/>
                    <a:pt x="30640" y="7111"/>
                    <a:pt x="30640" y="15431"/>
                  </a:cubicBezTo>
                  <a:cubicBezTo>
                    <a:pt x="30640" y="23874"/>
                    <a:pt x="23850" y="30664"/>
                    <a:pt x="15530" y="30664"/>
                  </a:cubicBezTo>
                  <a:cubicBezTo>
                    <a:pt x="7087" y="30664"/>
                    <a:pt x="297" y="23874"/>
                    <a:pt x="297" y="15431"/>
                  </a:cubicBezTo>
                  <a:cubicBezTo>
                    <a:pt x="297" y="7111"/>
                    <a:pt x="7087" y="321"/>
                    <a:pt x="15530" y="321"/>
                  </a:cubicBezTo>
                  <a:close/>
                  <a:moveTo>
                    <a:pt x="15530" y="0"/>
                  </a:moveTo>
                  <a:cubicBezTo>
                    <a:pt x="6988" y="0"/>
                    <a:pt x="1" y="6987"/>
                    <a:pt x="1" y="15431"/>
                  </a:cubicBezTo>
                  <a:cubicBezTo>
                    <a:pt x="1" y="23973"/>
                    <a:pt x="6988" y="30960"/>
                    <a:pt x="15530" y="30960"/>
                  </a:cubicBezTo>
                  <a:cubicBezTo>
                    <a:pt x="23974" y="30960"/>
                    <a:pt x="30961" y="23973"/>
                    <a:pt x="30961" y="15431"/>
                  </a:cubicBezTo>
                  <a:cubicBezTo>
                    <a:pt x="30961" y="6987"/>
                    <a:pt x="23974" y="0"/>
                    <a:pt x="15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6495525" y="978650"/>
              <a:ext cx="562925" cy="562950"/>
            </a:xfrm>
            <a:custGeom>
              <a:avLst/>
              <a:gdLst/>
              <a:ahLst/>
              <a:cxnLst/>
              <a:rect l="l" t="t" r="r" b="b"/>
              <a:pathLst>
                <a:path w="22517" h="22518" extrusionOk="0">
                  <a:moveTo>
                    <a:pt x="11308" y="198"/>
                  </a:moveTo>
                  <a:cubicBezTo>
                    <a:pt x="17382" y="198"/>
                    <a:pt x="22319" y="5136"/>
                    <a:pt x="22319" y="11210"/>
                  </a:cubicBezTo>
                  <a:cubicBezTo>
                    <a:pt x="22319" y="17382"/>
                    <a:pt x="17382" y="22320"/>
                    <a:pt x="11308" y="22320"/>
                  </a:cubicBezTo>
                  <a:cubicBezTo>
                    <a:pt x="5235" y="22320"/>
                    <a:pt x="297" y="17382"/>
                    <a:pt x="297" y="11210"/>
                  </a:cubicBezTo>
                  <a:cubicBezTo>
                    <a:pt x="297" y="5136"/>
                    <a:pt x="5235" y="198"/>
                    <a:pt x="11308" y="198"/>
                  </a:cubicBezTo>
                  <a:close/>
                  <a:moveTo>
                    <a:pt x="11308" y="1"/>
                  </a:moveTo>
                  <a:cubicBezTo>
                    <a:pt x="5037" y="1"/>
                    <a:pt x="1" y="5037"/>
                    <a:pt x="1" y="11210"/>
                  </a:cubicBezTo>
                  <a:cubicBezTo>
                    <a:pt x="1" y="17481"/>
                    <a:pt x="5037" y="22517"/>
                    <a:pt x="11308" y="22517"/>
                  </a:cubicBezTo>
                  <a:cubicBezTo>
                    <a:pt x="17480" y="22517"/>
                    <a:pt x="22517" y="17481"/>
                    <a:pt x="22517" y="11210"/>
                  </a:cubicBezTo>
                  <a:cubicBezTo>
                    <a:pt x="22517" y="5037"/>
                    <a:pt x="17480" y="1"/>
                    <a:pt x="11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598000" y="1081725"/>
              <a:ext cx="357375" cy="357400"/>
            </a:xfrm>
            <a:custGeom>
              <a:avLst/>
              <a:gdLst/>
              <a:ahLst/>
              <a:cxnLst/>
              <a:rect l="l" t="t" r="r" b="b"/>
              <a:pathLst>
                <a:path w="14295" h="14296" extrusionOk="0">
                  <a:moveTo>
                    <a:pt x="7209" y="297"/>
                  </a:moveTo>
                  <a:cubicBezTo>
                    <a:pt x="10913" y="297"/>
                    <a:pt x="13999" y="3383"/>
                    <a:pt x="13999" y="7087"/>
                  </a:cubicBezTo>
                  <a:cubicBezTo>
                    <a:pt x="13999" y="10889"/>
                    <a:pt x="10913" y="13975"/>
                    <a:pt x="7209" y="13975"/>
                  </a:cubicBezTo>
                  <a:cubicBezTo>
                    <a:pt x="3407" y="13975"/>
                    <a:pt x="321" y="10889"/>
                    <a:pt x="321" y="7087"/>
                  </a:cubicBezTo>
                  <a:cubicBezTo>
                    <a:pt x="321" y="3383"/>
                    <a:pt x="3407" y="297"/>
                    <a:pt x="7209" y="297"/>
                  </a:cubicBezTo>
                  <a:close/>
                  <a:moveTo>
                    <a:pt x="7209" y="1"/>
                  </a:moveTo>
                  <a:cubicBezTo>
                    <a:pt x="3185" y="1"/>
                    <a:pt x="0" y="3186"/>
                    <a:pt x="0" y="7087"/>
                  </a:cubicBezTo>
                  <a:cubicBezTo>
                    <a:pt x="0" y="11111"/>
                    <a:pt x="3185" y="14296"/>
                    <a:pt x="7209" y="14296"/>
                  </a:cubicBezTo>
                  <a:cubicBezTo>
                    <a:pt x="11110" y="14296"/>
                    <a:pt x="14295" y="11111"/>
                    <a:pt x="14295" y="7087"/>
                  </a:cubicBezTo>
                  <a:cubicBezTo>
                    <a:pt x="14295" y="3186"/>
                    <a:pt x="11110" y="1"/>
                    <a:pt x="7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701075" y="1184200"/>
              <a:ext cx="151850" cy="151850"/>
            </a:xfrm>
            <a:custGeom>
              <a:avLst/>
              <a:gdLst/>
              <a:ahLst/>
              <a:cxnLst/>
              <a:rect l="l" t="t" r="r" b="b"/>
              <a:pathLst>
                <a:path w="6074" h="6074" extrusionOk="0">
                  <a:moveTo>
                    <a:pt x="3086" y="321"/>
                  </a:moveTo>
                  <a:cubicBezTo>
                    <a:pt x="4518" y="321"/>
                    <a:pt x="5753" y="1556"/>
                    <a:pt x="5753" y="2988"/>
                  </a:cubicBezTo>
                  <a:cubicBezTo>
                    <a:pt x="5753" y="4543"/>
                    <a:pt x="4518" y="5778"/>
                    <a:pt x="3086" y="5778"/>
                  </a:cubicBezTo>
                  <a:cubicBezTo>
                    <a:pt x="1531" y="5778"/>
                    <a:pt x="296" y="4543"/>
                    <a:pt x="296" y="2988"/>
                  </a:cubicBezTo>
                  <a:cubicBezTo>
                    <a:pt x="296" y="1556"/>
                    <a:pt x="1531" y="321"/>
                    <a:pt x="3086" y="321"/>
                  </a:cubicBezTo>
                  <a:close/>
                  <a:moveTo>
                    <a:pt x="3086" y="0"/>
                  </a:moveTo>
                  <a:cubicBezTo>
                    <a:pt x="1333" y="0"/>
                    <a:pt x="0" y="1334"/>
                    <a:pt x="0" y="2988"/>
                  </a:cubicBezTo>
                  <a:cubicBezTo>
                    <a:pt x="0" y="4741"/>
                    <a:pt x="1333" y="6074"/>
                    <a:pt x="3086" y="6074"/>
                  </a:cubicBezTo>
                  <a:cubicBezTo>
                    <a:pt x="4740" y="6074"/>
                    <a:pt x="6074" y="4741"/>
                    <a:pt x="6074" y="2988"/>
                  </a:cubicBezTo>
                  <a:cubicBezTo>
                    <a:pt x="6074" y="1334"/>
                    <a:pt x="4740" y="0"/>
                    <a:pt x="3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title" hasCustomPrompt="1"/>
          </p:nvPr>
        </p:nvSpPr>
        <p:spPr>
          <a:xfrm>
            <a:off x="1157250" y="1718300"/>
            <a:ext cx="29433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 name="Google Shape;45;p5"/>
          <p:cNvSpPr txBox="1">
            <a:spLocks noGrp="1"/>
          </p:cNvSpPr>
          <p:nvPr>
            <p:ph type="subTitle" idx="1"/>
          </p:nvPr>
        </p:nvSpPr>
        <p:spPr>
          <a:xfrm>
            <a:off x="1157250" y="2338475"/>
            <a:ext cx="2943300" cy="17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6" name="Google Shape;46;p5"/>
          <p:cNvSpPr txBox="1">
            <a:spLocks noGrp="1"/>
          </p:cNvSpPr>
          <p:nvPr>
            <p:ph type="title" idx="2"/>
          </p:nvPr>
        </p:nvSpPr>
        <p:spPr>
          <a:xfrm>
            <a:off x="720000" y="387875"/>
            <a:ext cx="7704000" cy="5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47" name="Google Shape;47;p5"/>
          <p:cNvSpPr txBox="1">
            <a:spLocks noGrp="1"/>
          </p:cNvSpPr>
          <p:nvPr>
            <p:ph type="title" idx="3" hasCustomPrompt="1"/>
          </p:nvPr>
        </p:nvSpPr>
        <p:spPr>
          <a:xfrm>
            <a:off x="5043450" y="1718300"/>
            <a:ext cx="2943300" cy="448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5"/>
          <p:cNvSpPr txBox="1">
            <a:spLocks noGrp="1"/>
          </p:cNvSpPr>
          <p:nvPr>
            <p:ph type="subTitle" idx="4"/>
          </p:nvPr>
        </p:nvSpPr>
        <p:spPr>
          <a:xfrm>
            <a:off x="5043450" y="2338475"/>
            <a:ext cx="2943300" cy="17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49" name="Google Shape;49;p5"/>
          <p:cNvSpPr/>
          <p:nvPr/>
        </p:nvSpPr>
        <p:spPr>
          <a:xfrm rot="10800000">
            <a:off x="293200" y="1390183"/>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7918095" y="196154"/>
            <a:ext cx="406775" cy="96400"/>
            <a:chOff x="7918095" y="196154"/>
            <a:chExt cx="406775" cy="96400"/>
          </a:xfrm>
        </p:grpSpPr>
        <p:sp>
          <p:nvSpPr>
            <p:cNvPr id="51" name="Google Shape;51;p5"/>
            <p:cNvSpPr/>
            <p:nvPr/>
          </p:nvSpPr>
          <p:spPr>
            <a:xfrm rot="10800000">
              <a:off x="7918095" y="196154"/>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8028570" y="196154"/>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8142145" y="196154"/>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10800000">
              <a:off x="8252620" y="196154"/>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10800000">
            <a:off x="8567745" y="3444904"/>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5400000">
            <a:off x="4914550" y="4385958"/>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387875"/>
            <a:ext cx="77040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9" name="Google Shape;59;p6"/>
          <p:cNvSpPr/>
          <p:nvPr/>
        </p:nvSpPr>
        <p:spPr>
          <a:xfrm flipH="1">
            <a:off x="393200" y="3559575"/>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flipH="1">
            <a:off x="190875" y="2309550"/>
            <a:ext cx="110500" cy="293825"/>
            <a:chOff x="7071400" y="4277725"/>
            <a:chExt cx="110500" cy="293825"/>
          </a:xfrm>
        </p:grpSpPr>
        <p:sp>
          <p:nvSpPr>
            <p:cNvPr id="61" name="Google Shape;61;p6"/>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6"/>
          <p:cNvGrpSpPr/>
          <p:nvPr/>
        </p:nvGrpSpPr>
        <p:grpSpPr>
          <a:xfrm rot="10800000" flipH="1">
            <a:off x="3722063" y="4810200"/>
            <a:ext cx="406775" cy="96675"/>
            <a:chOff x="4607450" y="576625"/>
            <a:chExt cx="406775" cy="96675"/>
          </a:xfrm>
        </p:grpSpPr>
        <p:sp>
          <p:nvSpPr>
            <p:cNvPr id="64" name="Google Shape;64;p6"/>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6"/>
          <p:cNvSpPr/>
          <p:nvPr/>
        </p:nvSpPr>
        <p:spPr>
          <a:xfrm flipH="1">
            <a:off x="8522343" y="2816387"/>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rot="-5400000" flipH="1">
            <a:off x="2988603" y="-12745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2169450" y="1570800"/>
            <a:ext cx="4805100" cy="200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5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6" name="Google Shape;76;p8"/>
          <p:cNvGrpSpPr/>
          <p:nvPr/>
        </p:nvGrpSpPr>
        <p:grpSpPr>
          <a:xfrm rot="10800000">
            <a:off x="7764255" y="3756668"/>
            <a:ext cx="1379746" cy="1386839"/>
            <a:chOff x="238125" y="381800"/>
            <a:chExt cx="1560975" cy="1569000"/>
          </a:xfrm>
        </p:grpSpPr>
        <p:sp>
          <p:nvSpPr>
            <p:cNvPr id="77" name="Google Shape;77;p8"/>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1085438" y="1642554"/>
            <a:ext cx="1858387" cy="1858387"/>
            <a:chOff x="6183825" y="667575"/>
            <a:chExt cx="1185725" cy="1185725"/>
          </a:xfrm>
        </p:grpSpPr>
        <p:sp>
          <p:nvSpPr>
            <p:cNvPr id="84" name="Google Shape;84;p8"/>
            <p:cNvSpPr/>
            <p:nvPr/>
          </p:nvSpPr>
          <p:spPr>
            <a:xfrm>
              <a:off x="6183825" y="667575"/>
              <a:ext cx="1185725" cy="1185725"/>
            </a:xfrm>
            <a:custGeom>
              <a:avLst/>
              <a:gdLst/>
              <a:ahLst/>
              <a:cxnLst/>
              <a:rect l="l" t="t" r="r" b="b"/>
              <a:pathLst>
                <a:path w="47429" h="47429" extrusionOk="0">
                  <a:moveTo>
                    <a:pt x="23776" y="297"/>
                  </a:moveTo>
                  <a:cubicBezTo>
                    <a:pt x="36639" y="297"/>
                    <a:pt x="47132" y="10790"/>
                    <a:pt x="47132" y="23653"/>
                  </a:cubicBezTo>
                  <a:cubicBezTo>
                    <a:pt x="47132" y="36614"/>
                    <a:pt x="36639" y="47107"/>
                    <a:pt x="23776" y="47107"/>
                  </a:cubicBezTo>
                  <a:cubicBezTo>
                    <a:pt x="10815" y="47107"/>
                    <a:pt x="322" y="36614"/>
                    <a:pt x="322" y="23653"/>
                  </a:cubicBezTo>
                  <a:cubicBezTo>
                    <a:pt x="322" y="10790"/>
                    <a:pt x="10815" y="297"/>
                    <a:pt x="23776" y="297"/>
                  </a:cubicBezTo>
                  <a:close/>
                  <a:moveTo>
                    <a:pt x="23776" y="1"/>
                  </a:moveTo>
                  <a:cubicBezTo>
                    <a:pt x="10617" y="1"/>
                    <a:pt x="1" y="10592"/>
                    <a:pt x="1" y="23653"/>
                  </a:cubicBezTo>
                  <a:cubicBezTo>
                    <a:pt x="1" y="36812"/>
                    <a:pt x="10617" y="47428"/>
                    <a:pt x="23776" y="47428"/>
                  </a:cubicBezTo>
                  <a:cubicBezTo>
                    <a:pt x="36837" y="47428"/>
                    <a:pt x="47428" y="36812"/>
                    <a:pt x="47428" y="23653"/>
                  </a:cubicBezTo>
                  <a:cubicBezTo>
                    <a:pt x="47428" y="10592"/>
                    <a:pt x="36837" y="1"/>
                    <a:pt x="23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6286900" y="770050"/>
              <a:ext cx="980175" cy="980175"/>
            </a:xfrm>
            <a:custGeom>
              <a:avLst/>
              <a:gdLst/>
              <a:ahLst/>
              <a:cxnLst/>
              <a:rect l="l" t="t" r="r" b="b"/>
              <a:pathLst>
                <a:path w="39207" h="39207" extrusionOk="0">
                  <a:moveTo>
                    <a:pt x="19653" y="321"/>
                  </a:moveTo>
                  <a:cubicBezTo>
                    <a:pt x="30245" y="321"/>
                    <a:pt x="38886" y="8962"/>
                    <a:pt x="38886" y="19554"/>
                  </a:cubicBezTo>
                  <a:cubicBezTo>
                    <a:pt x="38886" y="30244"/>
                    <a:pt x="30245" y="38885"/>
                    <a:pt x="19653" y="38885"/>
                  </a:cubicBezTo>
                  <a:cubicBezTo>
                    <a:pt x="8963" y="38885"/>
                    <a:pt x="322" y="30244"/>
                    <a:pt x="322" y="19554"/>
                  </a:cubicBezTo>
                  <a:cubicBezTo>
                    <a:pt x="322" y="8962"/>
                    <a:pt x="8963" y="321"/>
                    <a:pt x="19653" y="321"/>
                  </a:cubicBezTo>
                  <a:close/>
                  <a:moveTo>
                    <a:pt x="19653" y="0"/>
                  </a:moveTo>
                  <a:cubicBezTo>
                    <a:pt x="8839" y="0"/>
                    <a:pt x="1" y="8863"/>
                    <a:pt x="1" y="19554"/>
                  </a:cubicBezTo>
                  <a:cubicBezTo>
                    <a:pt x="1" y="30367"/>
                    <a:pt x="8839" y="39206"/>
                    <a:pt x="19653" y="39206"/>
                  </a:cubicBezTo>
                  <a:cubicBezTo>
                    <a:pt x="30344" y="39206"/>
                    <a:pt x="39207" y="30367"/>
                    <a:pt x="39207" y="19554"/>
                  </a:cubicBezTo>
                  <a:cubicBezTo>
                    <a:pt x="39207" y="8863"/>
                    <a:pt x="30344" y="0"/>
                    <a:pt x="19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6389975" y="873125"/>
              <a:ext cx="774025" cy="774025"/>
            </a:xfrm>
            <a:custGeom>
              <a:avLst/>
              <a:gdLst/>
              <a:ahLst/>
              <a:cxnLst/>
              <a:rect l="l" t="t" r="r" b="b"/>
              <a:pathLst>
                <a:path w="30961" h="30961" extrusionOk="0">
                  <a:moveTo>
                    <a:pt x="15530" y="321"/>
                  </a:moveTo>
                  <a:cubicBezTo>
                    <a:pt x="23850" y="321"/>
                    <a:pt x="30640" y="7111"/>
                    <a:pt x="30640" y="15431"/>
                  </a:cubicBezTo>
                  <a:cubicBezTo>
                    <a:pt x="30640" y="23874"/>
                    <a:pt x="23850" y="30664"/>
                    <a:pt x="15530" y="30664"/>
                  </a:cubicBezTo>
                  <a:cubicBezTo>
                    <a:pt x="7087" y="30664"/>
                    <a:pt x="297" y="23874"/>
                    <a:pt x="297" y="15431"/>
                  </a:cubicBezTo>
                  <a:cubicBezTo>
                    <a:pt x="297" y="7111"/>
                    <a:pt x="7087" y="321"/>
                    <a:pt x="15530" y="321"/>
                  </a:cubicBezTo>
                  <a:close/>
                  <a:moveTo>
                    <a:pt x="15530" y="0"/>
                  </a:moveTo>
                  <a:cubicBezTo>
                    <a:pt x="6988" y="0"/>
                    <a:pt x="1" y="6987"/>
                    <a:pt x="1" y="15431"/>
                  </a:cubicBezTo>
                  <a:cubicBezTo>
                    <a:pt x="1" y="23973"/>
                    <a:pt x="6988" y="30960"/>
                    <a:pt x="15530" y="30960"/>
                  </a:cubicBezTo>
                  <a:cubicBezTo>
                    <a:pt x="23974" y="30960"/>
                    <a:pt x="30961" y="23973"/>
                    <a:pt x="30961" y="15431"/>
                  </a:cubicBezTo>
                  <a:cubicBezTo>
                    <a:pt x="30961" y="6987"/>
                    <a:pt x="23974" y="0"/>
                    <a:pt x="15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6495525" y="978650"/>
              <a:ext cx="562925" cy="562950"/>
            </a:xfrm>
            <a:custGeom>
              <a:avLst/>
              <a:gdLst/>
              <a:ahLst/>
              <a:cxnLst/>
              <a:rect l="l" t="t" r="r" b="b"/>
              <a:pathLst>
                <a:path w="22517" h="22518" extrusionOk="0">
                  <a:moveTo>
                    <a:pt x="11308" y="198"/>
                  </a:moveTo>
                  <a:cubicBezTo>
                    <a:pt x="17382" y="198"/>
                    <a:pt x="22319" y="5136"/>
                    <a:pt x="22319" y="11210"/>
                  </a:cubicBezTo>
                  <a:cubicBezTo>
                    <a:pt x="22319" y="17382"/>
                    <a:pt x="17382" y="22320"/>
                    <a:pt x="11308" y="22320"/>
                  </a:cubicBezTo>
                  <a:cubicBezTo>
                    <a:pt x="5235" y="22320"/>
                    <a:pt x="297" y="17382"/>
                    <a:pt x="297" y="11210"/>
                  </a:cubicBezTo>
                  <a:cubicBezTo>
                    <a:pt x="297" y="5136"/>
                    <a:pt x="5235" y="198"/>
                    <a:pt x="11308" y="198"/>
                  </a:cubicBezTo>
                  <a:close/>
                  <a:moveTo>
                    <a:pt x="11308" y="1"/>
                  </a:moveTo>
                  <a:cubicBezTo>
                    <a:pt x="5037" y="1"/>
                    <a:pt x="1" y="5037"/>
                    <a:pt x="1" y="11210"/>
                  </a:cubicBezTo>
                  <a:cubicBezTo>
                    <a:pt x="1" y="17481"/>
                    <a:pt x="5037" y="22517"/>
                    <a:pt x="11308" y="22517"/>
                  </a:cubicBezTo>
                  <a:cubicBezTo>
                    <a:pt x="17480" y="22517"/>
                    <a:pt x="22517" y="17481"/>
                    <a:pt x="22517" y="11210"/>
                  </a:cubicBezTo>
                  <a:cubicBezTo>
                    <a:pt x="22517" y="5037"/>
                    <a:pt x="17480" y="1"/>
                    <a:pt x="11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598000" y="1081725"/>
              <a:ext cx="357375" cy="357400"/>
            </a:xfrm>
            <a:custGeom>
              <a:avLst/>
              <a:gdLst/>
              <a:ahLst/>
              <a:cxnLst/>
              <a:rect l="l" t="t" r="r" b="b"/>
              <a:pathLst>
                <a:path w="14295" h="14296" extrusionOk="0">
                  <a:moveTo>
                    <a:pt x="7209" y="297"/>
                  </a:moveTo>
                  <a:cubicBezTo>
                    <a:pt x="10913" y="297"/>
                    <a:pt x="13999" y="3383"/>
                    <a:pt x="13999" y="7087"/>
                  </a:cubicBezTo>
                  <a:cubicBezTo>
                    <a:pt x="13999" y="10889"/>
                    <a:pt x="10913" y="13975"/>
                    <a:pt x="7209" y="13975"/>
                  </a:cubicBezTo>
                  <a:cubicBezTo>
                    <a:pt x="3407" y="13975"/>
                    <a:pt x="321" y="10889"/>
                    <a:pt x="321" y="7087"/>
                  </a:cubicBezTo>
                  <a:cubicBezTo>
                    <a:pt x="321" y="3383"/>
                    <a:pt x="3407" y="297"/>
                    <a:pt x="7209" y="297"/>
                  </a:cubicBezTo>
                  <a:close/>
                  <a:moveTo>
                    <a:pt x="7209" y="1"/>
                  </a:moveTo>
                  <a:cubicBezTo>
                    <a:pt x="3185" y="1"/>
                    <a:pt x="0" y="3186"/>
                    <a:pt x="0" y="7087"/>
                  </a:cubicBezTo>
                  <a:cubicBezTo>
                    <a:pt x="0" y="11111"/>
                    <a:pt x="3185" y="14296"/>
                    <a:pt x="7209" y="14296"/>
                  </a:cubicBezTo>
                  <a:cubicBezTo>
                    <a:pt x="11110" y="14296"/>
                    <a:pt x="14295" y="11111"/>
                    <a:pt x="14295" y="7087"/>
                  </a:cubicBezTo>
                  <a:cubicBezTo>
                    <a:pt x="14295" y="3186"/>
                    <a:pt x="11110" y="1"/>
                    <a:pt x="7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6701075" y="1184200"/>
              <a:ext cx="151850" cy="151850"/>
            </a:xfrm>
            <a:custGeom>
              <a:avLst/>
              <a:gdLst/>
              <a:ahLst/>
              <a:cxnLst/>
              <a:rect l="l" t="t" r="r" b="b"/>
              <a:pathLst>
                <a:path w="6074" h="6074" extrusionOk="0">
                  <a:moveTo>
                    <a:pt x="3086" y="321"/>
                  </a:moveTo>
                  <a:cubicBezTo>
                    <a:pt x="4518" y="321"/>
                    <a:pt x="5753" y="1556"/>
                    <a:pt x="5753" y="2988"/>
                  </a:cubicBezTo>
                  <a:cubicBezTo>
                    <a:pt x="5753" y="4543"/>
                    <a:pt x="4518" y="5778"/>
                    <a:pt x="3086" y="5778"/>
                  </a:cubicBezTo>
                  <a:cubicBezTo>
                    <a:pt x="1531" y="5778"/>
                    <a:pt x="296" y="4543"/>
                    <a:pt x="296" y="2988"/>
                  </a:cubicBezTo>
                  <a:cubicBezTo>
                    <a:pt x="296" y="1556"/>
                    <a:pt x="1531" y="321"/>
                    <a:pt x="3086" y="321"/>
                  </a:cubicBezTo>
                  <a:close/>
                  <a:moveTo>
                    <a:pt x="3086" y="0"/>
                  </a:moveTo>
                  <a:cubicBezTo>
                    <a:pt x="1333" y="0"/>
                    <a:pt x="0" y="1334"/>
                    <a:pt x="0" y="2988"/>
                  </a:cubicBezTo>
                  <a:cubicBezTo>
                    <a:pt x="0" y="4741"/>
                    <a:pt x="1333" y="6074"/>
                    <a:pt x="3086" y="6074"/>
                  </a:cubicBezTo>
                  <a:cubicBezTo>
                    <a:pt x="4740" y="6074"/>
                    <a:pt x="6074" y="4741"/>
                    <a:pt x="6074" y="2988"/>
                  </a:cubicBezTo>
                  <a:cubicBezTo>
                    <a:pt x="6074" y="1334"/>
                    <a:pt x="4740" y="0"/>
                    <a:pt x="3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8"/>
          <p:cNvSpPr/>
          <p:nvPr/>
        </p:nvSpPr>
        <p:spPr>
          <a:xfrm>
            <a:off x="1041475" y="4740175"/>
            <a:ext cx="220975" cy="221600"/>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5400000">
            <a:off x="6630750" y="4312725"/>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8"/>
          <p:cNvGrpSpPr/>
          <p:nvPr/>
        </p:nvGrpSpPr>
        <p:grpSpPr>
          <a:xfrm>
            <a:off x="1324900" y="291475"/>
            <a:ext cx="406775" cy="96400"/>
            <a:chOff x="8306725" y="220000"/>
            <a:chExt cx="406775" cy="96400"/>
          </a:xfrm>
        </p:grpSpPr>
        <p:sp>
          <p:nvSpPr>
            <p:cNvPr id="93" name="Google Shape;93;p8"/>
            <p:cNvSpPr/>
            <p:nvPr/>
          </p:nvSpPr>
          <p:spPr>
            <a:xfrm>
              <a:off x="8638800" y="2200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8528325" y="2200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8417825" y="2200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8306725" y="2200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a:off x="8571175" y="74252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98"/>
        <p:cNvGrpSpPr/>
        <p:nvPr/>
      </p:nvGrpSpPr>
      <p:grpSpPr>
        <a:xfrm>
          <a:off x="0" y="0"/>
          <a:ext cx="0" cy="0"/>
          <a:chOff x="0" y="0"/>
          <a:chExt cx="0" cy="0"/>
        </a:xfrm>
      </p:grpSpPr>
      <p:sp>
        <p:nvSpPr>
          <p:cNvPr id="99" name="Google Shape;99;p9"/>
          <p:cNvSpPr txBox="1">
            <a:spLocks noGrp="1"/>
          </p:cNvSpPr>
          <p:nvPr>
            <p:ph type="ctrTitle"/>
          </p:nvPr>
        </p:nvSpPr>
        <p:spPr>
          <a:xfrm>
            <a:off x="899500" y="2109750"/>
            <a:ext cx="3192000" cy="9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5200"/>
              <a:buNone/>
              <a:defRPr sz="6000">
                <a:solidFill>
                  <a:schemeClr val="accent2"/>
                </a:solidFill>
              </a:defRPr>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0" name="Google Shape;100;p9"/>
          <p:cNvSpPr txBox="1">
            <a:spLocks noGrp="1"/>
          </p:cNvSpPr>
          <p:nvPr>
            <p:ph type="subTitle" idx="1"/>
          </p:nvPr>
        </p:nvSpPr>
        <p:spPr>
          <a:xfrm>
            <a:off x="4387100" y="2109750"/>
            <a:ext cx="3857400" cy="92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1" name="Google Shape;101;p9"/>
          <p:cNvSpPr/>
          <p:nvPr/>
        </p:nvSpPr>
        <p:spPr>
          <a:xfrm flipH="1">
            <a:off x="235488" y="3269625"/>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9"/>
          <p:cNvGrpSpPr/>
          <p:nvPr/>
        </p:nvGrpSpPr>
        <p:grpSpPr>
          <a:xfrm flipH="1">
            <a:off x="417588" y="703750"/>
            <a:ext cx="110500" cy="293825"/>
            <a:chOff x="7071400" y="4277725"/>
            <a:chExt cx="110500" cy="293825"/>
          </a:xfrm>
        </p:grpSpPr>
        <p:sp>
          <p:nvSpPr>
            <p:cNvPr id="103" name="Google Shape;103;p9"/>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9"/>
          <p:cNvGrpSpPr/>
          <p:nvPr/>
        </p:nvGrpSpPr>
        <p:grpSpPr>
          <a:xfrm flipH="1">
            <a:off x="8496575" y="1592025"/>
            <a:ext cx="406775" cy="96675"/>
            <a:chOff x="4607450" y="576625"/>
            <a:chExt cx="406775" cy="96675"/>
          </a:xfrm>
        </p:grpSpPr>
        <p:sp>
          <p:nvSpPr>
            <p:cNvPr id="106" name="Google Shape;106;p9"/>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9"/>
          <p:cNvSpPr/>
          <p:nvPr/>
        </p:nvSpPr>
        <p:spPr>
          <a:xfrm flipH="1">
            <a:off x="4391018" y="4677050"/>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rot="-5400000" flipH="1">
            <a:off x="3105666" y="-13510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2"/>
            </a:gs>
            <a:gs pos="2000">
              <a:schemeClr val="lt2"/>
            </a:gs>
            <a:gs pos="24000">
              <a:schemeClr val="lt1"/>
            </a:gs>
            <a:gs pos="40000">
              <a:schemeClr val="lt1"/>
            </a:gs>
            <a:gs pos="76000">
              <a:schemeClr val="lt1"/>
            </a:gs>
            <a:gs pos="100000">
              <a:schemeClr val="accent1"/>
            </a:gs>
            <a:gs pos="100000">
              <a:schemeClr val="accent1"/>
            </a:gs>
          </a:gsLst>
          <a:lin ang="8099331" scaled="0"/>
        </a:gradFill>
        <a:effectLst/>
      </p:bgPr>
    </p:bg>
    <p:spTree>
      <p:nvGrpSpPr>
        <p:cNvPr id="1" name="Shape 115"/>
        <p:cNvGrpSpPr/>
        <p:nvPr/>
      </p:nvGrpSpPr>
      <p:grpSpPr>
        <a:xfrm>
          <a:off x="0" y="0"/>
          <a:ext cx="0" cy="0"/>
          <a:chOff x="0" y="0"/>
          <a:chExt cx="0" cy="0"/>
        </a:xfrm>
      </p:grpSpPr>
      <p:sp>
        <p:nvSpPr>
          <p:cNvPr id="116" name="Google Shape;116;p11"/>
          <p:cNvSpPr txBox="1">
            <a:spLocks noGrp="1"/>
          </p:cNvSpPr>
          <p:nvPr>
            <p:ph type="ctrTitle"/>
          </p:nvPr>
        </p:nvSpPr>
        <p:spPr>
          <a:xfrm>
            <a:off x="1156788" y="1964400"/>
            <a:ext cx="3520500" cy="121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191919"/>
              </a:buClr>
              <a:buSzPts val="5200"/>
              <a:buNone/>
              <a:defRPr sz="7000">
                <a:solidFill>
                  <a:schemeClr val="accent2"/>
                </a:solidFill>
              </a:defRPr>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7" name="Google Shape;117;p11"/>
          <p:cNvSpPr txBox="1">
            <a:spLocks noGrp="1"/>
          </p:cNvSpPr>
          <p:nvPr>
            <p:ph type="subTitle" idx="1"/>
          </p:nvPr>
        </p:nvSpPr>
        <p:spPr>
          <a:xfrm>
            <a:off x="5103619" y="2240250"/>
            <a:ext cx="2883600" cy="6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8" name="Google Shape;118;p11"/>
          <p:cNvSpPr/>
          <p:nvPr/>
        </p:nvSpPr>
        <p:spPr>
          <a:xfrm>
            <a:off x="8702200" y="3454800"/>
            <a:ext cx="182100" cy="185175"/>
          </a:xfrm>
          <a:custGeom>
            <a:avLst/>
            <a:gdLst/>
            <a:ahLst/>
            <a:cxnLst/>
            <a:rect l="l" t="t" r="r" b="b"/>
            <a:pathLst>
              <a:path w="7284" h="7407" extrusionOk="0">
                <a:moveTo>
                  <a:pt x="3704" y="1136"/>
                </a:moveTo>
                <a:cubicBezTo>
                  <a:pt x="5037" y="1136"/>
                  <a:pt x="6173" y="2271"/>
                  <a:pt x="6173" y="3703"/>
                </a:cubicBezTo>
                <a:cubicBezTo>
                  <a:pt x="6173" y="5061"/>
                  <a:pt x="5037" y="6296"/>
                  <a:pt x="3704" y="6296"/>
                </a:cubicBezTo>
                <a:cubicBezTo>
                  <a:pt x="2247" y="6296"/>
                  <a:pt x="1112" y="5061"/>
                  <a:pt x="1112" y="3703"/>
                </a:cubicBezTo>
                <a:cubicBezTo>
                  <a:pt x="1112" y="2271"/>
                  <a:pt x="2247" y="1136"/>
                  <a:pt x="3704" y="1136"/>
                </a:cubicBezTo>
                <a:close/>
                <a:moveTo>
                  <a:pt x="3704" y="0"/>
                </a:moveTo>
                <a:cubicBezTo>
                  <a:pt x="1630" y="0"/>
                  <a:pt x="1" y="1654"/>
                  <a:pt x="1" y="3703"/>
                </a:cubicBezTo>
                <a:cubicBezTo>
                  <a:pt x="1" y="5777"/>
                  <a:pt x="1630" y="7407"/>
                  <a:pt x="3704" y="7407"/>
                </a:cubicBezTo>
                <a:cubicBezTo>
                  <a:pt x="5654" y="7407"/>
                  <a:pt x="7284" y="5777"/>
                  <a:pt x="7284" y="3703"/>
                </a:cubicBezTo>
                <a:cubicBezTo>
                  <a:pt x="7284" y="1654"/>
                  <a:pt x="5654" y="0"/>
                  <a:pt x="3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1"/>
          <p:cNvGrpSpPr/>
          <p:nvPr/>
        </p:nvGrpSpPr>
        <p:grpSpPr>
          <a:xfrm>
            <a:off x="8738000" y="2309550"/>
            <a:ext cx="110500" cy="293825"/>
            <a:chOff x="7071400" y="4277725"/>
            <a:chExt cx="110500" cy="293825"/>
          </a:xfrm>
        </p:grpSpPr>
        <p:sp>
          <p:nvSpPr>
            <p:cNvPr id="120" name="Google Shape;120;p11"/>
            <p:cNvSpPr/>
            <p:nvPr/>
          </p:nvSpPr>
          <p:spPr>
            <a:xfrm>
              <a:off x="7071400" y="4277725"/>
              <a:ext cx="110500" cy="69775"/>
            </a:xfrm>
            <a:custGeom>
              <a:avLst/>
              <a:gdLst/>
              <a:ahLst/>
              <a:cxnLst/>
              <a:rect l="l" t="t" r="r" b="b"/>
              <a:pathLst>
                <a:path w="4420" h="2791" extrusionOk="0">
                  <a:moveTo>
                    <a:pt x="2210" y="0"/>
                  </a:moveTo>
                  <a:cubicBezTo>
                    <a:pt x="1976" y="0"/>
                    <a:pt x="1741" y="74"/>
                    <a:pt x="1531" y="222"/>
                  </a:cubicBezTo>
                  <a:lnTo>
                    <a:pt x="519" y="1259"/>
                  </a:lnTo>
                  <a:cubicBezTo>
                    <a:pt x="0" y="1877"/>
                    <a:pt x="420" y="2790"/>
                    <a:pt x="1235" y="2790"/>
                  </a:cubicBezTo>
                  <a:lnTo>
                    <a:pt x="3284" y="2790"/>
                  </a:lnTo>
                  <a:cubicBezTo>
                    <a:pt x="4000" y="2790"/>
                    <a:pt x="4420" y="1877"/>
                    <a:pt x="3901" y="1259"/>
                  </a:cubicBezTo>
                  <a:lnTo>
                    <a:pt x="2889" y="222"/>
                  </a:lnTo>
                  <a:cubicBezTo>
                    <a:pt x="2679" y="74"/>
                    <a:pt x="2445" y="0"/>
                    <a:pt x="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7071400" y="4499450"/>
              <a:ext cx="110500" cy="72100"/>
            </a:xfrm>
            <a:custGeom>
              <a:avLst/>
              <a:gdLst/>
              <a:ahLst/>
              <a:cxnLst/>
              <a:rect l="l" t="t" r="r" b="b"/>
              <a:pathLst>
                <a:path w="4420" h="2884" extrusionOk="0">
                  <a:moveTo>
                    <a:pt x="2210" y="1"/>
                  </a:moveTo>
                  <a:cubicBezTo>
                    <a:pt x="1976" y="1"/>
                    <a:pt x="1741" y="106"/>
                    <a:pt x="1531" y="315"/>
                  </a:cubicBezTo>
                  <a:lnTo>
                    <a:pt x="519" y="1328"/>
                  </a:lnTo>
                  <a:cubicBezTo>
                    <a:pt x="0" y="1846"/>
                    <a:pt x="420" y="2883"/>
                    <a:pt x="1235" y="2883"/>
                  </a:cubicBezTo>
                  <a:lnTo>
                    <a:pt x="3284" y="2883"/>
                  </a:lnTo>
                  <a:cubicBezTo>
                    <a:pt x="4000" y="2883"/>
                    <a:pt x="4420" y="1846"/>
                    <a:pt x="3901" y="1328"/>
                  </a:cubicBezTo>
                  <a:lnTo>
                    <a:pt x="2889" y="315"/>
                  </a:lnTo>
                  <a:cubicBezTo>
                    <a:pt x="2679" y="106"/>
                    <a:pt x="2445" y="1"/>
                    <a:pt x="2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1"/>
          <p:cNvGrpSpPr/>
          <p:nvPr/>
        </p:nvGrpSpPr>
        <p:grpSpPr>
          <a:xfrm>
            <a:off x="2815038" y="4810200"/>
            <a:ext cx="406775" cy="96675"/>
            <a:chOff x="4607450" y="576625"/>
            <a:chExt cx="406775" cy="96675"/>
          </a:xfrm>
        </p:grpSpPr>
        <p:sp>
          <p:nvSpPr>
            <p:cNvPr id="123" name="Google Shape;123;p11"/>
            <p:cNvSpPr/>
            <p:nvPr/>
          </p:nvSpPr>
          <p:spPr>
            <a:xfrm>
              <a:off x="4607450" y="576625"/>
              <a:ext cx="74700" cy="96675"/>
            </a:xfrm>
            <a:custGeom>
              <a:avLst/>
              <a:gdLst/>
              <a:ahLst/>
              <a:cxnLst/>
              <a:rect l="l" t="t" r="r" b="b"/>
              <a:pathLst>
                <a:path w="2988" h="3867" extrusionOk="0">
                  <a:moveTo>
                    <a:pt x="2023" y="1"/>
                  </a:moveTo>
                  <a:cubicBezTo>
                    <a:pt x="1814" y="1"/>
                    <a:pt x="1609" y="71"/>
                    <a:pt x="1457" y="232"/>
                  </a:cubicBezTo>
                  <a:lnTo>
                    <a:pt x="420" y="1269"/>
                  </a:lnTo>
                  <a:cubicBezTo>
                    <a:pt x="0" y="1688"/>
                    <a:pt x="0" y="2182"/>
                    <a:pt x="420" y="2602"/>
                  </a:cubicBezTo>
                  <a:lnTo>
                    <a:pt x="1457" y="3639"/>
                  </a:lnTo>
                  <a:cubicBezTo>
                    <a:pt x="1606" y="3796"/>
                    <a:pt x="1806" y="3867"/>
                    <a:pt x="2011" y="3867"/>
                  </a:cubicBezTo>
                  <a:cubicBezTo>
                    <a:pt x="2484" y="3867"/>
                    <a:pt x="2988" y="3491"/>
                    <a:pt x="2988" y="2923"/>
                  </a:cubicBezTo>
                  <a:lnTo>
                    <a:pt x="2988" y="849"/>
                  </a:lnTo>
                  <a:cubicBezTo>
                    <a:pt x="2988" y="354"/>
                    <a:pt x="2492" y="1"/>
                    <a:pt x="2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717925" y="576625"/>
              <a:ext cx="74700" cy="96675"/>
            </a:xfrm>
            <a:custGeom>
              <a:avLst/>
              <a:gdLst/>
              <a:ahLst/>
              <a:cxnLst/>
              <a:rect l="l" t="t" r="r" b="b"/>
              <a:pathLst>
                <a:path w="2988" h="3867" extrusionOk="0">
                  <a:moveTo>
                    <a:pt x="2035" y="1"/>
                  </a:moveTo>
                  <a:cubicBezTo>
                    <a:pt x="1825" y="1"/>
                    <a:pt x="1617" y="71"/>
                    <a:pt x="1457" y="232"/>
                  </a:cubicBezTo>
                  <a:lnTo>
                    <a:pt x="420" y="1269"/>
                  </a:lnTo>
                  <a:cubicBezTo>
                    <a:pt x="0" y="1688"/>
                    <a:pt x="0" y="2182"/>
                    <a:pt x="420" y="2602"/>
                  </a:cubicBezTo>
                  <a:lnTo>
                    <a:pt x="1457" y="3639"/>
                  </a:lnTo>
                  <a:cubicBezTo>
                    <a:pt x="1614" y="3796"/>
                    <a:pt x="1816" y="3867"/>
                    <a:pt x="2022" y="3867"/>
                  </a:cubicBezTo>
                  <a:cubicBezTo>
                    <a:pt x="2496" y="3867"/>
                    <a:pt x="2988" y="3491"/>
                    <a:pt x="2988" y="2923"/>
                  </a:cubicBezTo>
                  <a:lnTo>
                    <a:pt x="2988" y="849"/>
                  </a:lnTo>
                  <a:cubicBezTo>
                    <a:pt x="2988" y="354"/>
                    <a:pt x="2504"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4831500" y="576625"/>
              <a:ext cx="71625" cy="96675"/>
            </a:xfrm>
            <a:custGeom>
              <a:avLst/>
              <a:gdLst/>
              <a:ahLst/>
              <a:cxnLst/>
              <a:rect l="l" t="t" r="r" b="b"/>
              <a:pathLst>
                <a:path w="2865" h="3867" extrusionOk="0">
                  <a:moveTo>
                    <a:pt x="1955" y="1"/>
                  </a:moveTo>
                  <a:cubicBezTo>
                    <a:pt x="1743" y="1"/>
                    <a:pt x="1524" y="71"/>
                    <a:pt x="1333" y="232"/>
                  </a:cubicBezTo>
                  <a:lnTo>
                    <a:pt x="297" y="1269"/>
                  </a:lnTo>
                  <a:cubicBezTo>
                    <a:pt x="0" y="1688"/>
                    <a:pt x="0" y="2182"/>
                    <a:pt x="297" y="2602"/>
                  </a:cubicBezTo>
                  <a:lnTo>
                    <a:pt x="1333" y="3639"/>
                  </a:lnTo>
                  <a:cubicBezTo>
                    <a:pt x="1520" y="3796"/>
                    <a:pt x="1734" y="3867"/>
                    <a:pt x="1942" y="3867"/>
                  </a:cubicBezTo>
                  <a:cubicBezTo>
                    <a:pt x="2420" y="3867"/>
                    <a:pt x="2864" y="3491"/>
                    <a:pt x="2864" y="2923"/>
                  </a:cubicBezTo>
                  <a:lnTo>
                    <a:pt x="2864" y="849"/>
                  </a:lnTo>
                  <a:cubicBezTo>
                    <a:pt x="2864" y="354"/>
                    <a:pt x="2428" y="1"/>
                    <a:pt x="1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4941975" y="576625"/>
              <a:ext cx="72250" cy="96675"/>
            </a:xfrm>
            <a:custGeom>
              <a:avLst/>
              <a:gdLst/>
              <a:ahLst/>
              <a:cxnLst/>
              <a:rect l="l" t="t" r="r" b="b"/>
              <a:pathLst>
                <a:path w="2890" h="3867" extrusionOk="0">
                  <a:moveTo>
                    <a:pt x="1961" y="1"/>
                  </a:moveTo>
                  <a:cubicBezTo>
                    <a:pt x="1746" y="1"/>
                    <a:pt x="1524" y="71"/>
                    <a:pt x="1334" y="232"/>
                  </a:cubicBezTo>
                  <a:lnTo>
                    <a:pt x="297" y="1269"/>
                  </a:lnTo>
                  <a:cubicBezTo>
                    <a:pt x="1" y="1688"/>
                    <a:pt x="1" y="2182"/>
                    <a:pt x="297" y="2602"/>
                  </a:cubicBezTo>
                  <a:lnTo>
                    <a:pt x="1334" y="3639"/>
                  </a:lnTo>
                  <a:cubicBezTo>
                    <a:pt x="1521" y="3796"/>
                    <a:pt x="1737" y="3867"/>
                    <a:pt x="1948" y="3867"/>
                  </a:cubicBezTo>
                  <a:cubicBezTo>
                    <a:pt x="2433" y="3867"/>
                    <a:pt x="2889" y="3491"/>
                    <a:pt x="2889" y="2923"/>
                  </a:cubicBezTo>
                  <a:lnTo>
                    <a:pt x="2889" y="849"/>
                  </a:lnTo>
                  <a:cubicBezTo>
                    <a:pt x="2889" y="354"/>
                    <a:pt x="2441" y="1"/>
                    <a:pt x="1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1"/>
          <p:cNvSpPr/>
          <p:nvPr/>
        </p:nvSpPr>
        <p:spPr>
          <a:xfrm>
            <a:off x="155075" y="2816387"/>
            <a:ext cx="361957" cy="362981"/>
          </a:xfrm>
          <a:custGeom>
            <a:avLst/>
            <a:gdLst/>
            <a:ahLst/>
            <a:cxnLst/>
            <a:rect l="l" t="t" r="r" b="b"/>
            <a:pathLst>
              <a:path w="8839" h="8864" extrusionOk="0">
                <a:moveTo>
                  <a:pt x="4420" y="716"/>
                </a:moveTo>
                <a:cubicBezTo>
                  <a:pt x="6493" y="716"/>
                  <a:pt x="8123" y="2371"/>
                  <a:pt x="8123" y="4420"/>
                </a:cubicBezTo>
                <a:cubicBezTo>
                  <a:pt x="8123" y="6494"/>
                  <a:pt x="6493" y="8123"/>
                  <a:pt x="4420" y="8123"/>
                </a:cubicBezTo>
                <a:cubicBezTo>
                  <a:pt x="2370" y="8123"/>
                  <a:pt x="716" y="6494"/>
                  <a:pt x="716" y="4420"/>
                </a:cubicBezTo>
                <a:cubicBezTo>
                  <a:pt x="716" y="2371"/>
                  <a:pt x="2370" y="716"/>
                  <a:pt x="4420" y="716"/>
                </a:cubicBezTo>
                <a:close/>
                <a:moveTo>
                  <a:pt x="4420" y="1"/>
                </a:moveTo>
                <a:cubicBezTo>
                  <a:pt x="1951" y="1"/>
                  <a:pt x="0" y="1951"/>
                  <a:pt x="0" y="4420"/>
                </a:cubicBezTo>
                <a:cubicBezTo>
                  <a:pt x="0" y="6889"/>
                  <a:pt x="1951" y="8864"/>
                  <a:pt x="4420" y="8864"/>
                </a:cubicBezTo>
                <a:cubicBezTo>
                  <a:pt x="6888" y="8864"/>
                  <a:pt x="8839" y="6889"/>
                  <a:pt x="8839" y="4420"/>
                </a:cubicBezTo>
                <a:cubicBezTo>
                  <a:pt x="8839" y="1951"/>
                  <a:pt x="6888" y="1"/>
                  <a:pt x="44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rot="5400000">
            <a:off x="5868675" y="-12745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8000">
              <a:schemeClr val="lt1"/>
            </a:gs>
            <a:gs pos="91000">
              <a:schemeClr val="lt1"/>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2400"/>
              <a:buFont typeface="Montserrat"/>
              <a:buNone/>
              <a:defRPr sz="2400" b="1">
                <a:solidFill>
                  <a:schemeClr val="accent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accent2"/>
              </a:buClr>
              <a:buSzPts val="1200"/>
              <a:buFont typeface="Montserrat Medium"/>
              <a:buChar char="■"/>
              <a:defRPr sz="1200">
                <a:solidFill>
                  <a:schemeClr val="accent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60" r:id="rId10"/>
    <p:sldLayoutId id="2147483663" r:id="rId11"/>
    <p:sldLayoutId id="2147483664" r:id="rId12"/>
    <p:sldLayoutId id="2147483665" r:id="rId13"/>
    <p:sldLayoutId id="2147483666"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7.png"/><Relationship Id="rId7" Type="http://schemas.openxmlformats.org/officeDocument/2006/relationships/diagramData" Target="../diagrams/data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microsoft.com/office/2007/relationships/hdphoto" Target="../media/hdphoto1.wdp"/><Relationship Id="rId11" Type="http://schemas.microsoft.com/office/2007/relationships/diagramDrawing" Target="../diagrams/drawing2.xml"/><Relationship Id="rId5" Type="http://schemas.openxmlformats.org/officeDocument/2006/relationships/image" Target="../media/image1.png"/><Relationship Id="rId10" Type="http://schemas.openxmlformats.org/officeDocument/2006/relationships/diagramColors" Target="../diagrams/colors2.xml"/><Relationship Id="rId4" Type="http://schemas.microsoft.com/office/2007/relationships/hdphoto" Target="../media/hdphoto3.wdp"/><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microsoft.com/office/2007/relationships/hdphoto" Target="../media/hdphoto1.wdp"/><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9"/>
          <p:cNvSpPr txBox="1">
            <a:spLocks noGrp="1"/>
          </p:cNvSpPr>
          <p:nvPr>
            <p:ph type="ctrTitle"/>
          </p:nvPr>
        </p:nvSpPr>
        <p:spPr>
          <a:xfrm>
            <a:off x="1019625" y="1688700"/>
            <a:ext cx="4354200" cy="17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ANÁLISIS DE NEGOCIO –</a:t>
            </a:r>
            <a:br>
              <a:rPr lang="en" dirty="0" smtClean="0"/>
            </a:br>
            <a:r>
              <a:rPr lang="en" dirty="0" smtClean="0"/>
              <a:t>OTRO TRAGO</a:t>
            </a:r>
            <a:endParaRPr dirty="0"/>
          </a:p>
        </p:txBody>
      </p:sp>
      <p:sp>
        <p:nvSpPr>
          <p:cNvPr id="615" name="Google Shape;615;p29"/>
          <p:cNvSpPr txBox="1">
            <a:spLocks noGrp="1"/>
          </p:cNvSpPr>
          <p:nvPr>
            <p:ph type="subTitle" idx="1"/>
          </p:nvPr>
        </p:nvSpPr>
        <p:spPr>
          <a:xfrm>
            <a:off x="5657676" y="2606375"/>
            <a:ext cx="2433600" cy="6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Martin Carlos Carchano Vargas</a:t>
            </a:r>
            <a:endParaRPr dirty="0"/>
          </a:p>
        </p:txBody>
      </p:sp>
      <p:grpSp>
        <p:nvGrpSpPr>
          <p:cNvPr id="616" name="Google Shape;616;p29"/>
          <p:cNvGrpSpPr/>
          <p:nvPr/>
        </p:nvGrpSpPr>
        <p:grpSpPr>
          <a:xfrm>
            <a:off x="-10" y="-19"/>
            <a:ext cx="1582985" cy="1591123"/>
            <a:chOff x="238125" y="381800"/>
            <a:chExt cx="1560975" cy="1569000"/>
          </a:xfrm>
        </p:grpSpPr>
        <p:sp>
          <p:nvSpPr>
            <p:cNvPr id="617" name="Google Shape;617;p29"/>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29"/>
          <p:cNvGrpSpPr/>
          <p:nvPr/>
        </p:nvGrpSpPr>
        <p:grpSpPr>
          <a:xfrm>
            <a:off x="7629937" y="3803592"/>
            <a:ext cx="1858387" cy="1858387"/>
            <a:chOff x="6183825" y="667575"/>
            <a:chExt cx="1185725" cy="1185725"/>
          </a:xfrm>
        </p:grpSpPr>
        <p:sp>
          <p:nvSpPr>
            <p:cNvPr id="624" name="Google Shape;624;p29"/>
            <p:cNvSpPr/>
            <p:nvPr/>
          </p:nvSpPr>
          <p:spPr>
            <a:xfrm>
              <a:off x="6183825" y="667575"/>
              <a:ext cx="1185725" cy="1185725"/>
            </a:xfrm>
            <a:custGeom>
              <a:avLst/>
              <a:gdLst/>
              <a:ahLst/>
              <a:cxnLst/>
              <a:rect l="l" t="t" r="r" b="b"/>
              <a:pathLst>
                <a:path w="47429" h="47429" extrusionOk="0">
                  <a:moveTo>
                    <a:pt x="23776" y="297"/>
                  </a:moveTo>
                  <a:cubicBezTo>
                    <a:pt x="36639" y="297"/>
                    <a:pt x="47132" y="10790"/>
                    <a:pt x="47132" y="23653"/>
                  </a:cubicBezTo>
                  <a:cubicBezTo>
                    <a:pt x="47132" y="36614"/>
                    <a:pt x="36639" y="47107"/>
                    <a:pt x="23776" y="47107"/>
                  </a:cubicBezTo>
                  <a:cubicBezTo>
                    <a:pt x="10815" y="47107"/>
                    <a:pt x="322" y="36614"/>
                    <a:pt x="322" y="23653"/>
                  </a:cubicBezTo>
                  <a:cubicBezTo>
                    <a:pt x="322" y="10790"/>
                    <a:pt x="10815" y="297"/>
                    <a:pt x="23776" y="297"/>
                  </a:cubicBezTo>
                  <a:close/>
                  <a:moveTo>
                    <a:pt x="23776" y="1"/>
                  </a:moveTo>
                  <a:cubicBezTo>
                    <a:pt x="10617" y="1"/>
                    <a:pt x="1" y="10592"/>
                    <a:pt x="1" y="23653"/>
                  </a:cubicBezTo>
                  <a:cubicBezTo>
                    <a:pt x="1" y="36812"/>
                    <a:pt x="10617" y="47428"/>
                    <a:pt x="23776" y="47428"/>
                  </a:cubicBezTo>
                  <a:cubicBezTo>
                    <a:pt x="36837" y="47428"/>
                    <a:pt x="47428" y="36812"/>
                    <a:pt x="47428" y="23653"/>
                  </a:cubicBezTo>
                  <a:cubicBezTo>
                    <a:pt x="47428" y="10592"/>
                    <a:pt x="36837" y="1"/>
                    <a:pt x="23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6286900" y="770050"/>
              <a:ext cx="980175" cy="980175"/>
            </a:xfrm>
            <a:custGeom>
              <a:avLst/>
              <a:gdLst/>
              <a:ahLst/>
              <a:cxnLst/>
              <a:rect l="l" t="t" r="r" b="b"/>
              <a:pathLst>
                <a:path w="39207" h="39207" extrusionOk="0">
                  <a:moveTo>
                    <a:pt x="19653" y="321"/>
                  </a:moveTo>
                  <a:cubicBezTo>
                    <a:pt x="30245" y="321"/>
                    <a:pt x="38886" y="8962"/>
                    <a:pt x="38886" y="19554"/>
                  </a:cubicBezTo>
                  <a:cubicBezTo>
                    <a:pt x="38886" y="30244"/>
                    <a:pt x="30245" y="38885"/>
                    <a:pt x="19653" y="38885"/>
                  </a:cubicBezTo>
                  <a:cubicBezTo>
                    <a:pt x="8963" y="38885"/>
                    <a:pt x="322" y="30244"/>
                    <a:pt x="322" y="19554"/>
                  </a:cubicBezTo>
                  <a:cubicBezTo>
                    <a:pt x="322" y="8962"/>
                    <a:pt x="8963" y="321"/>
                    <a:pt x="19653" y="321"/>
                  </a:cubicBezTo>
                  <a:close/>
                  <a:moveTo>
                    <a:pt x="19653" y="0"/>
                  </a:moveTo>
                  <a:cubicBezTo>
                    <a:pt x="8839" y="0"/>
                    <a:pt x="1" y="8863"/>
                    <a:pt x="1" y="19554"/>
                  </a:cubicBezTo>
                  <a:cubicBezTo>
                    <a:pt x="1" y="30367"/>
                    <a:pt x="8839" y="39206"/>
                    <a:pt x="19653" y="39206"/>
                  </a:cubicBezTo>
                  <a:cubicBezTo>
                    <a:pt x="30344" y="39206"/>
                    <a:pt x="39207" y="30367"/>
                    <a:pt x="39207" y="19554"/>
                  </a:cubicBezTo>
                  <a:cubicBezTo>
                    <a:pt x="39207" y="8863"/>
                    <a:pt x="30344" y="0"/>
                    <a:pt x="196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6389975" y="873125"/>
              <a:ext cx="774025" cy="774025"/>
            </a:xfrm>
            <a:custGeom>
              <a:avLst/>
              <a:gdLst/>
              <a:ahLst/>
              <a:cxnLst/>
              <a:rect l="l" t="t" r="r" b="b"/>
              <a:pathLst>
                <a:path w="30961" h="30961" extrusionOk="0">
                  <a:moveTo>
                    <a:pt x="15530" y="321"/>
                  </a:moveTo>
                  <a:cubicBezTo>
                    <a:pt x="23850" y="321"/>
                    <a:pt x="30640" y="7111"/>
                    <a:pt x="30640" y="15431"/>
                  </a:cubicBezTo>
                  <a:cubicBezTo>
                    <a:pt x="30640" y="23874"/>
                    <a:pt x="23850" y="30664"/>
                    <a:pt x="15530" y="30664"/>
                  </a:cubicBezTo>
                  <a:cubicBezTo>
                    <a:pt x="7087" y="30664"/>
                    <a:pt x="297" y="23874"/>
                    <a:pt x="297" y="15431"/>
                  </a:cubicBezTo>
                  <a:cubicBezTo>
                    <a:pt x="297" y="7111"/>
                    <a:pt x="7087" y="321"/>
                    <a:pt x="15530" y="321"/>
                  </a:cubicBezTo>
                  <a:close/>
                  <a:moveTo>
                    <a:pt x="15530" y="0"/>
                  </a:moveTo>
                  <a:cubicBezTo>
                    <a:pt x="6988" y="0"/>
                    <a:pt x="1" y="6987"/>
                    <a:pt x="1" y="15431"/>
                  </a:cubicBezTo>
                  <a:cubicBezTo>
                    <a:pt x="1" y="23973"/>
                    <a:pt x="6988" y="30960"/>
                    <a:pt x="15530" y="30960"/>
                  </a:cubicBezTo>
                  <a:cubicBezTo>
                    <a:pt x="23974" y="30960"/>
                    <a:pt x="30961" y="23973"/>
                    <a:pt x="30961" y="15431"/>
                  </a:cubicBezTo>
                  <a:cubicBezTo>
                    <a:pt x="30961" y="6987"/>
                    <a:pt x="23974" y="0"/>
                    <a:pt x="15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6495525" y="978650"/>
              <a:ext cx="562925" cy="562950"/>
            </a:xfrm>
            <a:custGeom>
              <a:avLst/>
              <a:gdLst/>
              <a:ahLst/>
              <a:cxnLst/>
              <a:rect l="l" t="t" r="r" b="b"/>
              <a:pathLst>
                <a:path w="22517" h="22518" extrusionOk="0">
                  <a:moveTo>
                    <a:pt x="11308" y="198"/>
                  </a:moveTo>
                  <a:cubicBezTo>
                    <a:pt x="17382" y="198"/>
                    <a:pt x="22319" y="5136"/>
                    <a:pt x="22319" y="11210"/>
                  </a:cubicBezTo>
                  <a:cubicBezTo>
                    <a:pt x="22319" y="17382"/>
                    <a:pt x="17382" y="22320"/>
                    <a:pt x="11308" y="22320"/>
                  </a:cubicBezTo>
                  <a:cubicBezTo>
                    <a:pt x="5235" y="22320"/>
                    <a:pt x="297" y="17382"/>
                    <a:pt x="297" y="11210"/>
                  </a:cubicBezTo>
                  <a:cubicBezTo>
                    <a:pt x="297" y="5136"/>
                    <a:pt x="5235" y="198"/>
                    <a:pt x="11308" y="198"/>
                  </a:cubicBezTo>
                  <a:close/>
                  <a:moveTo>
                    <a:pt x="11308" y="1"/>
                  </a:moveTo>
                  <a:cubicBezTo>
                    <a:pt x="5037" y="1"/>
                    <a:pt x="1" y="5037"/>
                    <a:pt x="1" y="11210"/>
                  </a:cubicBezTo>
                  <a:cubicBezTo>
                    <a:pt x="1" y="17481"/>
                    <a:pt x="5037" y="22517"/>
                    <a:pt x="11308" y="22517"/>
                  </a:cubicBezTo>
                  <a:cubicBezTo>
                    <a:pt x="17480" y="22517"/>
                    <a:pt x="22517" y="17481"/>
                    <a:pt x="22517" y="11210"/>
                  </a:cubicBezTo>
                  <a:cubicBezTo>
                    <a:pt x="22517" y="5037"/>
                    <a:pt x="17480" y="1"/>
                    <a:pt x="11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6598000" y="1081725"/>
              <a:ext cx="357375" cy="357400"/>
            </a:xfrm>
            <a:custGeom>
              <a:avLst/>
              <a:gdLst/>
              <a:ahLst/>
              <a:cxnLst/>
              <a:rect l="l" t="t" r="r" b="b"/>
              <a:pathLst>
                <a:path w="14295" h="14296" extrusionOk="0">
                  <a:moveTo>
                    <a:pt x="7209" y="297"/>
                  </a:moveTo>
                  <a:cubicBezTo>
                    <a:pt x="10913" y="297"/>
                    <a:pt x="13999" y="3383"/>
                    <a:pt x="13999" y="7087"/>
                  </a:cubicBezTo>
                  <a:cubicBezTo>
                    <a:pt x="13999" y="10889"/>
                    <a:pt x="10913" y="13975"/>
                    <a:pt x="7209" y="13975"/>
                  </a:cubicBezTo>
                  <a:cubicBezTo>
                    <a:pt x="3407" y="13975"/>
                    <a:pt x="321" y="10889"/>
                    <a:pt x="321" y="7087"/>
                  </a:cubicBezTo>
                  <a:cubicBezTo>
                    <a:pt x="321" y="3383"/>
                    <a:pt x="3407" y="297"/>
                    <a:pt x="7209" y="297"/>
                  </a:cubicBezTo>
                  <a:close/>
                  <a:moveTo>
                    <a:pt x="7209" y="1"/>
                  </a:moveTo>
                  <a:cubicBezTo>
                    <a:pt x="3185" y="1"/>
                    <a:pt x="0" y="3186"/>
                    <a:pt x="0" y="7087"/>
                  </a:cubicBezTo>
                  <a:cubicBezTo>
                    <a:pt x="0" y="11111"/>
                    <a:pt x="3185" y="14296"/>
                    <a:pt x="7209" y="14296"/>
                  </a:cubicBezTo>
                  <a:cubicBezTo>
                    <a:pt x="11110" y="14296"/>
                    <a:pt x="14295" y="11111"/>
                    <a:pt x="14295" y="7087"/>
                  </a:cubicBezTo>
                  <a:cubicBezTo>
                    <a:pt x="14295" y="3186"/>
                    <a:pt x="11110" y="1"/>
                    <a:pt x="7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6701075" y="1184200"/>
              <a:ext cx="151850" cy="151850"/>
            </a:xfrm>
            <a:custGeom>
              <a:avLst/>
              <a:gdLst/>
              <a:ahLst/>
              <a:cxnLst/>
              <a:rect l="l" t="t" r="r" b="b"/>
              <a:pathLst>
                <a:path w="6074" h="6074" extrusionOk="0">
                  <a:moveTo>
                    <a:pt x="3086" y="321"/>
                  </a:moveTo>
                  <a:cubicBezTo>
                    <a:pt x="4518" y="321"/>
                    <a:pt x="5753" y="1556"/>
                    <a:pt x="5753" y="2988"/>
                  </a:cubicBezTo>
                  <a:cubicBezTo>
                    <a:pt x="5753" y="4543"/>
                    <a:pt x="4518" y="5778"/>
                    <a:pt x="3086" y="5778"/>
                  </a:cubicBezTo>
                  <a:cubicBezTo>
                    <a:pt x="1531" y="5778"/>
                    <a:pt x="296" y="4543"/>
                    <a:pt x="296" y="2988"/>
                  </a:cubicBezTo>
                  <a:cubicBezTo>
                    <a:pt x="296" y="1556"/>
                    <a:pt x="1531" y="321"/>
                    <a:pt x="3086" y="321"/>
                  </a:cubicBezTo>
                  <a:close/>
                  <a:moveTo>
                    <a:pt x="3086" y="0"/>
                  </a:moveTo>
                  <a:cubicBezTo>
                    <a:pt x="1333" y="0"/>
                    <a:pt x="0" y="1334"/>
                    <a:pt x="0" y="2988"/>
                  </a:cubicBezTo>
                  <a:cubicBezTo>
                    <a:pt x="0" y="4741"/>
                    <a:pt x="1333" y="6074"/>
                    <a:pt x="3086" y="6074"/>
                  </a:cubicBezTo>
                  <a:cubicBezTo>
                    <a:pt x="4740" y="6074"/>
                    <a:pt x="6074" y="4741"/>
                    <a:pt x="6074" y="2988"/>
                  </a:cubicBezTo>
                  <a:cubicBezTo>
                    <a:pt x="6074" y="1334"/>
                    <a:pt x="4740" y="0"/>
                    <a:pt x="3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29"/>
          <p:cNvSpPr/>
          <p:nvPr/>
        </p:nvSpPr>
        <p:spPr>
          <a:xfrm rot="5400000">
            <a:off x="2097975" y="363070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 name="Google Shape;631;p29"/>
          <p:cNvCxnSpPr/>
          <p:nvPr/>
        </p:nvCxnSpPr>
        <p:spPr>
          <a:xfrm>
            <a:off x="5515750" y="1865675"/>
            <a:ext cx="0" cy="1403700"/>
          </a:xfrm>
          <a:prstGeom prst="straightConnector1">
            <a:avLst/>
          </a:prstGeom>
          <a:noFill/>
          <a:ln w="19050" cap="flat" cmpd="sng">
            <a:solidFill>
              <a:schemeClr val="accent2"/>
            </a:solidFill>
            <a:prstDash val="solid"/>
            <a:round/>
            <a:headEnd type="none" w="med" len="med"/>
            <a:tailEnd type="none" w="med" len="med"/>
          </a:ln>
        </p:spPr>
      </p:cxnSp>
      <p:sp>
        <p:nvSpPr>
          <p:cNvPr id="632" name="Google Shape;632;p29"/>
          <p:cNvSpPr/>
          <p:nvPr/>
        </p:nvSpPr>
        <p:spPr>
          <a:xfrm>
            <a:off x="4444850" y="945700"/>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6909888" y="-25433"/>
            <a:ext cx="2067506" cy="2374611"/>
          </a:xfrm>
          <a:prstGeom prst="rect">
            <a:avLst/>
          </a:prstGeom>
        </p:spPr>
      </p:pic>
      <p:grpSp>
        <p:nvGrpSpPr>
          <p:cNvPr id="22" name="Google Shape;12123;p67"/>
          <p:cNvGrpSpPr/>
          <p:nvPr/>
        </p:nvGrpSpPr>
        <p:grpSpPr>
          <a:xfrm>
            <a:off x="3005476" y="3618527"/>
            <a:ext cx="346056" cy="345674"/>
            <a:chOff x="3303268" y="3817349"/>
            <a:chExt cx="346056" cy="345674"/>
          </a:xfrm>
        </p:grpSpPr>
        <p:sp>
          <p:nvSpPr>
            <p:cNvPr id="23" name="Google Shape;12124;p6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125;p6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126;p6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27;p6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144;p67"/>
          <p:cNvGrpSpPr/>
          <p:nvPr/>
        </p:nvGrpSpPr>
        <p:grpSpPr>
          <a:xfrm>
            <a:off x="3007755" y="4108743"/>
            <a:ext cx="346024" cy="345674"/>
            <a:chOff x="4650919" y="3817349"/>
            <a:chExt cx="346024" cy="345674"/>
          </a:xfrm>
        </p:grpSpPr>
        <p:sp>
          <p:nvSpPr>
            <p:cNvPr id="28" name="Google Shape;12145;p67"/>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46;p67"/>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47;p67"/>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15;p29"/>
          <p:cNvSpPr txBox="1">
            <a:spLocks/>
          </p:cNvSpPr>
          <p:nvPr/>
        </p:nvSpPr>
        <p:spPr>
          <a:xfrm>
            <a:off x="3355200" y="4055938"/>
            <a:ext cx="2433600" cy="35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Montserrat Medium"/>
              <a:buNone/>
              <a:defRPr sz="1600" b="0" i="0" u="none" strike="noStrike" cap="none">
                <a:solidFill>
                  <a:schemeClr val="accent2"/>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2pPr>
            <a:lvl3pPr marL="1371600" marR="0" lvl="2"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3pPr>
            <a:lvl4pPr marL="1828800" marR="0" lvl="3"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4pPr>
            <a:lvl5pPr marL="2286000" marR="0" lvl="4"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5pPr>
            <a:lvl6pPr marL="2743200" marR="0" lvl="5"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6pPr>
            <a:lvl7pPr marL="3200400" marR="0" lvl="6"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7pPr>
            <a:lvl8pPr marL="3657600" marR="0" lvl="7"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8pPr>
            <a:lvl9pPr marL="4114800" marR="0" lvl="8"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9pPr>
          </a:lstStyle>
          <a:p>
            <a:pPr marL="0" indent="0"/>
            <a:r>
              <a:rPr lang="es-AR" dirty="0" smtClean="0"/>
              <a:t>+54 3751250328</a:t>
            </a:r>
            <a:endParaRPr lang="es-AR" dirty="0"/>
          </a:p>
        </p:txBody>
      </p:sp>
      <p:sp>
        <p:nvSpPr>
          <p:cNvPr id="32" name="Google Shape;615;p29"/>
          <p:cNvSpPr txBox="1">
            <a:spLocks/>
          </p:cNvSpPr>
          <p:nvPr/>
        </p:nvSpPr>
        <p:spPr>
          <a:xfrm>
            <a:off x="3386386" y="3585926"/>
            <a:ext cx="1542230" cy="46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Montserrat Medium"/>
              <a:buNone/>
              <a:defRPr sz="1600" b="0" i="0" u="none" strike="noStrike" cap="none">
                <a:solidFill>
                  <a:schemeClr val="accent2"/>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2pPr>
            <a:lvl3pPr marL="1371600" marR="0" lvl="2"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3pPr>
            <a:lvl4pPr marL="1828800" marR="0" lvl="3"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4pPr>
            <a:lvl5pPr marL="2286000" marR="0" lvl="4"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5pPr>
            <a:lvl6pPr marL="2743200" marR="0" lvl="5"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6pPr>
            <a:lvl7pPr marL="3200400" marR="0" lvl="6"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7pPr>
            <a:lvl8pPr marL="3657600" marR="0" lvl="7"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8pPr>
            <a:lvl9pPr marL="4114800" marR="0" lvl="8"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9pPr>
          </a:lstStyle>
          <a:p>
            <a:pPr marL="0" indent="0"/>
            <a:r>
              <a:rPr lang="es-AR" dirty="0" err="1" smtClean="0"/>
              <a:t>Otrotrago.m</a:t>
            </a:r>
            <a:endParaRPr lang="es-AR" dirty="0"/>
          </a:p>
        </p:txBody>
      </p:sp>
      <p:grpSp>
        <p:nvGrpSpPr>
          <p:cNvPr id="33" name="Google Shape;12234;p67"/>
          <p:cNvGrpSpPr/>
          <p:nvPr/>
        </p:nvGrpSpPr>
        <p:grpSpPr>
          <a:xfrm>
            <a:off x="3005476" y="4598959"/>
            <a:ext cx="357387" cy="357387"/>
            <a:chOff x="7957483" y="3350848"/>
            <a:chExt cx="357387" cy="357387"/>
          </a:xfrm>
        </p:grpSpPr>
        <p:sp>
          <p:nvSpPr>
            <p:cNvPr id="34" name="Google Shape;12235;p67"/>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36;p67"/>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37;p67"/>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615;p29"/>
          <p:cNvSpPr txBox="1">
            <a:spLocks/>
          </p:cNvSpPr>
          <p:nvPr/>
        </p:nvSpPr>
        <p:spPr>
          <a:xfrm>
            <a:off x="3371205" y="4420161"/>
            <a:ext cx="2433600" cy="357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Montserrat Medium"/>
              <a:buNone/>
              <a:defRPr sz="1600" b="0" i="0" u="none" strike="noStrike" cap="none">
                <a:solidFill>
                  <a:schemeClr val="accent2"/>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2pPr>
            <a:lvl3pPr marL="1371600" marR="0" lvl="2"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3pPr>
            <a:lvl4pPr marL="1828800" marR="0" lvl="3"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4pPr>
            <a:lvl5pPr marL="2286000" marR="0" lvl="4"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5pPr>
            <a:lvl6pPr marL="2743200" marR="0" lvl="5"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6pPr>
            <a:lvl7pPr marL="3200400" marR="0" lvl="6"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7pPr>
            <a:lvl8pPr marL="3657600" marR="0" lvl="7"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8pPr>
            <a:lvl9pPr marL="4114800" marR="0" lvl="8" indent="-304800" algn="ctr" rtl="0">
              <a:lnSpc>
                <a:spcPct val="100000"/>
              </a:lnSpc>
              <a:spcBef>
                <a:spcPts val="0"/>
              </a:spcBef>
              <a:spcAft>
                <a:spcPts val="0"/>
              </a:spcAft>
              <a:buClr>
                <a:schemeClr val="accent2"/>
              </a:buClr>
              <a:buSzPts val="1800"/>
              <a:buFont typeface="Montserrat Medium"/>
              <a:buNone/>
              <a:defRPr sz="1800" b="0" i="0" u="none" strike="noStrike" cap="none">
                <a:solidFill>
                  <a:schemeClr val="accent2"/>
                </a:solidFill>
                <a:latin typeface="Montserrat Medium"/>
                <a:ea typeface="Montserrat Medium"/>
                <a:cs typeface="Montserrat Medium"/>
                <a:sym typeface="Montserrat Medium"/>
              </a:defRPr>
            </a:lvl9pPr>
          </a:lstStyle>
          <a:p>
            <a:pPr marL="0" indent="0"/>
            <a:r>
              <a:rPr lang="es-AR" dirty="0" smtClean="0"/>
              <a:t>Av. El Libertador, Montecarlo, Misiones</a:t>
            </a:r>
            <a:endParaRPr lang="es-A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92" name="Google Shape;792;p38"/>
          <p:cNvGrpSpPr/>
          <p:nvPr/>
        </p:nvGrpSpPr>
        <p:grpSpPr>
          <a:xfrm>
            <a:off x="2" y="4"/>
            <a:ext cx="1959960" cy="1970036"/>
            <a:chOff x="238125" y="381800"/>
            <a:chExt cx="1560975" cy="1569000"/>
          </a:xfrm>
        </p:grpSpPr>
        <p:sp>
          <p:nvSpPr>
            <p:cNvPr id="793" name="Google Shape;793;p38"/>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38"/>
          <p:cNvGrpSpPr/>
          <p:nvPr/>
        </p:nvGrpSpPr>
        <p:grpSpPr>
          <a:xfrm>
            <a:off x="4908280" y="3535702"/>
            <a:ext cx="2035577" cy="2016742"/>
            <a:chOff x="3355100" y="703375"/>
            <a:chExt cx="1067200" cy="1057325"/>
          </a:xfrm>
        </p:grpSpPr>
        <p:sp>
          <p:nvSpPr>
            <p:cNvPr id="800" name="Google Shape;800;p38"/>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p:cNvGrpSpPr/>
          <p:nvPr/>
        </p:nvGrpSpPr>
        <p:grpSpPr>
          <a:xfrm>
            <a:off x="-619351" y="-497504"/>
            <a:ext cx="5038644" cy="5038644"/>
            <a:chOff x="-539372" y="-497504"/>
            <a:chExt cx="5038644" cy="5038644"/>
          </a:xfrm>
          <a:effectLst>
            <a:glow rad="101600">
              <a:schemeClr val="accent2">
                <a:alpha val="40000"/>
              </a:schemeClr>
            </a:glow>
          </a:effectLst>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0000" b="99630" l="12500" r="90000"/>
                      </a14:imgEffect>
                    </a14:imgLayer>
                  </a14:imgProps>
                </a:ext>
                <a:ext uri="{28A0092B-C50C-407E-A947-70E740481C1C}">
                  <a14:useLocalDpi xmlns:a14="http://schemas.microsoft.com/office/drawing/2010/main" val="0"/>
                </a:ext>
              </a:extLst>
            </a:blip>
            <a:stretch>
              <a:fillRect/>
            </a:stretch>
          </p:blipFill>
          <p:spPr>
            <a:xfrm>
              <a:off x="-539372" y="-497504"/>
              <a:ext cx="5038644" cy="5038644"/>
            </a:xfrm>
            <a:prstGeom prst="rect">
              <a:avLst/>
            </a:prstGeom>
          </p:spPr>
        </p:pic>
        <p:pic>
          <p:nvPicPr>
            <p:cNvPr id="20" name="Picture 19"/>
            <p:cNvPicPr>
              <a:picLocks noChangeAspect="1"/>
            </p:cNvPicPr>
            <p:nvPr/>
          </p:nvPicPr>
          <p:blipFill rotWithShape="1">
            <a:blip r:embed="rId5">
              <a:extLst>
                <a:ext uri="{BEBA8EAE-BF5A-486C-A8C5-ECC9F3942E4B}">
                  <a14:imgProps xmlns:a14="http://schemas.microsoft.com/office/drawing/2010/main">
                    <a14:imgLayer r:embed="rId6">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1580877" y="1723743"/>
              <a:ext cx="758170" cy="870788"/>
            </a:xfrm>
            <a:prstGeom prst="rect">
              <a:avLst/>
            </a:prstGeom>
          </p:spPr>
        </p:pic>
      </p:grpSp>
      <p:sp>
        <p:nvSpPr>
          <p:cNvPr id="9" name="TextBox 8"/>
          <p:cNvSpPr txBox="1"/>
          <p:nvPr/>
        </p:nvSpPr>
        <p:spPr>
          <a:xfrm>
            <a:off x="4046899" y="2845629"/>
            <a:ext cx="1487908" cy="307777"/>
          </a:xfrm>
          <a:prstGeom prst="rect">
            <a:avLst/>
          </a:prstGeom>
          <a:noFill/>
        </p:spPr>
        <p:txBody>
          <a:bodyPr wrap="none" rtlCol="0">
            <a:spAutoFit/>
          </a:bodyPr>
          <a:lstStyle/>
          <a:p>
            <a:r>
              <a:rPr lang="es-AR" dirty="0" smtClean="0"/>
              <a:t>Actores Internos</a:t>
            </a:r>
            <a:endParaRPr lang="es-AR" dirty="0"/>
          </a:p>
        </p:txBody>
      </p:sp>
      <p:sp>
        <p:nvSpPr>
          <p:cNvPr id="10" name="Rectangle 9"/>
          <p:cNvSpPr/>
          <p:nvPr/>
        </p:nvSpPr>
        <p:spPr>
          <a:xfrm>
            <a:off x="1198530" y="2901827"/>
            <a:ext cx="464980" cy="45719"/>
          </a:xfrm>
          <a:prstGeom prst="rect">
            <a:avLst/>
          </a:prstGeom>
          <a:solidFill>
            <a:srgbClr val="ADADAF"/>
          </a:solidFill>
          <a:ln>
            <a:solidFill>
              <a:srgbClr val="ADAD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7" name="Diagram 6"/>
          <p:cNvGraphicFramePr/>
          <p:nvPr>
            <p:extLst>
              <p:ext uri="{D42A27DB-BD31-4B8C-83A1-F6EECF244321}">
                <p14:modId xmlns:p14="http://schemas.microsoft.com/office/powerpoint/2010/main" val="2491883614"/>
              </p:ext>
            </p:extLst>
          </p:nvPr>
        </p:nvGraphicFramePr>
        <p:xfrm>
          <a:off x="3778875" y="940103"/>
          <a:ext cx="5220905" cy="41215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p:cNvSpPr txBox="1"/>
          <p:nvPr/>
        </p:nvSpPr>
        <p:spPr>
          <a:xfrm>
            <a:off x="3620902" y="413648"/>
            <a:ext cx="4444106" cy="400110"/>
          </a:xfrm>
          <a:prstGeom prst="rect">
            <a:avLst/>
          </a:prstGeom>
          <a:noFill/>
        </p:spPr>
        <p:txBody>
          <a:bodyPr wrap="square" rtlCol="0">
            <a:spAutoFit/>
          </a:bodyPr>
          <a:lstStyle/>
          <a:p>
            <a:r>
              <a:rPr lang="es-AR" sz="2000" b="1" u="sng" dirty="0" smtClean="0">
                <a:solidFill>
                  <a:schemeClr val="accent2"/>
                </a:solidFill>
                <a:latin typeface="Montserrat" panose="020B0604020202020204" charset="0"/>
              </a:rPr>
              <a:t>Actores Externos</a:t>
            </a:r>
            <a:endParaRPr lang="es-AR" sz="2000" b="1" u="sng" dirty="0">
              <a:solidFill>
                <a:schemeClr val="accent2"/>
              </a:solidFill>
              <a:latin typeface="Montserrat" panose="020B0604020202020204" charset="0"/>
            </a:endParaRPr>
          </a:p>
        </p:txBody>
      </p:sp>
    </p:spTree>
    <p:extLst>
      <p:ext uri="{BB962C8B-B14F-4D97-AF65-F5344CB8AC3E}">
        <p14:creationId xmlns:p14="http://schemas.microsoft.com/office/powerpoint/2010/main" val="2626783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92" name="Google Shape;792;p38"/>
          <p:cNvGrpSpPr/>
          <p:nvPr/>
        </p:nvGrpSpPr>
        <p:grpSpPr>
          <a:xfrm>
            <a:off x="2" y="4"/>
            <a:ext cx="1959960" cy="1970036"/>
            <a:chOff x="238125" y="381800"/>
            <a:chExt cx="1560975" cy="1569000"/>
          </a:xfrm>
        </p:grpSpPr>
        <p:sp>
          <p:nvSpPr>
            <p:cNvPr id="793" name="Google Shape;793;p38"/>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38"/>
          <p:cNvGrpSpPr/>
          <p:nvPr/>
        </p:nvGrpSpPr>
        <p:grpSpPr>
          <a:xfrm>
            <a:off x="4908280" y="3535702"/>
            <a:ext cx="2035577" cy="2016742"/>
            <a:chOff x="3355100" y="703375"/>
            <a:chExt cx="1067200" cy="1057325"/>
          </a:xfrm>
        </p:grpSpPr>
        <p:sp>
          <p:nvSpPr>
            <p:cNvPr id="800" name="Google Shape;800;p38"/>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692;p33"/>
          <p:cNvSpPr txBox="1">
            <a:spLocks/>
          </p:cNvSpPr>
          <p:nvPr/>
        </p:nvSpPr>
        <p:spPr>
          <a:xfrm>
            <a:off x="1866981" y="-48225"/>
            <a:ext cx="3747435" cy="9459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91919"/>
              </a:buClr>
              <a:buSzPts val="5200"/>
              <a:buFont typeface="Montserrat"/>
              <a:buNone/>
              <a:defRPr sz="7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2pPr>
            <a:lvl3pPr marR="0" lvl="2"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3pPr>
            <a:lvl4pPr marR="0" lvl="3"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4pPr>
            <a:lvl5pPr marR="0" lvl="4"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5pPr>
            <a:lvl6pPr marR="0" lvl="5"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6pPr>
            <a:lvl7pPr marR="0" lvl="6"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7pPr>
            <a:lvl8pPr marR="0" lvl="7"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8pPr>
            <a:lvl9pPr marR="0" lvl="8" algn="ctr" rtl="0">
              <a:lnSpc>
                <a:spcPct val="100000"/>
              </a:lnSpc>
              <a:spcBef>
                <a:spcPts val="0"/>
              </a:spcBef>
              <a:spcAft>
                <a:spcPts val="0"/>
              </a:spcAft>
              <a:buClr>
                <a:srgbClr val="191919"/>
              </a:buClr>
              <a:buSzPts val="5200"/>
              <a:buFont typeface="Montserrat"/>
              <a:buNone/>
              <a:defRPr sz="5200" b="1" i="0" u="none" strike="noStrike" cap="none">
                <a:solidFill>
                  <a:srgbClr val="191919"/>
                </a:solidFill>
                <a:latin typeface="Montserrat"/>
                <a:ea typeface="Montserrat"/>
                <a:cs typeface="Montserrat"/>
                <a:sym typeface="Montserrat"/>
              </a:defRPr>
            </a:lvl9pPr>
          </a:lstStyle>
          <a:p>
            <a:pPr algn="l"/>
            <a:r>
              <a:rPr lang="es-AR" sz="2400" u="sng" dirty="0" smtClean="0"/>
              <a:t>Análisis de los actores</a:t>
            </a:r>
            <a:endParaRPr lang="es-AR" sz="2400" u="sng" dirty="0"/>
          </a:p>
        </p:txBody>
      </p:sp>
      <p:graphicFrame>
        <p:nvGraphicFramePr>
          <p:cNvPr id="3" name="Diagram 2"/>
          <p:cNvGraphicFramePr/>
          <p:nvPr>
            <p:extLst>
              <p:ext uri="{D42A27DB-BD31-4B8C-83A1-F6EECF244321}">
                <p14:modId xmlns:p14="http://schemas.microsoft.com/office/powerpoint/2010/main" val="3311245909"/>
              </p:ext>
            </p:extLst>
          </p:nvPr>
        </p:nvGraphicFramePr>
        <p:xfrm>
          <a:off x="109729" y="597544"/>
          <a:ext cx="8814815" cy="4409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632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4763229"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Benchmarking</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cxnSp>
        <p:nvCxnSpPr>
          <p:cNvPr id="694" name="Google Shape;694;p33"/>
          <p:cNvCxnSpPr/>
          <p:nvPr/>
        </p:nvCxnSpPr>
        <p:spPr>
          <a:xfrm>
            <a:off x="3086125" y="2114525"/>
            <a:ext cx="2100" cy="1141200"/>
          </a:xfrm>
          <a:prstGeom prst="straightConnector1">
            <a:avLst/>
          </a:prstGeom>
          <a:noFill/>
          <a:ln w="19050"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683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0"/>
          <p:cNvSpPr txBox="1">
            <a:spLocks noGrp="1"/>
          </p:cNvSpPr>
          <p:nvPr>
            <p:ph type="title"/>
          </p:nvPr>
        </p:nvSpPr>
        <p:spPr>
          <a:xfrm>
            <a:off x="613610" y="105792"/>
            <a:ext cx="4288536" cy="5121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Competidores y Features</a:t>
            </a:r>
            <a:endParaRPr u="sng" dirty="0"/>
          </a:p>
        </p:txBody>
      </p:sp>
      <p:cxnSp>
        <p:nvCxnSpPr>
          <p:cNvPr id="5" name="Straight Connector 4"/>
          <p:cNvCxnSpPr/>
          <p:nvPr/>
        </p:nvCxnSpPr>
        <p:spPr>
          <a:xfrm>
            <a:off x="603504" y="42757"/>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6" name="Google Shape;9203;p62"/>
          <p:cNvGrpSpPr/>
          <p:nvPr/>
        </p:nvGrpSpPr>
        <p:grpSpPr>
          <a:xfrm>
            <a:off x="73152" y="121916"/>
            <a:ext cx="466343" cy="448148"/>
            <a:chOff x="3950316" y="3820307"/>
            <a:chExt cx="369805" cy="353782"/>
          </a:xfrm>
        </p:grpSpPr>
        <p:sp>
          <p:nvSpPr>
            <p:cNvPr id="7" name="Google Shape;9204;p6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05;p6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06;p6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07;p6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p:cNvPicPr>
            <a:picLocks noChangeAspect="1"/>
          </p:cNvPicPr>
          <p:nvPr/>
        </p:nvPicPr>
        <p:blipFill>
          <a:blip r:embed="rId3"/>
          <a:stretch>
            <a:fillRect/>
          </a:stretch>
        </p:blipFill>
        <p:spPr>
          <a:xfrm>
            <a:off x="80313" y="2016145"/>
            <a:ext cx="3968982" cy="2848947"/>
          </a:xfrm>
          <a:prstGeom prst="rect">
            <a:avLst/>
          </a:prstGeom>
        </p:spPr>
      </p:pic>
      <p:pic>
        <p:nvPicPr>
          <p:cNvPr id="15" name="Picture 14"/>
          <p:cNvPicPr>
            <a:picLocks noChangeAspect="1"/>
          </p:cNvPicPr>
          <p:nvPr/>
        </p:nvPicPr>
        <p:blipFill>
          <a:blip r:embed="rId4"/>
          <a:stretch>
            <a:fillRect/>
          </a:stretch>
        </p:blipFill>
        <p:spPr>
          <a:xfrm>
            <a:off x="4454327" y="1624870"/>
            <a:ext cx="4779199" cy="3560972"/>
          </a:xfrm>
          <a:prstGeom prst="rect">
            <a:avLst/>
          </a:prstGeom>
        </p:spPr>
      </p:pic>
      <p:cxnSp>
        <p:nvCxnSpPr>
          <p:cNvPr id="17" name="Straight Connector 16"/>
          <p:cNvCxnSpPr/>
          <p:nvPr/>
        </p:nvCxnSpPr>
        <p:spPr>
          <a:xfrm>
            <a:off x="4562336" y="731132"/>
            <a:ext cx="0" cy="432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85345" y="638262"/>
            <a:ext cx="4081823" cy="1538883"/>
          </a:xfrm>
          <a:prstGeom prst="rect">
            <a:avLst/>
          </a:prstGeom>
          <a:noFill/>
        </p:spPr>
        <p:txBody>
          <a:bodyPr wrap="square" rtlCol="0">
            <a:spAutoFit/>
          </a:bodyPr>
          <a:lstStyle/>
          <a:p>
            <a:r>
              <a:rPr lang="es-AR" sz="1200" b="1" u="sng" dirty="0" smtClean="0">
                <a:solidFill>
                  <a:schemeClr val="accent2"/>
                </a:solidFill>
                <a:latin typeface="Montserrat" panose="020B0604020202020204" charset="0"/>
              </a:rPr>
              <a:t>Minoristas de bebidas locales</a:t>
            </a:r>
          </a:p>
          <a:p>
            <a:endParaRPr lang="es-AR" sz="1200" b="1" u="sng" dirty="0" smtClean="0">
              <a:solidFill>
                <a:schemeClr val="accent2"/>
              </a:solidFill>
              <a:latin typeface="Montserrat" panose="020B0604020202020204" charset="0"/>
            </a:endParaRPr>
          </a:p>
          <a:p>
            <a:r>
              <a:rPr lang="es-AR" sz="1000" dirty="0" smtClean="0">
                <a:solidFill>
                  <a:schemeClr val="accent2"/>
                </a:solidFill>
                <a:latin typeface="Montserrat" panose="020B0604020202020204" charset="0"/>
              </a:rPr>
              <a:t>    Junto a Otro trago, se tiene tres competidores directos en la Localidad:</a:t>
            </a:r>
          </a:p>
          <a:p>
            <a:pPr marL="285750" indent="-285750">
              <a:buFontTx/>
              <a:buChar char="-"/>
            </a:pPr>
            <a:r>
              <a:rPr lang="es-AR" sz="1000" b="1" dirty="0" smtClean="0">
                <a:solidFill>
                  <a:schemeClr val="accent2"/>
                </a:solidFill>
                <a:latin typeface="Montserrat" panose="020B0604020202020204" charset="0"/>
              </a:rPr>
              <a:t>La Vinoteca: </a:t>
            </a:r>
            <a:r>
              <a:rPr lang="es-AR" sz="1000" dirty="0" smtClean="0">
                <a:solidFill>
                  <a:schemeClr val="accent2"/>
                </a:solidFill>
                <a:latin typeface="Montserrat" panose="020B0604020202020204" charset="0"/>
              </a:rPr>
              <a:t>como su nombre lo indica es una vinoteca</a:t>
            </a:r>
          </a:p>
          <a:p>
            <a:pPr marL="285750" indent="-285750">
              <a:buFontTx/>
              <a:buChar char="-"/>
            </a:pPr>
            <a:r>
              <a:rPr lang="es-AR" sz="1000" b="1" dirty="0" smtClean="0">
                <a:solidFill>
                  <a:schemeClr val="accent2"/>
                </a:solidFill>
                <a:latin typeface="Montserrat" panose="020B0604020202020204" charset="0"/>
              </a:rPr>
              <a:t>24/7 Bebidas: </a:t>
            </a:r>
            <a:r>
              <a:rPr lang="es-AR" sz="1000" dirty="0" smtClean="0">
                <a:solidFill>
                  <a:schemeClr val="accent2"/>
                </a:solidFill>
                <a:latin typeface="Montserrat" panose="020B0604020202020204" charset="0"/>
              </a:rPr>
              <a:t>un comercio de bebidas con alta disponibilidad horaria</a:t>
            </a:r>
          </a:p>
          <a:p>
            <a:pPr marL="285750" indent="-285750">
              <a:buFontTx/>
              <a:buChar char="-"/>
            </a:pPr>
            <a:r>
              <a:rPr lang="es-AR" sz="1000" b="1" dirty="0" err="1" smtClean="0">
                <a:solidFill>
                  <a:schemeClr val="accent2"/>
                </a:solidFill>
                <a:latin typeface="Montserrat" panose="020B0604020202020204" charset="0"/>
              </a:rPr>
              <a:t>Delidrinks</a:t>
            </a:r>
            <a:r>
              <a:rPr lang="es-AR" sz="1000" b="1" dirty="0" smtClean="0">
                <a:solidFill>
                  <a:schemeClr val="accent2"/>
                </a:solidFill>
                <a:latin typeface="Montserrat" panose="020B0604020202020204" charset="0"/>
              </a:rPr>
              <a:t>: </a:t>
            </a:r>
            <a:r>
              <a:rPr lang="es-AR" sz="1000" dirty="0" smtClean="0">
                <a:solidFill>
                  <a:schemeClr val="accent2"/>
                </a:solidFill>
                <a:latin typeface="Montserrat" panose="020B0604020202020204" charset="0"/>
              </a:rPr>
              <a:t>sucursal de la tienda de bebidas mas grande del NEA</a:t>
            </a:r>
            <a:endParaRPr lang="es-AR" sz="1000" dirty="0">
              <a:solidFill>
                <a:schemeClr val="accent2"/>
              </a:solidFill>
              <a:latin typeface="Montserrat" panose="020B0604020202020204" charset="0"/>
            </a:endParaRPr>
          </a:p>
        </p:txBody>
      </p:sp>
      <p:sp>
        <p:nvSpPr>
          <p:cNvPr id="16" name="TextBox 15"/>
          <p:cNvSpPr txBox="1"/>
          <p:nvPr/>
        </p:nvSpPr>
        <p:spPr>
          <a:xfrm>
            <a:off x="4749335" y="633342"/>
            <a:ext cx="4081823" cy="923330"/>
          </a:xfrm>
          <a:prstGeom prst="rect">
            <a:avLst/>
          </a:prstGeom>
          <a:noFill/>
        </p:spPr>
        <p:txBody>
          <a:bodyPr wrap="square" rtlCol="0">
            <a:spAutoFit/>
          </a:bodyPr>
          <a:lstStyle/>
          <a:p>
            <a:r>
              <a:rPr lang="es-AR" sz="1200" b="1" u="sng" dirty="0" smtClean="0">
                <a:solidFill>
                  <a:schemeClr val="accent2"/>
                </a:solidFill>
                <a:latin typeface="Montserrat" panose="020B0604020202020204" charset="0"/>
              </a:rPr>
              <a:t>Selección de características para el análisis</a:t>
            </a:r>
          </a:p>
          <a:p>
            <a:endParaRPr lang="es-AR" sz="1200" b="1" u="sng" dirty="0" smtClean="0">
              <a:solidFill>
                <a:schemeClr val="accent2"/>
              </a:solidFill>
              <a:latin typeface="Montserrat" panose="020B0604020202020204" charset="0"/>
            </a:endParaRPr>
          </a:p>
          <a:p>
            <a:r>
              <a:rPr lang="es-AR" sz="1000" dirty="0" smtClean="0">
                <a:solidFill>
                  <a:schemeClr val="accent2"/>
                </a:solidFill>
                <a:latin typeface="Montserrat" panose="020B0604020202020204" charset="0"/>
              </a:rPr>
              <a:t>   Se presenta un enfoque integral teniendo en cuenta productos, tienda física, horarios, precios, servicio, y además, aspectos claves como ser promociones y presencia en redes.</a:t>
            </a:r>
          </a:p>
        </p:txBody>
      </p:sp>
    </p:spTree>
    <p:extLst>
      <p:ext uri="{BB962C8B-B14F-4D97-AF65-F5344CB8AC3E}">
        <p14:creationId xmlns:p14="http://schemas.microsoft.com/office/powerpoint/2010/main" val="1102322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0"/>
          <p:cNvSpPr txBox="1">
            <a:spLocks noGrp="1"/>
          </p:cNvSpPr>
          <p:nvPr>
            <p:ph type="title"/>
          </p:nvPr>
        </p:nvSpPr>
        <p:spPr>
          <a:xfrm>
            <a:off x="603504" y="27798"/>
            <a:ext cx="2587752"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Comparativa</a:t>
            </a:r>
            <a:endParaRPr u="sng" dirty="0"/>
          </a:p>
        </p:txBody>
      </p:sp>
      <p:graphicFrame>
        <p:nvGraphicFramePr>
          <p:cNvPr id="4" name="Diagram 3"/>
          <p:cNvGraphicFramePr/>
          <p:nvPr>
            <p:extLst>
              <p:ext uri="{D42A27DB-BD31-4B8C-83A1-F6EECF244321}">
                <p14:modId xmlns:p14="http://schemas.microsoft.com/office/powerpoint/2010/main" val="4223208012"/>
              </p:ext>
            </p:extLst>
          </p:nvPr>
        </p:nvGraphicFramePr>
        <p:xfrm>
          <a:off x="603504" y="570064"/>
          <a:ext cx="8138160" cy="4495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p:cNvCxnSpPr/>
          <p:nvPr/>
        </p:nvCxnSpPr>
        <p:spPr>
          <a:xfrm>
            <a:off x="603504" y="42757"/>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6" name="Google Shape;9203;p62"/>
          <p:cNvGrpSpPr/>
          <p:nvPr/>
        </p:nvGrpSpPr>
        <p:grpSpPr>
          <a:xfrm>
            <a:off x="73152" y="121916"/>
            <a:ext cx="466343" cy="448148"/>
            <a:chOff x="3950316" y="3820307"/>
            <a:chExt cx="369805" cy="353782"/>
          </a:xfrm>
        </p:grpSpPr>
        <p:sp>
          <p:nvSpPr>
            <p:cNvPr id="7" name="Google Shape;9204;p6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05;p6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06;p6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07;p6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0477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cxnSp>
        <p:nvCxnSpPr>
          <p:cNvPr id="5" name="Straight Connector 4"/>
          <p:cNvCxnSpPr/>
          <p:nvPr/>
        </p:nvCxnSpPr>
        <p:spPr>
          <a:xfrm>
            <a:off x="603504" y="42757"/>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6" name="Google Shape;9203;p62"/>
          <p:cNvGrpSpPr/>
          <p:nvPr/>
        </p:nvGrpSpPr>
        <p:grpSpPr>
          <a:xfrm>
            <a:off x="73152" y="121916"/>
            <a:ext cx="466343" cy="448148"/>
            <a:chOff x="3950316" y="3820307"/>
            <a:chExt cx="369805" cy="353782"/>
          </a:xfrm>
        </p:grpSpPr>
        <p:sp>
          <p:nvSpPr>
            <p:cNvPr id="7" name="Google Shape;9204;p6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05;p6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06;p6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07;p6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31522" y="121916"/>
            <a:ext cx="7818118" cy="4544163"/>
          </a:xfrm>
          <a:prstGeom prst="rect">
            <a:avLst/>
          </a:prstGeom>
          <a:effectLst>
            <a:outerShdw blurRad="50800" dist="38100" dir="13500000" algn="br" rotWithShape="0">
              <a:prstClr val="black">
                <a:alpha val="40000"/>
              </a:prstClr>
            </a:outerShdw>
          </a:effectLst>
        </p:spPr>
        <p:txBody>
          <a:bodyPr wrap="square">
            <a:spAutoFit/>
          </a:bodyPr>
          <a:lstStyle/>
          <a:p>
            <a:r>
              <a:rPr lang="es-AR" sz="2400" b="1" u="sng" dirty="0">
                <a:solidFill>
                  <a:schemeClr val="accent2"/>
                </a:solidFill>
                <a:latin typeface="Montserrat" panose="020B0604020202020204" charset="0"/>
              </a:rPr>
              <a:t>Resumen del </a:t>
            </a:r>
            <a:r>
              <a:rPr lang="es-AR" sz="2400" b="1" u="sng" dirty="0" smtClean="0">
                <a:solidFill>
                  <a:schemeClr val="accent2"/>
                </a:solidFill>
                <a:latin typeface="Montserrat" panose="020B0604020202020204" charset="0"/>
              </a:rPr>
              <a:t>Benchmarking</a:t>
            </a:r>
          </a:p>
          <a:p>
            <a:endParaRPr lang="es-AR" b="1" u="sng" dirty="0">
              <a:solidFill>
                <a:schemeClr val="accent2"/>
              </a:solidFill>
              <a:latin typeface="Montserrat" panose="020B0604020202020204" charset="0"/>
            </a:endParaRPr>
          </a:p>
          <a:p>
            <a:r>
              <a:rPr lang="es-AR" sz="1200" b="1" dirty="0">
                <a:solidFill>
                  <a:schemeClr val="accent2"/>
                </a:solidFill>
                <a:latin typeface="Montserrat" panose="020B0604020202020204" charset="0"/>
              </a:rPr>
              <a:t>Variedad de Productos</a:t>
            </a:r>
            <a:r>
              <a:rPr lang="es-AR" sz="1200" dirty="0">
                <a:solidFill>
                  <a:schemeClr val="accent2"/>
                </a:solidFill>
                <a:latin typeface="Montserrat" panose="020B0604020202020204" charset="0"/>
              </a:rPr>
              <a:t>: "Otro Trago" ofrece una amplia variedad, superando a "La Vinoteca" en diversidad y siendo comparable a "</a:t>
            </a:r>
            <a:r>
              <a:rPr lang="es-AR" sz="1200" dirty="0" err="1">
                <a:solidFill>
                  <a:schemeClr val="accent2"/>
                </a:solidFill>
                <a:latin typeface="Montserrat" panose="020B0604020202020204" charset="0"/>
              </a:rPr>
              <a:t>Delidrinks</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Horarios de Apertura</a:t>
            </a:r>
            <a:r>
              <a:rPr lang="es-AR" sz="1200" dirty="0">
                <a:solidFill>
                  <a:schemeClr val="accent2"/>
                </a:solidFill>
                <a:latin typeface="Montserrat" panose="020B0604020202020204" charset="0"/>
              </a:rPr>
              <a:t>: "Otro Trago" se destaca por su horario extendido, aunque "24/7 Bebidas" ofrece la máxima accesibilidad con su operación continua</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Precios</a:t>
            </a:r>
            <a:r>
              <a:rPr lang="es-AR" sz="1200" dirty="0">
                <a:solidFill>
                  <a:schemeClr val="accent2"/>
                </a:solidFill>
                <a:latin typeface="Montserrat" panose="020B0604020202020204" charset="0"/>
              </a:rPr>
              <a:t>: Aunque los precios de "Otro Trago" son un poco más altos, sigue siendo competitivo, especialmente frente a "</a:t>
            </a:r>
            <a:r>
              <a:rPr lang="es-AR" sz="1200" dirty="0" err="1">
                <a:solidFill>
                  <a:schemeClr val="accent2"/>
                </a:solidFill>
                <a:latin typeface="Montserrat" panose="020B0604020202020204" charset="0"/>
              </a:rPr>
              <a:t>Delidrinks</a:t>
            </a:r>
            <a:r>
              <a:rPr lang="es-AR" sz="1200" dirty="0">
                <a:solidFill>
                  <a:schemeClr val="accent2"/>
                </a:solidFill>
                <a:latin typeface="Montserrat" panose="020B0604020202020204" charset="0"/>
              </a:rPr>
              <a:t>" y "La Vinoteca</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Calidad de Atención</a:t>
            </a:r>
            <a:r>
              <a:rPr lang="es-AR" sz="1200" dirty="0">
                <a:solidFill>
                  <a:schemeClr val="accent2"/>
                </a:solidFill>
                <a:latin typeface="Montserrat" panose="020B0604020202020204" charset="0"/>
              </a:rPr>
              <a:t>: "Otro Trago" </a:t>
            </a:r>
            <a:r>
              <a:rPr lang="es-AR" sz="1200" dirty="0" smtClean="0">
                <a:solidFill>
                  <a:schemeClr val="accent2"/>
                </a:solidFill>
                <a:latin typeface="Montserrat" panose="020B0604020202020204" charset="0"/>
              </a:rPr>
              <a:t>sobresale en </a:t>
            </a:r>
            <a:r>
              <a:rPr lang="es-AR" sz="1200" dirty="0">
                <a:solidFill>
                  <a:schemeClr val="accent2"/>
                </a:solidFill>
                <a:latin typeface="Montserrat" panose="020B0604020202020204" charset="0"/>
              </a:rPr>
              <a:t>atención rápida, </a:t>
            </a:r>
            <a:r>
              <a:rPr lang="es-AR" sz="1200" dirty="0" smtClean="0">
                <a:solidFill>
                  <a:schemeClr val="accent2"/>
                </a:solidFill>
                <a:latin typeface="Montserrat" panose="020B0604020202020204" charset="0"/>
              </a:rPr>
              <a:t>mientras que </a:t>
            </a:r>
            <a:r>
              <a:rPr lang="es-AR" sz="1200" dirty="0">
                <a:solidFill>
                  <a:schemeClr val="accent2"/>
                </a:solidFill>
                <a:latin typeface="Montserrat" panose="020B0604020202020204" charset="0"/>
              </a:rPr>
              <a:t>"La Vinoteca" </a:t>
            </a:r>
            <a:r>
              <a:rPr lang="es-AR" sz="1200" dirty="0" smtClean="0">
                <a:solidFill>
                  <a:schemeClr val="accent2"/>
                </a:solidFill>
                <a:latin typeface="Montserrat" panose="020B0604020202020204" charset="0"/>
              </a:rPr>
              <a:t>se destaca </a:t>
            </a:r>
            <a:r>
              <a:rPr lang="es-AR" sz="1200" dirty="0">
                <a:solidFill>
                  <a:schemeClr val="accent2"/>
                </a:solidFill>
                <a:latin typeface="Montserrat" panose="020B0604020202020204" charset="0"/>
              </a:rPr>
              <a:t>en atención personalizada</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Presencia Online</a:t>
            </a:r>
            <a:r>
              <a:rPr lang="es-AR" sz="1200" dirty="0">
                <a:solidFill>
                  <a:schemeClr val="accent2"/>
                </a:solidFill>
                <a:latin typeface="Montserrat" panose="020B0604020202020204" charset="0"/>
              </a:rPr>
              <a:t>: "Otro Trago" está en una posición intermedia, con una fuerte presencia en Instagram, pero sin sitio </a:t>
            </a:r>
            <a:r>
              <a:rPr lang="es-AR" sz="1200" dirty="0" smtClean="0">
                <a:solidFill>
                  <a:schemeClr val="accent2"/>
                </a:solidFill>
                <a:latin typeface="Montserrat" panose="020B0604020202020204" charset="0"/>
              </a:rPr>
              <a:t>web, </a:t>
            </a:r>
            <a:r>
              <a:rPr lang="es-AR" sz="1200" dirty="0">
                <a:solidFill>
                  <a:schemeClr val="accent2"/>
                </a:solidFill>
                <a:latin typeface="Montserrat" panose="020B0604020202020204" charset="0"/>
              </a:rPr>
              <a:t>a diferencia de "</a:t>
            </a:r>
            <a:r>
              <a:rPr lang="es-AR" sz="1200" dirty="0" err="1">
                <a:solidFill>
                  <a:schemeClr val="accent2"/>
                </a:solidFill>
                <a:latin typeface="Montserrat" panose="020B0604020202020204" charset="0"/>
              </a:rPr>
              <a:t>Delidrinks</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Promociones</a:t>
            </a:r>
            <a:r>
              <a:rPr lang="es-AR" sz="1200" dirty="0">
                <a:solidFill>
                  <a:schemeClr val="accent2"/>
                </a:solidFill>
                <a:latin typeface="Montserrat" panose="020B0604020202020204" charset="0"/>
              </a:rPr>
              <a:t>: "Otro Trago" es fuerte en promociones interactivas, superando a "24/7 Bebidas" y siendo comparable a "</a:t>
            </a:r>
            <a:r>
              <a:rPr lang="es-AR" sz="1200" dirty="0" err="1">
                <a:solidFill>
                  <a:schemeClr val="accent2"/>
                </a:solidFill>
                <a:latin typeface="Montserrat" panose="020B0604020202020204" charset="0"/>
              </a:rPr>
              <a:t>Delidrinks</a:t>
            </a:r>
            <a:r>
              <a:rPr lang="es-AR" sz="1200" dirty="0" smtClean="0">
                <a:solidFill>
                  <a:schemeClr val="accent2"/>
                </a:solidFill>
                <a:latin typeface="Montserrat" panose="020B0604020202020204" charset="0"/>
              </a:rPr>
              <a:t>".</a:t>
            </a:r>
          </a:p>
          <a:p>
            <a:endParaRPr lang="es-AR" sz="1200" dirty="0">
              <a:solidFill>
                <a:schemeClr val="accent2"/>
              </a:solidFill>
              <a:latin typeface="Montserrat" panose="020B0604020202020204" charset="0"/>
            </a:endParaRPr>
          </a:p>
          <a:p>
            <a:r>
              <a:rPr lang="es-AR" sz="1200" b="1" dirty="0">
                <a:solidFill>
                  <a:schemeClr val="accent2"/>
                </a:solidFill>
                <a:latin typeface="Montserrat" panose="020B0604020202020204" charset="0"/>
              </a:rPr>
              <a:t>Experiencia en Tienda</a:t>
            </a:r>
            <a:r>
              <a:rPr lang="es-AR" sz="1200" dirty="0">
                <a:solidFill>
                  <a:schemeClr val="accent2"/>
                </a:solidFill>
                <a:latin typeface="Montserrat" panose="020B0604020202020204" charset="0"/>
              </a:rPr>
              <a:t>: "Otro Trago" ofrece una experiencia directa y eficiente, ideal para su segmento, aunque no es tan sofisticado como "La Vinoteca".</a:t>
            </a:r>
          </a:p>
        </p:txBody>
      </p:sp>
    </p:spTree>
    <p:extLst>
      <p:ext uri="{BB962C8B-B14F-4D97-AF65-F5344CB8AC3E}">
        <p14:creationId xmlns:p14="http://schemas.microsoft.com/office/powerpoint/2010/main" val="1047299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4763229"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Análisis Descriptivo</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cxnSp>
        <p:nvCxnSpPr>
          <p:cNvPr id="694" name="Google Shape;694;p33"/>
          <p:cNvCxnSpPr/>
          <p:nvPr/>
        </p:nvCxnSpPr>
        <p:spPr>
          <a:xfrm>
            <a:off x="3086125" y="2114525"/>
            <a:ext cx="2100" cy="1141200"/>
          </a:xfrm>
          <a:prstGeom prst="straightConnector1">
            <a:avLst/>
          </a:prstGeom>
          <a:noFill/>
          <a:ln w="19050"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986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24" name="Google Shape;724;p34"/>
          <p:cNvGrpSpPr/>
          <p:nvPr/>
        </p:nvGrpSpPr>
        <p:grpSpPr>
          <a:xfrm>
            <a:off x="-457467" y="3699847"/>
            <a:ext cx="1595602" cy="1595581"/>
            <a:chOff x="4715450" y="3295725"/>
            <a:chExt cx="1864675" cy="1864650"/>
          </a:xfrm>
        </p:grpSpPr>
        <p:sp>
          <p:nvSpPr>
            <p:cNvPr id="725" name="Google Shape;725;p34"/>
            <p:cNvSpPr/>
            <p:nvPr/>
          </p:nvSpPr>
          <p:spPr>
            <a:xfrm>
              <a:off x="4715450" y="3295725"/>
              <a:ext cx="1864675" cy="1864650"/>
            </a:xfrm>
            <a:custGeom>
              <a:avLst/>
              <a:gdLst/>
              <a:ahLst/>
              <a:cxnLst/>
              <a:rect l="l" t="t" r="r" b="b"/>
              <a:pathLst>
                <a:path w="74587" h="74586" extrusionOk="0">
                  <a:moveTo>
                    <a:pt x="37355" y="321"/>
                  </a:moveTo>
                  <a:cubicBezTo>
                    <a:pt x="57723" y="321"/>
                    <a:pt x="74290" y="16863"/>
                    <a:pt x="74290" y="37231"/>
                  </a:cubicBezTo>
                  <a:cubicBezTo>
                    <a:pt x="74290" y="57723"/>
                    <a:pt x="57723" y="74264"/>
                    <a:pt x="37355" y="74264"/>
                  </a:cubicBezTo>
                  <a:cubicBezTo>
                    <a:pt x="16888" y="74264"/>
                    <a:pt x="322" y="57723"/>
                    <a:pt x="322" y="37231"/>
                  </a:cubicBezTo>
                  <a:cubicBezTo>
                    <a:pt x="322" y="16863"/>
                    <a:pt x="16888" y="321"/>
                    <a:pt x="37355" y="321"/>
                  </a:cubicBezTo>
                  <a:close/>
                  <a:moveTo>
                    <a:pt x="37355" y="0"/>
                  </a:moveTo>
                  <a:cubicBezTo>
                    <a:pt x="16765" y="0"/>
                    <a:pt x="1" y="16764"/>
                    <a:pt x="1" y="37231"/>
                  </a:cubicBezTo>
                  <a:cubicBezTo>
                    <a:pt x="1" y="57822"/>
                    <a:pt x="16765" y="74585"/>
                    <a:pt x="37355" y="74585"/>
                  </a:cubicBezTo>
                  <a:cubicBezTo>
                    <a:pt x="57921" y="74585"/>
                    <a:pt x="74586" y="57822"/>
                    <a:pt x="74586" y="37231"/>
                  </a:cubicBezTo>
                  <a:cubicBezTo>
                    <a:pt x="74586" y="16764"/>
                    <a:pt x="57921" y="0"/>
                    <a:pt x="37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4877775" y="3458050"/>
              <a:ext cx="1540625" cy="1540000"/>
            </a:xfrm>
            <a:custGeom>
              <a:avLst/>
              <a:gdLst/>
              <a:ahLst/>
              <a:cxnLst/>
              <a:rect l="l" t="t" r="r" b="b"/>
              <a:pathLst>
                <a:path w="61625" h="61600" extrusionOk="0">
                  <a:moveTo>
                    <a:pt x="30862" y="297"/>
                  </a:moveTo>
                  <a:cubicBezTo>
                    <a:pt x="47626" y="297"/>
                    <a:pt x="61304" y="13974"/>
                    <a:pt x="61304" y="30738"/>
                  </a:cubicBezTo>
                  <a:cubicBezTo>
                    <a:pt x="61304" y="47625"/>
                    <a:pt x="47626" y="61303"/>
                    <a:pt x="30862" y="61303"/>
                  </a:cubicBezTo>
                  <a:cubicBezTo>
                    <a:pt x="13975" y="61303"/>
                    <a:pt x="297" y="47625"/>
                    <a:pt x="297" y="30738"/>
                  </a:cubicBezTo>
                  <a:cubicBezTo>
                    <a:pt x="297" y="13974"/>
                    <a:pt x="13975" y="297"/>
                    <a:pt x="30862" y="297"/>
                  </a:cubicBezTo>
                  <a:close/>
                  <a:moveTo>
                    <a:pt x="30862" y="0"/>
                  </a:moveTo>
                  <a:cubicBezTo>
                    <a:pt x="13876" y="0"/>
                    <a:pt x="1" y="13875"/>
                    <a:pt x="1" y="30738"/>
                  </a:cubicBezTo>
                  <a:cubicBezTo>
                    <a:pt x="1" y="47724"/>
                    <a:pt x="13876" y="61599"/>
                    <a:pt x="30862" y="61599"/>
                  </a:cubicBezTo>
                  <a:cubicBezTo>
                    <a:pt x="47823" y="61599"/>
                    <a:pt x="61625" y="47724"/>
                    <a:pt x="61625" y="30738"/>
                  </a:cubicBezTo>
                  <a:cubicBezTo>
                    <a:pt x="61625" y="13875"/>
                    <a:pt x="47823" y="0"/>
                    <a:pt x="30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041975" y="3622225"/>
              <a:ext cx="1211625" cy="1211625"/>
            </a:xfrm>
            <a:custGeom>
              <a:avLst/>
              <a:gdLst/>
              <a:ahLst/>
              <a:cxnLst/>
              <a:rect l="l" t="t" r="r" b="b"/>
              <a:pathLst>
                <a:path w="48465" h="48465" extrusionOk="0">
                  <a:moveTo>
                    <a:pt x="24294" y="223"/>
                  </a:moveTo>
                  <a:cubicBezTo>
                    <a:pt x="37453" y="223"/>
                    <a:pt x="48267" y="11012"/>
                    <a:pt x="48267" y="24171"/>
                  </a:cubicBezTo>
                  <a:cubicBezTo>
                    <a:pt x="48267" y="37454"/>
                    <a:pt x="37453" y="48243"/>
                    <a:pt x="24294" y="48243"/>
                  </a:cubicBezTo>
                  <a:cubicBezTo>
                    <a:pt x="11011" y="48243"/>
                    <a:pt x="321" y="37454"/>
                    <a:pt x="321" y="24171"/>
                  </a:cubicBezTo>
                  <a:cubicBezTo>
                    <a:pt x="321" y="11012"/>
                    <a:pt x="11011" y="223"/>
                    <a:pt x="24294" y="223"/>
                  </a:cubicBezTo>
                  <a:close/>
                  <a:moveTo>
                    <a:pt x="24294" y="1"/>
                  </a:moveTo>
                  <a:cubicBezTo>
                    <a:pt x="10913" y="1"/>
                    <a:pt x="0" y="10814"/>
                    <a:pt x="0" y="24171"/>
                  </a:cubicBezTo>
                  <a:cubicBezTo>
                    <a:pt x="0" y="37552"/>
                    <a:pt x="10913" y="48465"/>
                    <a:pt x="24294" y="48465"/>
                  </a:cubicBezTo>
                  <a:cubicBezTo>
                    <a:pt x="37651" y="48465"/>
                    <a:pt x="48465" y="37552"/>
                    <a:pt x="48465" y="24171"/>
                  </a:cubicBezTo>
                  <a:cubicBezTo>
                    <a:pt x="48465" y="10814"/>
                    <a:pt x="37651" y="1"/>
                    <a:pt x="24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5204300" y="3784550"/>
              <a:ext cx="886975" cy="886975"/>
            </a:xfrm>
            <a:custGeom>
              <a:avLst/>
              <a:gdLst/>
              <a:ahLst/>
              <a:cxnLst/>
              <a:rect l="l" t="t" r="r" b="b"/>
              <a:pathLst>
                <a:path w="35479" h="35479" extrusionOk="0">
                  <a:moveTo>
                    <a:pt x="17801" y="297"/>
                  </a:moveTo>
                  <a:cubicBezTo>
                    <a:pt x="27356" y="297"/>
                    <a:pt x="35182" y="8123"/>
                    <a:pt x="35182" y="17678"/>
                  </a:cubicBezTo>
                  <a:cubicBezTo>
                    <a:pt x="35182" y="27356"/>
                    <a:pt x="27356" y="35182"/>
                    <a:pt x="17801" y="35182"/>
                  </a:cubicBezTo>
                  <a:cubicBezTo>
                    <a:pt x="8123" y="35182"/>
                    <a:pt x="297" y="27356"/>
                    <a:pt x="297" y="17678"/>
                  </a:cubicBezTo>
                  <a:cubicBezTo>
                    <a:pt x="297" y="8123"/>
                    <a:pt x="8123" y="297"/>
                    <a:pt x="17801" y="297"/>
                  </a:cubicBezTo>
                  <a:close/>
                  <a:moveTo>
                    <a:pt x="17801" y="1"/>
                  </a:moveTo>
                  <a:cubicBezTo>
                    <a:pt x="8024" y="1"/>
                    <a:pt x="0" y="7926"/>
                    <a:pt x="0" y="17678"/>
                  </a:cubicBezTo>
                  <a:cubicBezTo>
                    <a:pt x="0" y="27554"/>
                    <a:pt x="8024" y="35479"/>
                    <a:pt x="17801" y="35479"/>
                  </a:cubicBezTo>
                  <a:cubicBezTo>
                    <a:pt x="27578" y="35479"/>
                    <a:pt x="35478" y="27554"/>
                    <a:pt x="35478" y="17678"/>
                  </a:cubicBezTo>
                  <a:cubicBezTo>
                    <a:pt x="35478" y="7926"/>
                    <a:pt x="27578" y="1"/>
                    <a:pt x="17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369100" y="3948750"/>
              <a:ext cx="560450" cy="558600"/>
            </a:xfrm>
            <a:custGeom>
              <a:avLst/>
              <a:gdLst/>
              <a:ahLst/>
              <a:cxnLst/>
              <a:rect l="l" t="t" r="r" b="b"/>
              <a:pathLst>
                <a:path w="22418" h="22344" extrusionOk="0">
                  <a:moveTo>
                    <a:pt x="11209" y="222"/>
                  </a:moveTo>
                  <a:cubicBezTo>
                    <a:pt x="17159" y="222"/>
                    <a:pt x="22097" y="5160"/>
                    <a:pt x="22097" y="11110"/>
                  </a:cubicBezTo>
                  <a:cubicBezTo>
                    <a:pt x="22097" y="17183"/>
                    <a:pt x="17159" y="22121"/>
                    <a:pt x="11209" y="22121"/>
                  </a:cubicBezTo>
                  <a:cubicBezTo>
                    <a:pt x="5136" y="22121"/>
                    <a:pt x="198" y="17183"/>
                    <a:pt x="198" y="11110"/>
                  </a:cubicBezTo>
                  <a:cubicBezTo>
                    <a:pt x="198" y="5160"/>
                    <a:pt x="5136" y="222"/>
                    <a:pt x="11209" y="222"/>
                  </a:cubicBezTo>
                  <a:close/>
                  <a:moveTo>
                    <a:pt x="11209" y="0"/>
                  </a:moveTo>
                  <a:cubicBezTo>
                    <a:pt x="5037" y="0"/>
                    <a:pt x="0" y="4938"/>
                    <a:pt x="0" y="11110"/>
                  </a:cubicBezTo>
                  <a:cubicBezTo>
                    <a:pt x="0" y="17406"/>
                    <a:pt x="5037" y="22343"/>
                    <a:pt x="11209" y="22343"/>
                  </a:cubicBezTo>
                  <a:cubicBezTo>
                    <a:pt x="17381" y="22343"/>
                    <a:pt x="22418" y="17406"/>
                    <a:pt x="22418" y="11110"/>
                  </a:cubicBezTo>
                  <a:cubicBezTo>
                    <a:pt x="22418" y="4938"/>
                    <a:pt x="17381" y="0"/>
                    <a:pt x="11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5530800" y="4111075"/>
              <a:ext cx="233950" cy="233950"/>
            </a:xfrm>
            <a:custGeom>
              <a:avLst/>
              <a:gdLst/>
              <a:ahLst/>
              <a:cxnLst/>
              <a:rect l="l" t="t" r="r" b="b"/>
              <a:pathLst>
                <a:path w="9358" h="9358" extrusionOk="0">
                  <a:moveTo>
                    <a:pt x="4741" y="296"/>
                  </a:moveTo>
                  <a:cubicBezTo>
                    <a:pt x="7111" y="296"/>
                    <a:pt x="9062" y="2272"/>
                    <a:pt x="9062" y="4617"/>
                  </a:cubicBezTo>
                  <a:cubicBezTo>
                    <a:pt x="9062" y="7086"/>
                    <a:pt x="7111" y="9061"/>
                    <a:pt x="4741" y="9061"/>
                  </a:cubicBezTo>
                  <a:cubicBezTo>
                    <a:pt x="2272" y="9061"/>
                    <a:pt x="322" y="7086"/>
                    <a:pt x="322" y="4617"/>
                  </a:cubicBezTo>
                  <a:cubicBezTo>
                    <a:pt x="322" y="2272"/>
                    <a:pt x="2272" y="296"/>
                    <a:pt x="4741" y="296"/>
                  </a:cubicBezTo>
                  <a:close/>
                  <a:moveTo>
                    <a:pt x="4741" y="0"/>
                  </a:moveTo>
                  <a:cubicBezTo>
                    <a:pt x="2050" y="0"/>
                    <a:pt x="1" y="2049"/>
                    <a:pt x="1" y="4617"/>
                  </a:cubicBezTo>
                  <a:cubicBezTo>
                    <a:pt x="1" y="7308"/>
                    <a:pt x="2050" y="9357"/>
                    <a:pt x="4741" y="9357"/>
                  </a:cubicBezTo>
                  <a:cubicBezTo>
                    <a:pt x="7309" y="9357"/>
                    <a:pt x="9358" y="7308"/>
                    <a:pt x="9358" y="4617"/>
                  </a:cubicBezTo>
                  <a:cubicBezTo>
                    <a:pt x="9358" y="2049"/>
                    <a:pt x="7309" y="0"/>
                    <a:pt x="4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itle 2"/>
          <p:cNvSpPr>
            <a:spLocks noGrp="1"/>
          </p:cNvSpPr>
          <p:nvPr>
            <p:ph type="title" idx="2"/>
          </p:nvPr>
        </p:nvSpPr>
        <p:spPr>
          <a:xfrm>
            <a:off x="738993" y="340241"/>
            <a:ext cx="3198893" cy="511175"/>
          </a:xfrm>
        </p:spPr>
        <p:txBody>
          <a:bodyPr/>
          <a:lstStyle/>
          <a:p>
            <a:r>
              <a:rPr lang="es-AR" dirty="0" smtClean="0"/>
              <a:t>Análisis de ventas</a:t>
            </a:r>
            <a:endParaRPr lang="es-AR" dirty="0"/>
          </a:p>
        </p:txBody>
      </p:sp>
      <p:cxnSp>
        <p:nvCxnSpPr>
          <p:cNvPr id="9" name="Straight Connector 8"/>
          <p:cNvCxnSpPr/>
          <p:nvPr/>
        </p:nvCxnSpPr>
        <p:spPr>
          <a:xfrm>
            <a:off x="900943" y="1133390"/>
            <a:ext cx="2874991" cy="914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8937" y="1347503"/>
            <a:ext cx="7637790" cy="2246769"/>
          </a:xfrm>
          <a:prstGeom prst="rect">
            <a:avLst/>
          </a:prstGeom>
          <a:noFill/>
        </p:spPr>
        <p:txBody>
          <a:bodyPr wrap="square" rtlCol="0">
            <a:spAutoFit/>
          </a:bodyPr>
          <a:lstStyle/>
          <a:p>
            <a:r>
              <a:rPr lang="es-AR" dirty="0" smtClean="0">
                <a:solidFill>
                  <a:schemeClr val="accent2"/>
                </a:solidFill>
                <a:latin typeface="Montserrat" panose="020B0604020202020204" charset="0"/>
              </a:rPr>
              <a:t>   Para comenzar a trabajar con las métricas, el negocio brinda los datos de facturación, resumen de productos vendidos, listado de clientes, entre otros datos del sistema en un intervalo que va de Marzo 2023 hasta los primeros días de Septiembre 2024.</a:t>
            </a:r>
          </a:p>
          <a:p>
            <a:r>
              <a:rPr lang="es-AR" dirty="0" smtClean="0">
                <a:solidFill>
                  <a:schemeClr val="accent2"/>
                </a:solidFill>
                <a:latin typeface="Montserrat" panose="020B0604020202020204" charset="0"/>
              </a:rPr>
              <a:t>   En base a los datos aportados de </a:t>
            </a:r>
            <a:r>
              <a:rPr lang="es-AR" dirty="0">
                <a:solidFill>
                  <a:schemeClr val="accent2"/>
                </a:solidFill>
                <a:latin typeface="Montserrat" panose="020B0604020202020204" charset="0"/>
              </a:rPr>
              <a:t>comprobantes e ingresos, métodos de </a:t>
            </a:r>
            <a:r>
              <a:rPr lang="es-AR" dirty="0" smtClean="0">
                <a:solidFill>
                  <a:schemeClr val="accent2"/>
                </a:solidFill>
                <a:latin typeface="Montserrat" panose="020B0604020202020204" charset="0"/>
              </a:rPr>
              <a:t>pago, listado de productos vendidos, </a:t>
            </a:r>
            <a:r>
              <a:rPr lang="es-AR" dirty="0">
                <a:solidFill>
                  <a:schemeClr val="accent2"/>
                </a:solidFill>
                <a:latin typeface="Montserrat" panose="020B0604020202020204" charset="0"/>
              </a:rPr>
              <a:t>entre </a:t>
            </a:r>
            <a:r>
              <a:rPr lang="es-AR" dirty="0" smtClean="0">
                <a:solidFill>
                  <a:schemeClr val="accent2"/>
                </a:solidFill>
                <a:latin typeface="Montserrat" panose="020B0604020202020204" charset="0"/>
              </a:rPr>
              <a:t>otros. </a:t>
            </a:r>
            <a:r>
              <a:rPr lang="es-AR" dirty="0">
                <a:solidFill>
                  <a:schemeClr val="accent2"/>
                </a:solidFill>
                <a:latin typeface="Montserrat" panose="020B0604020202020204" charset="0"/>
              </a:rPr>
              <a:t>S</a:t>
            </a:r>
            <a:r>
              <a:rPr lang="es-AR" dirty="0" smtClean="0">
                <a:solidFill>
                  <a:schemeClr val="accent2"/>
                </a:solidFill>
                <a:latin typeface="Montserrat" panose="020B0604020202020204" charset="0"/>
              </a:rPr>
              <a:t>e evalúa realizar análisis de venta en donde veamos la evolución con respecto al tiempo de cantidad de comprobantes y de ingresos, además realizar un análisis descriptivo de estos gráficos, y obtener métricas y graficas complementarias que nos brinden apoyo para la toma de decisiones.</a:t>
            </a:r>
            <a:endParaRPr lang="es-AR" dirty="0">
              <a:solidFill>
                <a:schemeClr val="accent2"/>
              </a:solidFill>
              <a:latin typeface="Montserrat" panose="020B0604020202020204" charset="0"/>
            </a:endParaRPr>
          </a:p>
        </p:txBody>
      </p:sp>
      <p:grpSp>
        <p:nvGrpSpPr>
          <p:cNvPr id="16" name="Google Shape;10036;p63"/>
          <p:cNvGrpSpPr/>
          <p:nvPr/>
        </p:nvGrpSpPr>
        <p:grpSpPr>
          <a:xfrm>
            <a:off x="228600" y="402337"/>
            <a:ext cx="410337" cy="408704"/>
            <a:chOff x="3539102" y="2427549"/>
            <a:chExt cx="355099" cy="355481"/>
          </a:xfrm>
        </p:grpSpPr>
        <p:sp>
          <p:nvSpPr>
            <p:cNvPr id="17" name="Google Shape;10037;p6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38;p6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Straight Connector 18"/>
          <p:cNvCxnSpPr/>
          <p:nvPr/>
        </p:nvCxnSpPr>
        <p:spPr>
          <a:xfrm>
            <a:off x="720000" y="34024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39761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1" name="Google Shape;751;p36"/>
          <p:cNvSpPr txBox="1">
            <a:spLocks noGrp="1"/>
          </p:cNvSpPr>
          <p:nvPr>
            <p:ph type="title" idx="2"/>
          </p:nvPr>
        </p:nvSpPr>
        <p:spPr>
          <a:xfrm>
            <a:off x="720000" y="387875"/>
            <a:ext cx="5232744"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smtClean="0"/>
              <a:t>Análisis descriptivo de ventas</a:t>
            </a:r>
            <a:endParaRPr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 y="1261872"/>
            <a:ext cx="5257800" cy="3378707"/>
          </a:xfrm>
          <a:prstGeom prst="rect">
            <a:avLst/>
          </a:prstGeom>
        </p:spPr>
      </p:pic>
      <p:grpSp>
        <p:nvGrpSpPr>
          <p:cNvPr id="5" name="Google Shape;10036;p63"/>
          <p:cNvGrpSpPr/>
          <p:nvPr/>
        </p:nvGrpSpPr>
        <p:grpSpPr>
          <a:xfrm>
            <a:off x="228600" y="402337"/>
            <a:ext cx="410337" cy="408704"/>
            <a:chOff x="3539102" y="2427549"/>
            <a:chExt cx="355099" cy="355481"/>
          </a:xfrm>
        </p:grpSpPr>
        <p:sp>
          <p:nvSpPr>
            <p:cNvPr id="6" name="Google Shape;10037;p6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038;p6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Straight Connector 2"/>
          <p:cNvCxnSpPr/>
          <p:nvPr/>
        </p:nvCxnSpPr>
        <p:spPr>
          <a:xfrm>
            <a:off x="720000" y="34024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5605273" y="1195505"/>
            <a:ext cx="2862072" cy="3600986"/>
          </a:xfrm>
          <a:prstGeom prst="rect">
            <a:avLst/>
          </a:prstGeom>
          <a:noFill/>
        </p:spPr>
        <p:txBody>
          <a:bodyPr wrap="square" rtlCol="0">
            <a:spAutoFit/>
          </a:bodyPr>
          <a:lstStyle/>
          <a:p>
            <a:r>
              <a:rPr lang="es-AR" sz="1200" dirty="0">
                <a:solidFill>
                  <a:schemeClr val="accent2"/>
                </a:solidFill>
                <a:latin typeface="Montserrat" panose="020B0604020202020204" charset="0"/>
              </a:rPr>
              <a:t>El análisis de la tabla de comprobantes mensuales muestra una tendencia creciente a lo largo de 2023, con un pico en diciembre (1,304 comprobantes). Posteriormente, la cifra disminuye en enero y febrero de 2024, pero vuelve a aumentar gradualmente. La </a:t>
            </a:r>
            <a:r>
              <a:rPr lang="es-AR" sz="1200" b="1" dirty="0">
                <a:solidFill>
                  <a:schemeClr val="accent2"/>
                </a:solidFill>
                <a:latin typeface="Montserrat" panose="020B0604020202020204" charset="0"/>
              </a:rPr>
              <a:t>media</a:t>
            </a:r>
            <a:r>
              <a:rPr lang="es-AR" sz="1200" dirty="0">
                <a:solidFill>
                  <a:schemeClr val="accent2"/>
                </a:solidFill>
                <a:latin typeface="Montserrat" panose="020B0604020202020204" charset="0"/>
              </a:rPr>
              <a:t> mensual de comprobantes es de 950.5, lo que refleja una actividad comercial sostenida.</a:t>
            </a:r>
          </a:p>
          <a:p>
            <a:r>
              <a:rPr lang="es-AR" sz="1200" dirty="0">
                <a:solidFill>
                  <a:schemeClr val="accent2"/>
                </a:solidFill>
                <a:latin typeface="Montserrat" panose="020B0604020202020204" charset="0"/>
              </a:rPr>
              <a:t>Es importante </a:t>
            </a:r>
            <a:r>
              <a:rPr lang="es-AR" sz="1200" dirty="0" smtClean="0">
                <a:solidFill>
                  <a:schemeClr val="accent2"/>
                </a:solidFill>
                <a:latin typeface="Montserrat" panose="020B0604020202020204" charset="0"/>
              </a:rPr>
              <a:t>no tener en cuenta el último </a:t>
            </a:r>
            <a:r>
              <a:rPr lang="es-AR" sz="1200" dirty="0">
                <a:solidFill>
                  <a:schemeClr val="accent2"/>
                </a:solidFill>
                <a:latin typeface="Montserrat" panose="020B0604020202020204" charset="0"/>
              </a:rPr>
              <a:t>valor de septiembre de 2024 (100 comprobantes), ya que se recopiló solo en los primeros tres días del mes, lo que no representa la tendencia completa del mismo período.</a:t>
            </a:r>
          </a:p>
        </p:txBody>
      </p:sp>
    </p:spTree>
    <p:extLst>
      <p:ext uri="{BB962C8B-B14F-4D97-AF65-F5344CB8AC3E}">
        <p14:creationId xmlns:p14="http://schemas.microsoft.com/office/powerpoint/2010/main" val="32106951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252728"/>
            <a:ext cx="5419178" cy="3392036"/>
          </a:xfrm>
          <a:prstGeom prst="rect">
            <a:avLst/>
          </a:prstGeom>
        </p:spPr>
      </p:pic>
      <p:sp>
        <p:nvSpPr>
          <p:cNvPr id="4" name="TextBox 3"/>
          <p:cNvSpPr txBox="1"/>
          <p:nvPr/>
        </p:nvSpPr>
        <p:spPr>
          <a:xfrm>
            <a:off x="5713214" y="285377"/>
            <a:ext cx="3311914" cy="4739759"/>
          </a:xfrm>
          <a:prstGeom prst="rect">
            <a:avLst/>
          </a:prstGeom>
          <a:noFill/>
        </p:spPr>
        <p:txBody>
          <a:bodyPr wrap="square" rtlCol="0">
            <a:spAutoFit/>
          </a:bodyPr>
          <a:lstStyle/>
          <a:p>
            <a:r>
              <a:rPr lang="es-AR" sz="1200" dirty="0" smtClean="0">
                <a:solidFill>
                  <a:schemeClr val="accent2"/>
                </a:solidFill>
                <a:latin typeface="Montserrat" panose="020B0604020202020204" charset="0"/>
              </a:rPr>
              <a:t>Al </a:t>
            </a:r>
            <a:r>
              <a:rPr lang="es-AR" sz="1200" dirty="0">
                <a:solidFill>
                  <a:schemeClr val="accent2"/>
                </a:solidFill>
                <a:latin typeface="Montserrat" panose="020B0604020202020204" charset="0"/>
              </a:rPr>
              <a:t>comparar la tabla de </a:t>
            </a:r>
            <a:r>
              <a:rPr lang="es-AR" sz="1200" dirty="0" smtClean="0">
                <a:solidFill>
                  <a:schemeClr val="accent2"/>
                </a:solidFill>
                <a:latin typeface="Montserrat" panose="020B0604020202020204" charset="0"/>
              </a:rPr>
              <a:t>ingresos </a:t>
            </a:r>
            <a:r>
              <a:rPr lang="es-AR" sz="1200" dirty="0">
                <a:solidFill>
                  <a:schemeClr val="accent2"/>
                </a:solidFill>
                <a:latin typeface="Montserrat" panose="020B0604020202020204" charset="0"/>
              </a:rPr>
              <a:t>mensuales con la de comprobantes mensuales, observamos que ambos conjuntos de datos muestran una tendencia general al alza. Sin embargo, los ingresos tienen un crecimiento más abrupto, especialmente en agosto y diciembre de 2023, con picos que alcanzan los </a:t>
            </a:r>
            <a:r>
              <a:rPr lang="es-AR" sz="1200" b="1" dirty="0">
                <a:solidFill>
                  <a:schemeClr val="accent2"/>
                </a:solidFill>
                <a:latin typeface="Montserrat" panose="020B0604020202020204" charset="0"/>
              </a:rPr>
              <a:t>7,029,720</a:t>
            </a:r>
            <a:r>
              <a:rPr lang="es-AR" sz="1200" dirty="0">
                <a:solidFill>
                  <a:schemeClr val="accent2"/>
                </a:solidFill>
                <a:latin typeface="Montserrat" panose="020B0604020202020204" charset="0"/>
              </a:rPr>
              <a:t> en diciembre. La media de ingresos es significativamente alta, lo que sugiere una demanda creciente de </a:t>
            </a:r>
            <a:r>
              <a:rPr lang="es-AR" sz="1200" dirty="0" smtClean="0">
                <a:solidFill>
                  <a:schemeClr val="accent2"/>
                </a:solidFill>
                <a:latin typeface="Montserrat" panose="020B0604020202020204" charset="0"/>
              </a:rPr>
              <a:t>productos. </a:t>
            </a:r>
            <a:r>
              <a:rPr lang="es-AR" sz="1200" dirty="0">
                <a:solidFill>
                  <a:schemeClr val="accent2"/>
                </a:solidFill>
                <a:latin typeface="Montserrat" panose="020B0604020202020204" charset="0"/>
              </a:rPr>
              <a:t>El último valor de septiembre de 2024 también se omite en este análisis por estar incompleto (solo 3 días de datos).</a:t>
            </a:r>
          </a:p>
          <a:p>
            <a:r>
              <a:rPr lang="es-AR" sz="1200" dirty="0">
                <a:solidFill>
                  <a:schemeClr val="accent2"/>
                </a:solidFill>
                <a:latin typeface="Montserrat" panose="020B0604020202020204" charset="0"/>
              </a:rPr>
              <a:t>La correlación entre el número de comprobantes y los ingresos refleja que, aunque ambos aumentan, algunos meses presentan una mayor variabilidad en los ingresos que no se explica solo por la cantidad de comprobantes, lo que sugiere posibles </a:t>
            </a:r>
            <a:r>
              <a:rPr lang="es-AR" sz="1200" dirty="0" smtClean="0">
                <a:solidFill>
                  <a:schemeClr val="accent2"/>
                </a:solidFill>
                <a:latin typeface="Montserrat" panose="020B0604020202020204" charset="0"/>
              </a:rPr>
              <a:t>promociones, </a:t>
            </a:r>
            <a:r>
              <a:rPr lang="es-AR" sz="1200" dirty="0">
                <a:solidFill>
                  <a:schemeClr val="accent2"/>
                </a:solidFill>
                <a:latin typeface="Montserrat" panose="020B0604020202020204" charset="0"/>
              </a:rPr>
              <a:t>cambios en </a:t>
            </a:r>
            <a:r>
              <a:rPr lang="es-AR" sz="1200" dirty="0" smtClean="0">
                <a:solidFill>
                  <a:schemeClr val="accent2"/>
                </a:solidFill>
                <a:latin typeface="Montserrat" panose="020B0604020202020204" charset="0"/>
              </a:rPr>
              <a:t>los precios </a:t>
            </a:r>
            <a:r>
              <a:rPr lang="es-AR" sz="1200" smtClean="0">
                <a:solidFill>
                  <a:schemeClr val="accent2"/>
                </a:solidFill>
                <a:latin typeface="Montserrat" panose="020B0604020202020204" charset="0"/>
              </a:rPr>
              <a:t>y cambios en productos </a:t>
            </a:r>
            <a:r>
              <a:rPr lang="es-AR" sz="1200" dirty="0">
                <a:solidFill>
                  <a:schemeClr val="accent2"/>
                </a:solidFill>
                <a:latin typeface="Montserrat" panose="020B0604020202020204" charset="0"/>
              </a:rPr>
              <a:t>más vendidos.</a:t>
            </a:r>
          </a:p>
          <a:p>
            <a:endParaRPr lang="es-AR" dirty="0"/>
          </a:p>
        </p:txBody>
      </p:sp>
      <p:grpSp>
        <p:nvGrpSpPr>
          <p:cNvPr id="6" name="Google Shape;10036;p63"/>
          <p:cNvGrpSpPr/>
          <p:nvPr/>
        </p:nvGrpSpPr>
        <p:grpSpPr>
          <a:xfrm>
            <a:off x="228600" y="402337"/>
            <a:ext cx="410337" cy="408704"/>
            <a:chOff x="3539102" y="2427549"/>
            <a:chExt cx="355099" cy="355481"/>
          </a:xfrm>
        </p:grpSpPr>
        <p:sp>
          <p:nvSpPr>
            <p:cNvPr id="7" name="Google Shape;10037;p63"/>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38;p63"/>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Connector 8"/>
          <p:cNvCxnSpPr/>
          <p:nvPr/>
        </p:nvCxnSpPr>
        <p:spPr>
          <a:xfrm>
            <a:off x="720000" y="34024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0" name="Google Shape;751;p36"/>
          <p:cNvSpPr txBox="1">
            <a:spLocks noGrp="1"/>
          </p:cNvSpPr>
          <p:nvPr>
            <p:ph type="title" idx="4294967295"/>
          </p:nvPr>
        </p:nvSpPr>
        <p:spPr>
          <a:xfrm>
            <a:off x="720000" y="387875"/>
            <a:ext cx="5232744"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2400" b="1" dirty="0" smtClean="0">
                <a:solidFill>
                  <a:schemeClr val="accent2"/>
                </a:solidFill>
                <a:latin typeface="Montserrat" panose="020B0604020202020204" charset="0"/>
              </a:rPr>
              <a:t>Análisis descriptivo de ventas</a:t>
            </a:r>
            <a:endParaRPr sz="2400" b="1" dirty="0">
              <a:solidFill>
                <a:schemeClr val="accent2"/>
              </a:solidFill>
              <a:latin typeface="Montserrat" panose="020B06040202020202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720000" y="387875"/>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TABLA DE CONTENIDOS</a:t>
            </a:r>
            <a:endParaRPr dirty="0"/>
          </a:p>
        </p:txBody>
      </p:sp>
      <p:graphicFrame>
        <p:nvGraphicFramePr>
          <p:cNvPr id="639" name="Google Shape;639;p30"/>
          <p:cNvGraphicFramePr/>
          <p:nvPr>
            <p:extLst>
              <p:ext uri="{D42A27DB-BD31-4B8C-83A1-F6EECF244321}">
                <p14:modId xmlns:p14="http://schemas.microsoft.com/office/powerpoint/2010/main" val="2467112933"/>
              </p:ext>
            </p:extLst>
          </p:nvPr>
        </p:nvGraphicFramePr>
        <p:xfrm>
          <a:off x="720000" y="1154508"/>
          <a:ext cx="7704000" cy="2489250"/>
        </p:xfrm>
        <a:graphic>
          <a:graphicData uri="http://schemas.openxmlformats.org/drawingml/2006/table">
            <a:tbl>
              <a:tblPr>
                <a:noFill/>
                <a:tableStyleId>{D21083B8-8E4B-4F23-AA4B-E36C26D757B1}</a:tableStyleId>
              </a:tblPr>
              <a:tblGrid>
                <a:gridCol w="2560775">
                  <a:extLst>
                    <a:ext uri="{9D8B030D-6E8A-4147-A177-3AD203B41FA5}">
                      <a16:colId xmlns:a16="http://schemas.microsoft.com/office/drawing/2014/main" val="20000"/>
                    </a:ext>
                  </a:extLst>
                </a:gridCol>
                <a:gridCol w="5143225">
                  <a:extLst>
                    <a:ext uri="{9D8B030D-6E8A-4147-A177-3AD203B41FA5}">
                      <a16:colId xmlns:a16="http://schemas.microsoft.com/office/drawing/2014/main" val="20001"/>
                    </a:ext>
                  </a:extLst>
                </a:gridCol>
              </a:tblGrid>
              <a:tr h="414875">
                <a:tc>
                  <a:txBody>
                    <a:bodyPr/>
                    <a:lstStyle/>
                    <a:p>
                      <a:pPr marL="0" lvl="0" indent="0" algn="l" rtl="0">
                        <a:lnSpc>
                          <a:spcPct val="115000"/>
                        </a:lnSpc>
                        <a:spcBef>
                          <a:spcPts val="0"/>
                        </a:spcBef>
                        <a:spcAft>
                          <a:spcPts val="0"/>
                        </a:spcAft>
                        <a:buNone/>
                      </a:pPr>
                      <a:r>
                        <a:rPr lang="en" sz="1100" b="1" u="sng" dirty="0" smtClean="0">
                          <a:solidFill>
                            <a:schemeClr val="hlink"/>
                          </a:solidFill>
                          <a:latin typeface="Montserrat"/>
                          <a:ea typeface="Montserrat"/>
                          <a:cs typeface="Montserrat"/>
                          <a:sym typeface="Montserrat"/>
                        </a:rPr>
                        <a:t>Presentación</a:t>
                      </a:r>
                      <a:endParaRPr sz="11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lvl="0" indent="0" algn="l" rtl="0">
                        <a:lnSpc>
                          <a:spcPct val="115000"/>
                        </a:lnSpc>
                        <a:spcBef>
                          <a:spcPts val="0"/>
                        </a:spcBef>
                        <a:spcAft>
                          <a:spcPts val="1600"/>
                        </a:spcAft>
                        <a:buNone/>
                      </a:pPr>
                      <a:r>
                        <a:rPr lang="en" sz="1000" dirty="0" smtClean="0">
                          <a:solidFill>
                            <a:schemeClr val="accent2"/>
                          </a:solidFill>
                          <a:latin typeface="Montserrat Medium"/>
                          <a:ea typeface="Montserrat Medium"/>
                          <a:cs typeface="Montserrat Medium"/>
                          <a:sym typeface="Montserrat Medium"/>
                        </a:rPr>
                        <a:t>Breve</a:t>
                      </a:r>
                      <a:r>
                        <a:rPr lang="en" sz="1000" baseline="0" dirty="0" smtClean="0">
                          <a:solidFill>
                            <a:schemeClr val="accent2"/>
                          </a:solidFill>
                          <a:latin typeface="Montserrat Medium"/>
                          <a:ea typeface="Montserrat Medium"/>
                          <a:cs typeface="Montserrat Medium"/>
                          <a:sym typeface="Montserrat Medium"/>
                        </a:rPr>
                        <a:t> descripción del negocio Otro Trago y modelo de negocio</a:t>
                      </a:r>
                      <a:endParaRPr sz="1000" dirty="0">
                        <a:solidFill>
                          <a:schemeClr val="accent2"/>
                        </a:solidFill>
                        <a:latin typeface="Montserrat Medium"/>
                        <a:ea typeface="Montserrat Medium"/>
                        <a:cs typeface="Montserrat Medium"/>
                        <a:sym typeface="Montserrat Medium"/>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14875">
                <a:tc>
                  <a:txBody>
                    <a:bodyPr/>
                    <a:lstStyle/>
                    <a:p>
                      <a:pPr marL="0" lvl="0" indent="0" algn="l" rtl="0">
                        <a:lnSpc>
                          <a:spcPct val="115000"/>
                        </a:lnSpc>
                        <a:spcBef>
                          <a:spcPts val="0"/>
                        </a:spcBef>
                        <a:spcAft>
                          <a:spcPts val="0"/>
                        </a:spcAft>
                        <a:buNone/>
                      </a:pPr>
                      <a:r>
                        <a:rPr lang="en" sz="1100" b="1" u="sng" dirty="0" smtClean="0">
                          <a:solidFill>
                            <a:schemeClr val="hlink"/>
                          </a:solidFill>
                          <a:latin typeface="Montserrat"/>
                          <a:ea typeface="Montserrat"/>
                          <a:cs typeface="Montserrat"/>
                          <a:sym typeface="Montserrat"/>
                        </a:rPr>
                        <a:t>Stakeholders</a:t>
                      </a:r>
                      <a:endParaRPr sz="11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marR="0" lvl="0" indent="0" algn="l" rtl="0">
                        <a:lnSpc>
                          <a:spcPct val="115000"/>
                        </a:lnSpc>
                        <a:spcBef>
                          <a:spcPts val="0"/>
                        </a:spcBef>
                        <a:spcAft>
                          <a:spcPts val="1600"/>
                        </a:spcAft>
                        <a:buNone/>
                      </a:pPr>
                      <a:r>
                        <a:rPr lang="en" sz="1000" dirty="0" smtClean="0">
                          <a:solidFill>
                            <a:schemeClr val="accent2"/>
                          </a:solidFill>
                          <a:latin typeface="Montserrat Medium"/>
                          <a:ea typeface="Montserrat Medium"/>
                          <a:cs typeface="Montserrat Medium"/>
                          <a:sym typeface="Montserrat Medium"/>
                        </a:rPr>
                        <a:t>Mapa y</a:t>
                      </a:r>
                      <a:r>
                        <a:rPr lang="en" sz="1000" baseline="0" dirty="0" smtClean="0">
                          <a:solidFill>
                            <a:schemeClr val="accent2"/>
                          </a:solidFill>
                          <a:latin typeface="Montserrat Medium"/>
                          <a:ea typeface="Montserrat Medium"/>
                          <a:cs typeface="Montserrat Medium"/>
                          <a:sym typeface="Montserrat Medium"/>
                        </a:rPr>
                        <a:t> análisis de </a:t>
                      </a:r>
                      <a:r>
                        <a:rPr lang="en" sz="1000" dirty="0" smtClean="0">
                          <a:solidFill>
                            <a:schemeClr val="accent2"/>
                          </a:solidFill>
                          <a:latin typeface="Montserrat Medium"/>
                          <a:ea typeface="Montserrat Medium"/>
                          <a:cs typeface="Montserrat Medium"/>
                          <a:sym typeface="Montserrat Medium"/>
                        </a:rPr>
                        <a:t>los stakeholders</a:t>
                      </a:r>
                      <a:r>
                        <a:rPr lang="en" sz="1000" baseline="0" dirty="0" smtClean="0">
                          <a:solidFill>
                            <a:schemeClr val="accent2"/>
                          </a:solidFill>
                          <a:latin typeface="Montserrat Medium"/>
                          <a:ea typeface="Montserrat Medium"/>
                          <a:cs typeface="Montserrat Medium"/>
                          <a:sym typeface="Montserrat Medium"/>
                        </a:rPr>
                        <a:t> involucrados</a:t>
                      </a:r>
                      <a:endParaRPr sz="1000" dirty="0">
                        <a:solidFill>
                          <a:schemeClr val="accent2"/>
                        </a:solidFill>
                        <a:latin typeface="Montserrat Medium"/>
                        <a:ea typeface="Montserrat Medium"/>
                        <a:cs typeface="Montserrat Medium"/>
                        <a:sym typeface="Montserrat Medium"/>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414875">
                <a:tc>
                  <a:txBody>
                    <a:bodyPr/>
                    <a:lstStyle/>
                    <a:p>
                      <a:pPr marL="0" lvl="0" indent="0" algn="l" rtl="0">
                        <a:lnSpc>
                          <a:spcPct val="115000"/>
                        </a:lnSpc>
                        <a:spcBef>
                          <a:spcPts val="0"/>
                        </a:spcBef>
                        <a:spcAft>
                          <a:spcPts val="0"/>
                        </a:spcAft>
                        <a:buNone/>
                      </a:pPr>
                      <a:r>
                        <a:rPr lang="en" sz="1100" b="1" u="sng" dirty="0" smtClean="0">
                          <a:solidFill>
                            <a:schemeClr val="hlink"/>
                          </a:solidFill>
                          <a:latin typeface="Montserrat"/>
                          <a:ea typeface="Montserrat"/>
                          <a:cs typeface="Montserrat"/>
                          <a:sym typeface="Montserrat"/>
                        </a:rPr>
                        <a:t>Benchmarking</a:t>
                      </a:r>
                      <a:endParaRPr sz="11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lvl="0" indent="0" algn="l" rtl="0">
                        <a:lnSpc>
                          <a:spcPct val="115000"/>
                        </a:lnSpc>
                        <a:spcBef>
                          <a:spcPts val="0"/>
                        </a:spcBef>
                        <a:spcAft>
                          <a:spcPts val="1600"/>
                        </a:spcAft>
                        <a:buNone/>
                      </a:pPr>
                      <a:r>
                        <a:rPr lang="en" sz="1000" dirty="0" smtClean="0">
                          <a:solidFill>
                            <a:schemeClr val="accent2"/>
                          </a:solidFill>
                          <a:latin typeface="Montserrat Medium"/>
                          <a:ea typeface="Montserrat Medium"/>
                          <a:cs typeface="Montserrat Medium"/>
                          <a:sym typeface="Montserrat Medium"/>
                        </a:rPr>
                        <a:t>Comparativa</a:t>
                      </a:r>
                      <a:r>
                        <a:rPr lang="en" sz="1000" baseline="0" dirty="0" smtClean="0">
                          <a:solidFill>
                            <a:schemeClr val="accent2"/>
                          </a:solidFill>
                          <a:latin typeface="Montserrat Medium"/>
                          <a:ea typeface="Montserrat Medium"/>
                          <a:cs typeface="Montserrat Medium"/>
                          <a:sym typeface="Montserrat Medium"/>
                        </a:rPr>
                        <a:t> de negocios del mismo rubro en la zona</a:t>
                      </a:r>
                      <a:endParaRPr sz="1000" dirty="0">
                        <a:solidFill>
                          <a:schemeClr val="accent2"/>
                        </a:solidFill>
                        <a:latin typeface="Montserrat Medium"/>
                        <a:ea typeface="Montserrat Medium"/>
                        <a:cs typeface="Montserrat Medium"/>
                        <a:sym typeface="Montserrat Medium"/>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14875">
                <a:tc>
                  <a:txBody>
                    <a:bodyPr/>
                    <a:lstStyle/>
                    <a:p>
                      <a:pPr marL="0" lvl="0" indent="0" algn="l" rtl="0">
                        <a:lnSpc>
                          <a:spcPct val="115000"/>
                        </a:lnSpc>
                        <a:spcBef>
                          <a:spcPts val="0"/>
                        </a:spcBef>
                        <a:spcAft>
                          <a:spcPts val="0"/>
                        </a:spcAft>
                        <a:buNone/>
                      </a:pPr>
                      <a:r>
                        <a:rPr lang="en" sz="1100" b="1" u="sng" dirty="0" smtClean="0">
                          <a:solidFill>
                            <a:schemeClr val="hlink"/>
                          </a:solidFill>
                          <a:latin typeface="Montserrat"/>
                          <a:ea typeface="Montserrat"/>
                          <a:cs typeface="Montserrat"/>
                          <a:sym typeface="Montserrat"/>
                        </a:rPr>
                        <a:t>Análisis</a:t>
                      </a:r>
                      <a:r>
                        <a:rPr lang="en" sz="1100" b="1" u="sng" baseline="0" dirty="0" smtClean="0">
                          <a:solidFill>
                            <a:schemeClr val="hlink"/>
                          </a:solidFill>
                          <a:latin typeface="Montserrat"/>
                          <a:ea typeface="Montserrat"/>
                          <a:cs typeface="Montserrat"/>
                          <a:sym typeface="Montserrat"/>
                        </a:rPr>
                        <a:t> Descriptivo</a:t>
                      </a:r>
                      <a:endParaRPr sz="11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lvl="0" indent="0" algn="l" rtl="0">
                        <a:lnSpc>
                          <a:spcPct val="115000"/>
                        </a:lnSpc>
                        <a:spcBef>
                          <a:spcPts val="0"/>
                        </a:spcBef>
                        <a:spcAft>
                          <a:spcPts val="1600"/>
                        </a:spcAft>
                        <a:buNone/>
                      </a:pPr>
                      <a:r>
                        <a:rPr lang="en" sz="1000" dirty="0" smtClean="0">
                          <a:solidFill>
                            <a:schemeClr val="accent2"/>
                          </a:solidFill>
                          <a:latin typeface="Montserrat Medium"/>
                          <a:ea typeface="Montserrat Medium"/>
                          <a:cs typeface="Montserrat Medium"/>
                          <a:sym typeface="Montserrat Medium"/>
                        </a:rPr>
                        <a:t>Análisis detallado de ventas y de sus</a:t>
                      </a:r>
                      <a:r>
                        <a:rPr lang="en" sz="1000" baseline="0" dirty="0" smtClean="0">
                          <a:solidFill>
                            <a:schemeClr val="accent2"/>
                          </a:solidFill>
                          <a:latin typeface="Montserrat Medium"/>
                          <a:ea typeface="Montserrat Medium"/>
                          <a:cs typeface="Montserrat Medium"/>
                          <a:sym typeface="Montserrat Medium"/>
                        </a:rPr>
                        <a:t> redes sociales</a:t>
                      </a:r>
                      <a:endParaRPr sz="1000" dirty="0">
                        <a:solidFill>
                          <a:schemeClr val="accent2"/>
                        </a:solidFill>
                        <a:latin typeface="Montserrat Medium"/>
                        <a:ea typeface="Montserrat Medium"/>
                        <a:cs typeface="Montserrat Medium"/>
                        <a:sym typeface="Montserrat Medium"/>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14875">
                <a:tc>
                  <a:txBody>
                    <a:bodyPr/>
                    <a:lstStyle/>
                    <a:p>
                      <a:pPr marL="0" lvl="0" indent="0" algn="l" rtl="0">
                        <a:lnSpc>
                          <a:spcPct val="115000"/>
                        </a:lnSpc>
                        <a:spcBef>
                          <a:spcPts val="0"/>
                        </a:spcBef>
                        <a:spcAft>
                          <a:spcPts val="0"/>
                        </a:spcAft>
                        <a:buNone/>
                      </a:pPr>
                      <a:r>
                        <a:rPr lang="en" sz="1100" b="1" u="sng" dirty="0" smtClean="0">
                          <a:solidFill>
                            <a:schemeClr val="hlink"/>
                          </a:solidFill>
                          <a:latin typeface="Montserrat"/>
                          <a:ea typeface="Montserrat"/>
                          <a:cs typeface="Montserrat"/>
                          <a:sym typeface="Montserrat"/>
                        </a:rPr>
                        <a:t>Graficas Complementarias</a:t>
                      </a:r>
                      <a:endParaRPr sz="11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lvl="0" indent="0" algn="l" rtl="0">
                        <a:lnSpc>
                          <a:spcPct val="115000"/>
                        </a:lnSpc>
                        <a:spcBef>
                          <a:spcPts val="0"/>
                        </a:spcBef>
                        <a:spcAft>
                          <a:spcPts val="0"/>
                        </a:spcAft>
                        <a:buNone/>
                      </a:pPr>
                      <a:r>
                        <a:rPr lang="en" sz="1000" dirty="0" smtClean="0">
                          <a:solidFill>
                            <a:schemeClr val="accent2"/>
                          </a:solidFill>
                          <a:latin typeface="Montserrat Medium"/>
                          <a:ea typeface="Montserrat Medium"/>
                          <a:cs typeface="Montserrat Medium"/>
                          <a:sym typeface="Montserrat Medium"/>
                        </a:rPr>
                        <a:t>Muestreo de graficas para complementar el</a:t>
                      </a:r>
                      <a:r>
                        <a:rPr lang="en" sz="1000" baseline="0" dirty="0" smtClean="0">
                          <a:solidFill>
                            <a:schemeClr val="accent2"/>
                          </a:solidFill>
                          <a:latin typeface="Montserrat Medium"/>
                          <a:ea typeface="Montserrat Medium"/>
                          <a:cs typeface="Montserrat Medium"/>
                          <a:sym typeface="Montserrat Medium"/>
                        </a:rPr>
                        <a:t> análisis</a:t>
                      </a:r>
                      <a:endParaRPr sz="1000" dirty="0">
                        <a:solidFill>
                          <a:schemeClr val="accent2"/>
                        </a:solidFill>
                        <a:latin typeface="Montserrat Medium"/>
                        <a:ea typeface="Montserrat Medium"/>
                        <a:cs typeface="Montserrat Medium"/>
                        <a:sym typeface="Montserrat Medium"/>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414875">
                <a:tc>
                  <a:txBody>
                    <a:bodyPr/>
                    <a:lstStyle/>
                    <a:p>
                      <a:pPr marL="0" lvl="0" indent="0" algn="l" rtl="0">
                        <a:lnSpc>
                          <a:spcPct val="115000"/>
                        </a:lnSpc>
                        <a:spcBef>
                          <a:spcPts val="0"/>
                        </a:spcBef>
                        <a:spcAft>
                          <a:spcPts val="0"/>
                        </a:spcAft>
                        <a:buNone/>
                      </a:pPr>
                      <a:r>
                        <a:rPr lang="en" sz="1100" b="1" dirty="0" smtClean="0">
                          <a:solidFill>
                            <a:schemeClr val="accent2"/>
                          </a:solidFill>
                          <a:latin typeface="Montserrat"/>
                          <a:ea typeface="Montserrat"/>
                          <a:cs typeface="Montserrat"/>
                          <a:sym typeface="Montserrat"/>
                        </a:rPr>
                        <a:t>Conclusiones</a:t>
                      </a:r>
                      <a:endParaRPr sz="1100" b="1"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E12B9C">
                        <a:alpha val="27669"/>
                      </a:srgbClr>
                    </a:solidFill>
                  </a:tcPr>
                </a:tc>
                <a:tc>
                  <a:txBody>
                    <a:bodyPr/>
                    <a:lstStyle/>
                    <a:p>
                      <a:pPr marL="0" lvl="0" indent="0" algn="l" rtl="0">
                        <a:lnSpc>
                          <a:spcPct val="115000"/>
                        </a:lnSpc>
                        <a:spcBef>
                          <a:spcPts val="0"/>
                        </a:spcBef>
                        <a:spcAft>
                          <a:spcPts val="1600"/>
                        </a:spcAft>
                        <a:buNone/>
                      </a:pPr>
                      <a:r>
                        <a:rPr lang="en" sz="1000" dirty="0" smtClean="0">
                          <a:solidFill>
                            <a:schemeClr val="accent2"/>
                          </a:solidFill>
                          <a:latin typeface="Montserrat Medium"/>
                          <a:ea typeface="Montserrat Medium"/>
                          <a:cs typeface="Montserrat Medium"/>
                          <a:sym typeface="Montserrat Medium"/>
                        </a:rPr>
                        <a:t>Conclusiones</a:t>
                      </a:r>
                      <a:r>
                        <a:rPr lang="en" sz="1000" baseline="0" dirty="0" smtClean="0">
                          <a:solidFill>
                            <a:schemeClr val="accent2"/>
                          </a:solidFill>
                          <a:latin typeface="Montserrat Medium"/>
                          <a:ea typeface="Montserrat Medium"/>
                          <a:cs typeface="Montserrat Medium"/>
                          <a:sym typeface="Montserrat Medium"/>
                        </a:rPr>
                        <a:t> finales de acuerdo a la información obtenida </a:t>
                      </a:r>
                      <a:r>
                        <a:rPr lang="en" sz="1000" dirty="0" smtClean="0">
                          <a:solidFill>
                            <a:schemeClr val="accent2"/>
                          </a:solidFill>
                          <a:latin typeface="Montserrat Medium"/>
                          <a:ea typeface="Montserrat Medium"/>
                          <a:cs typeface="Montserrat Medium"/>
                          <a:sym typeface="Montserrat Medium"/>
                        </a:rPr>
                        <a:t> </a:t>
                      </a:r>
                      <a:endParaRPr sz="1000" b="1" u="sng" dirty="0">
                        <a:solidFill>
                          <a:schemeClr val="accent2"/>
                        </a:solidFill>
                        <a:latin typeface="Montserrat"/>
                        <a:ea typeface="Montserrat"/>
                        <a:cs typeface="Montserrat"/>
                        <a:sym typeface="Montserrat"/>
                      </a:endParaRPr>
                    </a:p>
                  </a:txBody>
                  <a:tcPr marL="91425" marR="91425" marT="0" marB="0" anchor="ctr">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42" name="Google Shape;642;p30"/>
          <p:cNvSpPr/>
          <p:nvPr/>
        </p:nvSpPr>
        <p:spPr>
          <a:xfrm rot="5400000">
            <a:off x="4676464" y="4506367"/>
            <a:ext cx="157278" cy="78169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8151217" y="107080"/>
            <a:ext cx="800766" cy="91971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1" name="Google Shape;751;p36"/>
          <p:cNvSpPr txBox="1">
            <a:spLocks noGrp="1"/>
          </p:cNvSpPr>
          <p:nvPr>
            <p:ph type="title" idx="2"/>
          </p:nvPr>
        </p:nvSpPr>
        <p:spPr>
          <a:xfrm>
            <a:off x="747432" y="-1108"/>
            <a:ext cx="4607904" cy="8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u="sng" dirty="0" smtClean="0"/>
              <a:t>Estadística Descriptiva de Ventas</a:t>
            </a:r>
            <a:endParaRPr u="sng" dirty="0"/>
          </a:p>
        </p:txBody>
      </p:sp>
      <p:graphicFrame>
        <p:nvGraphicFramePr>
          <p:cNvPr id="3" name="Table 2"/>
          <p:cNvGraphicFramePr>
            <a:graphicFrameLocks noGrp="1"/>
          </p:cNvGraphicFramePr>
          <p:nvPr>
            <p:extLst>
              <p:ext uri="{D42A27DB-BD31-4B8C-83A1-F6EECF244321}">
                <p14:modId xmlns:p14="http://schemas.microsoft.com/office/powerpoint/2010/main" val="3879082049"/>
              </p:ext>
            </p:extLst>
          </p:nvPr>
        </p:nvGraphicFramePr>
        <p:xfrm>
          <a:off x="537120" y="1237234"/>
          <a:ext cx="2353908" cy="3105150"/>
        </p:xfrm>
        <a:graphic>
          <a:graphicData uri="http://schemas.openxmlformats.org/drawingml/2006/table">
            <a:tbl>
              <a:tblPr>
                <a:tableStyleId>{D21083B8-8E4B-4F23-AA4B-E36C26D757B1}</a:tableStyleId>
              </a:tblPr>
              <a:tblGrid>
                <a:gridCol w="1521804">
                  <a:extLst>
                    <a:ext uri="{9D8B030D-6E8A-4147-A177-3AD203B41FA5}">
                      <a16:colId xmlns:a16="http://schemas.microsoft.com/office/drawing/2014/main" val="4072006971"/>
                    </a:ext>
                  </a:extLst>
                </a:gridCol>
                <a:gridCol w="832104">
                  <a:extLst>
                    <a:ext uri="{9D8B030D-6E8A-4147-A177-3AD203B41FA5}">
                      <a16:colId xmlns:a16="http://schemas.microsoft.com/office/drawing/2014/main" val="577955259"/>
                    </a:ext>
                  </a:extLst>
                </a:gridCol>
              </a:tblGrid>
              <a:tr h="190500">
                <a:tc gridSpan="2">
                  <a:txBody>
                    <a:bodyPr/>
                    <a:lstStyle/>
                    <a:p>
                      <a:pPr algn="ctr" fontAlgn="b"/>
                      <a:r>
                        <a:rPr lang="es-AR" sz="900" b="1" i="0" u="none" strike="noStrike" dirty="0" smtClean="0">
                          <a:solidFill>
                            <a:schemeClr val="accent2"/>
                          </a:solidFill>
                          <a:effectLst/>
                          <a:latin typeface="Montserrat" panose="020B0604020202020204" charset="0"/>
                        </a:rPr>
                        <a:t>Ventas</a:t>
                      </a:r>
                      <a:endParaRPr lang="es-AR" sz="900" b="1" i="1" u="none" strike="noStrike" dirty="0">
                        <a:solidFill>
                          <a:schemeClr val="accent2"/>
                        </a:solidFill>
                        <a:effectLst/>
                        <a:latin typeface="Montserrat" panose="020B0604020202020204" charset="0"/>
                      </a:endParaRPr>
                    </a:p>
                  </a:txBody>
                  <a:tcPr marL="9525" marR="9525" marT="9525" marB="0" anchor="b"/>
                </a:tc>
                <a:tc hMerge="1">
                  <a:txBody>
                    <a:bodyPr/>
                    <a:lstStyle/>
                    <a:p>
                      <a:endParaRPr lang="es-AR"/>
                    </a:p>
                  </a:txBody>
                  <a:tcPr/>
                </a:tc>
                <a:extLst>
                  <a:ext uri="{0D108BD9-81ED-4DB2-BD59-A6C34878D82A}">
                    <a16:rowId xmlns:a16="http://schemas.microsoft.com/office/drawing/2014/main" val="1561283183"/>
                  </a:ext>
                </a:extLst>
              </a:tr>
              <a:tr h="200025">
                <a:tc>
                  <a:txBody>
                    <a:bodyPr/>
                    <a:lstStyle/>
                    <a:p>
                      <a:pPr algn="l" fontAlgn="b"/>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l" fontAlgn="b"/>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697956557"/>
                  </a:ext>
                </a:extLst>
              </a:tr>
              <a:tr h="190500">
                <a:tc>
                  <a:txBody>
                    <a:bodyPr/>
                    <a:lstStyle/>
                    <a:p>
                      <a:pPr algn="l" fontAlgn="b"/>
                      <a:r>
                        <a:rPr lang="es-AR" sz="900" u="none" strike="noStrike" dirty="0" smtClean="0">
                          <a:solidFill>
                            <a:schemeClr val="accent2"/>
                          </a:solidFill>
                          <a:effectLst/>
                          <a:latin typeface="Montserrat" panose="020B0604020202020204" charset="0"/>
                        </a:rPr>
                        <a:t>Media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879</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493349523"/>
                  </a:ext>
                </a:extLst>
              </a:tr>
              <a:tr h="190500">
                <a:tc>
                  <a:txBody>
                    <a:bodyPr/>
                    <a:lstStyle/>
                    <a:p>
                      <a:pPr algn="l" fontAlgn="b"/>
                      <a:r>
                        <a:rPr lang="es-AR" sz="900" u="none" strike="noStrike" dirty="0" smtClean="0">
                          <a:solidFill>
                            <a:schemeClr val="accent2"/>
                          </a:solidFill>
                          <a:effectLst/>
                          <a:latin typeface="Montserrat" panose="020B0604020202020204" charset="0"/>
                        </a:rPr>
                        <a:t>Error Estándar</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81.5520499</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90087054"/>
                  </a:ext>
                </a:extLst>
              </a:tr>
              <a:tr h="190500">
                <a:tc>
                  <a:txBody>
                    <a:bodyPr/>
                    <a:lstStyle/>
                    <a:p>
                      <a:pPr algn="l" fontAlgn="b"/>
                      <a:r>
                        <a:rPr lang="es-AR" sz="900" u="none" strike="noStrike" dirty="0" smtClean="0">
                          <a:solidFill>
                            <a:schemeClr val="accent2"/>
                          </a:solidFill>
                          <a:effectLst/>
                          <a:latin typeface="Montserrat" panose="020B0604020202020204" charset="0"/>
                        </a:rPr>
                        <a:t>Mediana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986</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66086109"/>
                  </a:ext>
                </a:extLst>
              </a:tr>
              <a:tr h="190500">
                <a:tc>
                  <a:txBody>
                    <a:bodyPr/>
                    <a:lstStyle/>
                    <a:p>
                      <a:pPr algn="l" fontAlgn="b"/>
                      <a:r>
                        <a:rPr lang="es-AR" sz="900" u="none" strike="noStrike" dirty="0" smtClean="0">
                          <a:solidFill>
                            <a:schemeClr val="accent2"/>
                          </a:solidFill>
                          <a:effectLst/>
                          <a:latin typeface="Montserrat" panose="020B0604020202020204" charset="0"/>
                        </a:rPr>
                        <a:t>Moda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ctr" fontAlgn="b"/>
                      <a:r>
                        <a:rPr lang="es-AR" sz="900" u="none" strike="noStrike" dirty="0">
                          <a:solidFill>
                            <a:schemeClr val="accent2"/>
                          </a:solidFill>
                          <a:effectLst/>
                          <a:latin typeface="Montserrat" panose="020B0604020202020204" charset="0"/>
                        </a:rPr>
                        <a:t>#N/A</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4165563585"/>
                  </a:ext>
                </a:extLst>
              </a:tr>
              <a:tr h="190500">
                <a:tc>
                  <a:txBody>
                    <a:bodyPr/>
                    <a:lstStyle/>
                    <a:p>
                      <a:pPr algn="l" fontAlgn="b"/>
                      <a:r>
                        <a:rPr lang="es-AR" sz="900" b="0" i="0" u="none" strike="noStrike" dirty="0" smtClean="0">
                          <a:solidFill>
                            <a:schemeClr val="accent2"/>
                          </a:solidFill>
                          <a:effectLst/>
                          <a:latin typeface="Montserrat" panose="020B0604020202020204" charset="0"/>
                        </a:rPr>
                        <a:t>Desviación</a:t>
                      </a:r>
                      <a:r>
                        <a:rPr lang="es-AR" sz="900" b="0" i="0" u="none" strike="noStrike" baseline="0" dirty="0" smtClean="0">
                          <a:solidFill>
                            <a:schemeClr val="accent2"/>
                          </a:solidFill>
                          <a:effectLst/>
                          <a:latin typeface="Montserrat" panose="020B0604020202020204" charset="0"/>
                        </a:rPr>
                        <a:t> Estándar</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355.4771441</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121106778"/>
                  </a:ext>
                </a:extLst>
              </a:tr>
              <a:tr h="200025">
                <a:tc>
                  <a:txBody>
                    <a:bodyPr/>
                    <a:lstStyle/>
                    <a:p>
                      <a:pPr algn="l" fontAlgn="b"/>
                      <a:r>
                        <a:rPr lang="es-AR" sz="900" b="0" i="0" u="none" strike="noStrike" dirty="0" smtClean="0">
                          <a:solidFill>
                            <a:schemeClr val="accent2"/>
                          </a:solidFill>
                          <a:effectLst/>
                          <a:latin typeface="Montserrat" panose="020B0604020202020204" charset="0"/>
                        </a:rPr>
                        <a:t>Varianza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126364</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992059703"/>
                  </a:ext>
                </a:extLst>
              </a:tr>
              <a:tr h="190500">
                <a:tc>
                  <a:txBody>
                    <a:bodyPr/>
                    <a:lstStyle/>
                    <a:p>
                      <a:pPr algn="l" fontAlgn="b"/>
                      <a:r>
                        <a:rPr lang="es-AR" sz="900" u="none" strike="noStrike" dirty="0" err="1">
                          <a:solidFill>
                            <a:schemeClr val="accent2"/>
                          </a:solidFill>
                          <a:effectLst/>
                          <a:latin typeface="Montserrat" panose="020B0604020202020204" charset="0"/>
                        </a:rPr>
                        <a:t>Kurtosis</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-0.656770927</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025650631"/>
                  </a:ext>
                </a:extLst>
              </a:tr>
              <a:tr h="200025">
                <a:tc>
                  <a:txBody>
                    <a:bodyPr/>
                    <a:lstStyle/>
                    <a:p>
                      <a:pPr algn="l" fontAlgn="b"/>
                      <a:r>
                        <a:rPr lang="es-AR" sz="900" b="0" i="0" u="none" strike="noStrike" dirty="0" smtClean="0">
                          <a:solidFill>
                            <a:schemeClr val="accent2"/>
                          </a:solidFill>
                          <a:effectLst/>
                          <a:latin typeface="Montserrat" panose="020B0604020202020204" charset="0"/>
                        </a:rPr>
                        <a:t>Asimetría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-0.605056619</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181939065"/>
                  </a:ext>
                </a:extLst>
              </a:tr>
              <a:tr h="190500">
                <a:tc>
                  <a:txBody>
                    <a:bodyPr/>
                    <a:lstStyle/>
                    <a:p>
                      <a:pPr algn="l" fontAlgn="b"/>
                      <a:r>
                        <a:rPr lang="es-AR" sz="900" u="none" strike="noStrike" dirty="0" smtClean="0">
                          <a:solidFill>
                            <a:schemeClr val="accent2"/>
                          </a:solidFill>
                          <a:effectLst/>
                          <a:latin typeface="Montserrat" panose="020B0604020202020204" charset="0"/>
                        </a:rPr>
                        <a:t>Rango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1204</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993958219"/>
                  </a:ext>
                </a:extLst>
              </a:tr>
              <a:tr h="190500">
                <a:tc>
                  <a:txBody>
                    <a:bodyPr/>
                    <a:lstStyle/>
                    <a:p>
                      <a:pPr algn="l" fontAlgn="b"/>
                      <a:r>
                        <a:rPr lang="es-AR" sz="900" u="none" strike="noStrike" dirty="0" smtClean="0">
                          <a:solidFill>
                            <a:schemeClr val="accent2"/>
                          </a:solidFill>
                          <a:effectLst/>
                          <a:latin typeface="Montserrat" panose="020B0604020202020204" charset="0"/>
                        </a:rPr>
                        <a:t>Mínimo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100</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971696019"/>
                  </a:ext>
                </a:extLst>
              </a:tr>
              <a:tr h="190500">
                <a:tc>
                  <a:txBody>
                    <a:bodyPr/>
                    <a:lstStyle/>
                    <a:p>
                      <a:pPr algn="l" fontAlgn="b"/>
                      <a:r>
                        <a:rPr lang="es-AR" sz="900" u="none" strike="noStrike" dirty="0" smtClean="0">
                          <a:solidFill>
                            <a:schemeClr val="accent2"/>
                          </a:solidFill>
                          <a:effectLst/>
                          <a:latin typeface="Montserrat" panose="020B0604020202020204" charset="0"/>
                        </a:rPr>
                        <a:t>Máximo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1304</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16591209"/>
                  </a:ext>
                </a:extLst>
              </a:tr>
              <a:tr h="200025">
                <a:tc>
                  <a:txBody>
                    <a:bodyPr/>
                    <a:lstStyle/>
                    <a:p>
                      <a:pPr algn="l" fontAlgn="b"/>
                      <a:r>
                        <a:rPr lang="es-AR" sz="900" u="none" strike="noStrike" dirty="0" smtClean="0">
                          <a:solidFill>
                            <a:schemeClr val="accent2"/>
                          </a:solidFill>
                          <a:effectLst/>
                          <a:latin typeface="Montserrat" panose="020B0604020202020204" charset="0"/>
                        </a:rPr>
                        <a:t>Suma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16701</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479416377"/>
                  </a:ext>
                </a:extLst>
              </a:tr>
              <a:tr h="200025">
                <a:tc>
                  <a:txBody>
                    <a:bodyPr/>
                    <a:lstStyle/>
                    <a:p>
                      <a:pPr algn="l" fontAlgn="b"/>
                      <a:r>
                        <a:rPr lang="es-AR" sz="900" u="none" strike="noStrike" dirty="0" smtClean="0">
                          <a:solidFill>
                            <a:schemeClr val="accent2"/>
                          </a:solidFill>
                          <a:effectLst/>
                          <a:latin typeface="Montserrat" panose="020B0604020202020204" charset="0"/>
                        </a:rPr>
                        <a:t>Cuenta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19</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843432036"/>
                  </a:ext>
                </a:extLst>
              </a:tr>
              <a:tr h="200025">
                <a:tc>
                  <a:txBody>
                    <a:bodyPr/>
                    <a:lstStyle/>
                    <a:p>
                      <a:pPr algn="l" fontAlgn="b"/>
                      <a:r>
                        <a:rPr lang="es-AR" sz="900" u="none" strike="noStrike" dirty="0" smtClean="0">
                          <a:solidFill>
                            <a:schemeClr val="accent2"/>
                          </a:solidFill>
                          <a:effectLst/>
                          <a:latin typeface="Montserrat" panose="020B0604020202020204" charset="0"/>
                        </a:rPr>
                        <a:t>Nivel</a:t>
                      </a:r>
                      <a:r>
                        <a:rPr lang="es-AR" sz="900" u="none" strike="noStrike" baseline="0" dirty="0" smtClean="0">
                          <a:solidFill>
                            <a:schemeClr val="accent2"/>
                          </a:solidFill>
                          <a:effectLst/>
                          <a:latin typeface="Montserrat" panose="020B0604020202020204" charset="0"/>
                        </a:rPr>
                        <a:t> de Confianza</a:t>
                      </a:r>
                      <a:r>
                        <a:rPr lang="es-AR" sz="900" u="none" strike="noStrike" dirty="0" smtClean="0">
                          <a:solidFill>
                            <a:schemeClr val="accent2"/>
                          </a:solidFill>
                          <a:effectLst/>
                          <a:latin typeface="Montserrat" panose="020B0604020202020204" charset="0"/>
                        </a:rPr>
                        <a:t>(95.0</a:t>
                      </a:r>
                      <a:r>
                        <a:rPr lang="es-AR" sz="900" u="none" strike="noStrike" dirty="0">
                          <a:solidFill>
                            <a:schemeClr val="accent2"/>
                          </a:solidFill>
                          <a:effectLst/>
                          <a:latin typeface="Montserrat" panose="020B0604020202020204" charset="0"/>
                        </a:rPr>
                        <a:t>%)</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171.3344991</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55079300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56048155"/>
              </p:ext>
            </p:extLst>
          </p:nvPr>
        </p:nvGraphicFramePr>
        <p:xfrm>
          <a:off x="3051048" y="1237234"/>
          <a:ext cx="2304288" cy="3105150"/>
        </p:xfrm>
        <a:graphic>
          <a:graphicData uri="http://schemas.openxmlformats.org/drawingml/2006/table">
            <a:tbl>
              <a:tblPr>
                <a:tableStyleId>{D21083B8-8E4B-4F23-AA4B-E36C26D757B1}</a:tableStyleId>
              </a:tblPr>
              <a:tblGrid>
                <a:gridCol w="1517904">
                  <a:extLst>
                    <a:ext uri="{9D8B030D-6E8A-4147-A177-3AD203B41FA5}">
                      <a16:colId xmlns:a16="http://schemas.microsoft.com/office/drawing/2014/main" val="1310274866"/>
                    </a:ext>
                  </a:extLst>
                </a:gridCol>
                <a:gridCol w="786384">
                  <a:extLst>
                    <a:ext uri="{9D8B030D-6E8A-4147-A177-3AD203B41FA5}">
                      <a16:colId xmlns:a16="http://schemas.microsoft.com/office/drawing/2014/main" val="38669123"/>
                    </a:ext>
                  </a:extLst>
                </a:gridCol>
              </a:tblGrid>
              <a:tr h="190500">
                <a:tc gridSpan="2">
                  <a:txBody>
                    <a:bodyPr/>
                    <a:lstStyle/>
                    <a:p>
                      <a:pPr algn="ctr" fontAlgn="b"/>
                      <a:r>
                        <a:rPr lang="es-AR" sz="900" b="1" u="none" strike="noStrike" dirty="0" smtClean="0">
                          <a:solidFill>
                            <a:schemeClr val="accent2"/>
                          </a:solidFill>
                          <a:effectLst/>
                          <a:latin typeface="Montserrat" panose="020B0604020202020204" charset="0"/>
                        </a:rPr>
                        <a:t>Ingresos</a:t>
                      </a:r>
                      <a:endParaRPr lang="es-AR" sz="900" b="1" i="1" u="none" strike="noStrike" dirty="0">
                        <a:solidFill>
                          <a:schemeClr val="accent2"/>
                        </a:solidFill>
                        <a:effectLst/>
                        <a:latin typeface="Montserrat" panose="020B0604020202020204" charset="0"/>
                      </a:endParaRPr>
                    </a:p>
                  </a:txBody>
                  <a:tcPr marL="9525" marR="9525" marT="9525" marB="0" anchor="b"/>
                </a:tc>
                <a:tc hMerge="1">
                  <a:txBody>
                    <a:bodyPr/>
                    <a:lstStyle/>
                    <a:p>
                      <a:endParaRPr lang="es-AR"/>
                    </a:p>
                  </a:txBody>
                  <a:tcPr/>
                </a:tc>
                <a:extLst>
                  <a:ext uri="{0D108BD9-81ED-4DB2-BD59-A6C34878D82A}">
                    <a16:rowId xmlns:a16="http://schemas.microsoft.com/office/drawing/2014/main" val="3988332456"/>
                  </a:ext>
                </a:extLst>
              </a:tr>
              <a:tr h="200025">
                <a:tc>
                  <a:txBody>
                    <a:bodyPr/>
                    <a:lstStyle/>
                    <a:p>
                      <a:pPr algn="l" fontAlgn="b"/>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l" fontAlgn="b"/>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303214316"/>
                  </a:ext>
                </a:extLst>
              </a:tr>
              <a:tr h="190500">
                <a:tc>
                  <a:txBody>
                    <a:bodyPr/>
                    <a:lstStyle/>
                    <a:p>
                      <a:pPr algn="l" fontAlgn="b"/>
                      <a:r>
                        <a:rPr lang="es-AR" sz="900" u="none" strike="noStrike" dirty="0" smtClean="0">
                          <a:solidFill>
                            <a:schemeClr val="accent2"/>
                          </a:solidFill>
                          <a:effectLst/>
                          <a:latin typeface="Montserrat" panose="020B0604020202020204" charset="0"/>
                        </a:rPr>
                        <a:t>Media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3642450.579</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1774007656"/>
                  </a:ext>
                </a:extLst>
              </a:tr>
              <a:tr h="190500">
                <a:tc>
                  <a:txBody>
                    <a:bodyPr/>
                    <a:lstStyle/>
                    <a:p>
                      <a:pPr algn="l" fontAlgn="b"/>
                      <a:r>
                        <a:rPr lang="es-AR" sz="900" u="none" strike="noStrike" dirty="0" smtClean="0">
                          <a:solidFill>
                            <a:schemeClr val="accent2"/>
                          </a:solidFill>
                          <a:effectLst/>
                          <a:latin typeface="Montserrat" panose="020B0604020202020204" charset="0"/>
                        </a:rPr>
                        <a:t>Error Estándar</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534014.5466</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854254999"/>
                  </a:ext>
                </a:extLst>
              </a:tr>
              <a:tr h="190500">
                <a:tc>
                  <a:txBody>
                    <a:bodyPr/>
                    <a:lstStyle/>
                    <a:p>
                      <a:pPr algn="l" fontAlgn="b"/>
                      <a:r>
                        <a:rPr lang="es-AR" sz="900" u="none" strike="noStrike" dirty="0" smtClean="0">
                          <a:solidFill>
                            <a:schemeClr val="accent2"/>
                          </a:solidFill>
                          <a:effectLst/>
                          <a:latin typeface="Montserrat" panose="020B0604020202020204" charset="0"/>
                        </a:rPr>
                        <a:t>Mediana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a:solidFill>
                            <a:schemeClr val="accent2"/>
                          </a:solidFill>
                          <a:effectLst/>
                          <a:latin typeface="Montserrat" panose="020B0604020202020204" charset="0"/>
                        </a:rPr>
                        <a:t>2897170</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928709382"/>
                  </a:ext>
                </a:extLst>
              </a:tr>
              <a:tr h="190500">
                <a:tc>
                  <a:txBody>
                    <a:bodyPr/>
                    <a:lstStyle/>
                    <a:p>
                      <a:pPr algn="l" fontAlgn="b"/>
                      <a:r>
                        <a:rPr lang="es-AR" sz="900" u="none" strike="noStrike" dirty="0" smtClean="0">
                          <a:solidFill>
                            <a:schemeClr val="accent2"/>
                          </a:solidFill>
                          <a:effectLst/>
                          <a:latin typeface="Montserrat" panose="020B0604020202020204" charset="0"/>
                        </a:rPr>
                        <a:t>Moda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ctr" fontAlgn="b"/>
                      <a:r>
                        <a:rPr lang="es-AR" sz="900" u="none" strike="noStrike">
                          <a:solidFill>
                            <a:schemeClr val="accent2"/>
                          </a:solidFill>
                          <a:effectLst/>
                          <a:latin typeface="Montserrat" panose="020B0604020202020204" charset="0"/>
                        </a:rPr>
                        <a:t>#N/A</a:t>
                      </a:r>
                      <a:endParaRPr lang="es-AR" sz="900" b="0" i="0" u="none" strike="noStrike">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467532414"/>
                  </a:ext>
                </a:extLst>
              </a:tr>
              <a:tr h="190500">
                <a:tc>
                  <a:txBody>
                    <a:bodyPr/>
                    <a:lstStyle/>
                    <a:p>
                      <a:pPr algn="l" fontAlgn="b"/>
                      <a:r>
                        <a:rPr lang="es-AR" sz="900" u="none" strike="noStrike" dirty="0" smtClean="0">
                          <a:solidFill>
                            <a:schemeClr val="accent2"/>
                          </a:solidFill>
                          <a:effectLst/>
                          <a:latin typeface="Montserrat" panose="020B0604020202020204" charset="0"/>
                        </a:rPr>
                        <a:t>Desviación Estándar</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2327715.443</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196753256"/>
                  </a:ext>
                </a:extLst>
              </a:tr>
              <a:tr h="200025">
                <a:tc>
                  <a:txBody>
                    <a:bodyPr/>
                    <a:lstStyle/>
                    <a:p>
                      <a:pPr algn="l" fontAlgn="b"/>
                      <a:r>
                        <a:rPr lang="es-AR" sz="900" b="0" i="0" u="none" strike="noStrike" dirty="0" smtClean="0">
                          <a:solidFill>
                            <a:schemeClr val="accent2"/>
                          </a:solidFill>
                          <a:effectLst/>
                          <a:latin typeface="Montserrat" panose="020B0604020202020204" charset="0"/>
                        </a:rPr>
                        <a:t>Varianza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5.41826E+12</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1149097005"/>
                  </a:ext>
                </a:extLst>
              </a:tr>
              <a:tr h="190500">
                <a:tc>
                  <a:txBody>
                    <a:bodyPr/>
                    <a:lstStyle/>
                    <a:p>
                      <a:pPr algn="l" fontAlgn="b"/>
                      <a:r>
                        <a:rPr lang="es-AR" sz="900" u="none" strike="noStrike" dirty="0" err="1">
                          <a:solidFill>
                            <a:schemeClr val="accent2"/>
                          </a:solidFill>
                          <a:effectLst/>
                          <a:latin typeface="Montserrat" panose="020B0604020202020204" charset="0"/>
                        </a:rPr>
                        <a:t>Kurtosis</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-1.779253816</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924266531"/>
                  </a:ext>
                </a:extLst>
              </a:tr>
              <a:tr h="200025">
                <a:tc>
                  <a:txBody>
                    <a:bodyPr/>
                    <a:lstStyle/>
                    <a:p>
                      <a:pPr algn="l" fontAlgn="b"/>
                      <a:r>
                        <a:rPr lang="es-AR" sz="900" b="0" i="0" u="none" strike="noStrike" dirty="0" smtClean="0">
                          <a:solidFill>
                            <a:schemeClr val="accent2"/>
                          </a:solidFill>
                          <a:effectLst/>
                          <a:latin typeface="Montserrat" panose="020B0604020202020204" charset="0"/>
                        </a:rPr>
                        <a:t>Asimetría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0.149824434</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985369165"/>
                  </a:ext>
                </a:extLst>
              </a:tr>
              <a:tr h="190500">
                <a:tc>
                  <a:txBody>
                    <a:bodyPr/>
                    <a:lstStyle/>
                    <a:p>
                      <a:pPr algn="l" fontAlgn="b"/>
                      <a:r>
                        <a:rPr lang="es-AR" sz="900" u="none" strike="noStrike" dirty="0" smtClean="0">
                          <a:solidFill>
                            <a:schemeClr val="accent2"/>
                          </a:solidFill>
                          <a:effectLst/>
                          <a:latin typeface="Montserrat" panose="020B0604020202020204" charset="0"/>
                        </a:rPr>
                        <a:t>Rango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6293100</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1798839165"/>
                  </a:ext>
                </a:extLst>
              </a:tr>
              <a:tr h="190500">
                <a:tc>
                  <a:txBody>
                    <a:bodyPr/>
                    <a:lstStyle/>
                    <a:p>
                      <a:pPr algn="l" fontAlgn="b"/>
                      <a:r>
                        <a:rPr lang="es-AR" sz="900" u="none" strike="noStrike" dirty="0" smtClean="0">
                          <a:solidFill>
                            <a:schemeClr val="accent2"/>
                          </a:solidFill>
                          <a:effectLst/>
                          <a:latin typeface="Montserrat" panose="020B0604020202020204" charset="0"/>
                        </a:rPr>
                        <a:t>Mínimo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736620</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974302848"/>
                  </a:ext>
                </a:extLst>
              </a:tr>
              <a:tr h="190500">
                <a:tc>
                  <a:txBody>
                    <a:bodyPr/>
                    <a:lstStyle/>
                    <a:p>
                      <a:pPr algn="l" fontAlgn="b"/>
                      <a:r>
                        <a:rPr lang="es-AR" sz="900" u="none" strike="noStrike" dirty="0" smtClean="0">
                          <a:solidFill>
                            <a:schemeClr val="accent2"/>
                          </a:solidFill>
                          <a:effectLst/>
                          <a:latin typeface="Montserrat" panose="020B0604020202020204" charset="0"/>
                        </a:rPr>
                        <a:t>Máximo</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7029720</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2266584424"/>
                  </a:ext>
                </a:extLst>
              </a:tr>
              <a:tr h="200025">
                <a:tc>
                  <a:txBody>
                    <a:bodyPr/>
                    <a:lstStyle/>
                    <a:p>
                      <a:pPr algn="l" fontAlgn="b"/>
                      <a:r>
                        <a:rPr lang="es-AR" sz="900" u="none" strike="noStrike" dirty="0" smtClean="0">
                          <a:solidFill>
                            <a:schemeClr val="accent2"/>
                          </a:solidFill>
                          <a:effectLst/>
                          <a:latin typeface="Montserrat" panose="020B0604020202020204" charset="0"/>
                        </a:rPr>
                        <a:t>Suma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69206561</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710884096"/>
                  </a:ext>
                </a:extLst>
              </a:tr>
              <a:tr h="200025">
                <a:tc>
                  <a:txBody>
                    <a:bodyPr/>
                    <a:lstStyle/>
                    <a:p>
                      <a:pPr algn="l" fontAlgn="b"/>
                      <a:r>
                        <a:rPr lang="es-AR" sz="900" u="none" strike="noStrike" dirty="0" smtClean="0">
                          <a:solidFill>
                            <a:schemeClr val="accent2"/>
                          </a:solidFill>
                          <a:effectLst/>
                          <a:latin typeface="Montserrat" panose="020B0604020202020204" charset="0"/>
                        </a:rPr>
                        <a:t>Cuenta</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19</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956899890"/>
                  </a:ext>
                </a:extLst>
              </a:tr>
              <a:tr h="200025">
                <a:tc>
                  <a:txBody>
                    <a:bodyPr/>
                    <a:lstStyle/>
                    <a:p>
                      <a:pPr algn="l" fontAlgn="b"/>
                      <a:r>
                        <a:rPr lang="es-AR" sz="900" u="none" strike="noStrike" dirty="0" smtClean="0">
                          <a:solidFill>
                            <a:schemeClr val="accent2"/>
                          </a:solidFill>
                          <a:effectLst/>
                          <a:latin typeface="Montserrat" panose="020B0604020202020204" charset="0"/>
                        </a:rPr>
                        <a:t>Nivel</a:t>
                      </a:r>
                      <a:r>
                        <a:rPr lang="es-AR" sz="900" u="none" strike="noStrike" baseline="0" dirty="0" smtClean="0">
                          <a:solidFill>
                            <a:schemeClr val="accent2"/>
                          </a:solidFill>
                          <a:effectLst/>
                          <a:latin typeface="Montserrat" panose="020B0604020202020204" charset="0"/>
                        </a:rPr>
                        <a:t> de Confianza</a:t>
                      </a:r>
                      <a:r>
                        <a:rPr lang="es-AR" sz="900" u="none" strike="noStrike" dirty="0" smtClean="0">
                          <a:solidFill>
                            <a:schemeClr val="accent2"/>
                          </a:solidFill>
                          <a:effectLst/>
                          <a:latin typeface="Montserrat" panose="020B0604020202020204" charset="0"/>
                        </a:rPr>
                        <a:t>(95.0</a:t>
                      </a:r>
                      <a:r>
                        <a:rPr lang="es-AR" sz="900" u="none" strike="noStrike" dirty="0">
                          <a:solidFill>
                            <a:schemeClr val="accent2"/>
                          </a:solidFill>
                          <a:effectLst/>
                          <a:latin typeface="Montserrat" panose="020B0604020202020204" charset="0"/>
                        </a:rPr>
                        <a:t>%)</a:t>
                      </a:r>
                      <a:endParaRPr lang="es-AR" sz="900" b="0" i="0" u="none" strike="noStrike" dirty="0">
                        <a:solidFill>
                          <a:schemeClr val="accent2"/>
                        </a:solidFill>
                        <a:effectLst/>
                        <a:latin typeface="Montserrat" panose="020B0604020202020204" charset="0"/>
                      </a:endParaRPr>
                    </a:p>
                  </a:txBody>
                  <a:tcPr marL="9525" marR="9525" marT="9525" marB="0" anchor="b"/>
                </a:tc>
                <a:tc>
                  <a:txBody>
                    <a:bodyPr/>
                    <a:lstStyle/>
                    <a:p>
                      <a:pPr algn="r" fontAlgn="b"/>
                      <a:r>
                        <a:rPr lang="es-AR" sz="900" u="none" strike="noStrike" dirty="0">
                          <a:solidFill>
                            <a:schemeClr val="accent2"/>
                          </a:solidFill>
                          <a:effectLst/>
                          <a:latin typeface="Montserrat" panose="020B0604020202020204" charset="0"/>
                        </a:rPr>
                        <a:t>1121922.931</a:t>
                      </a:r>
                      <a:endParaRPr lang="es-AR" sz="900" b="0" i="0" u="none" strike="noStrike" dirty="0">
                        <a:solidFill>
                          <a:schemeClr val="accent2"/>
                        </a:solidFill>
                        <a:effectLst/>
                        <a:latin typeface="Montserrat" panose="020B0604020202020204" charset="0"/>
                      </a:endParaRPr>
                    </a:p>
                  </a:txBody>
                  <a:tcPr marL="9525" marR="9525" marT="9525" marB="0" anchor="b"/>
                </a:tc>
                <a:extLst>
                  <a:ext uri="{0D108BD9-81ED-4DB2-BD59-A6C34878D82A}">
                    <a16:rowId xmlns:a16="http://schemas.microsoft.com/office/drawing/2014/main" val="370348302"/>
                  </a:ext>
                </a:extLst>
              </a:tr>
            </a:tbl>
          </a:graphicData>
        </a:graphic>
      </p:graphicFrame>
      <p:pic>
        <p:nvPicPr>
          <p:cNvPr id="8" name="Picture 7"/>
          <p:cNvPicPr>
            <a:picLocks noChangeAspect="1"/>
          </p:cNvPicPr>
          <p:nvPr/>
        </p:nvPicPr>
        <p:blipFill>
          <a:blip r:embed="rId3"/>
          <a:stretch>
            <a:fillRect/>
          </a:stretch>
        </p:blipFill>
        <p:spPr>
          <a:xfrm>
            <a:off x="5580889" y="163484"/>
            <a:ext cx="3025092" cy="2268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5580889" y="2606126"/>
            <a:ext cx="3025092" cy="2355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p:cNvCxnSpPr/>
          <p:nvPr/>
        </p:nvCxnSpPr>
        <p:spPr>
          <a:xfrm>
            <a:off x="747432" y="95829"/>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5" name="Google Shape;9869;p63"/>
          <p:cNvGrpSpPr/>
          <p:nvPr/>
        </p:nvGrpSpPr>
        <p:grpSpPr>
          <a:xfrm>
            <a:off x="234697" y="160182"/>
            <a:ext cx="302423" cy="477760"/>
            <a:chOff x="4054103" y="2430191"/>
            <a:chExt cx="218687" cy="349052"/>
          </a:xfrm>
        </p:grpSpPr>
        <p:sp>
          <p:nvSpPr>
            <p:cNvPr id="16" name="Google Shape;9870;p63"/>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71;p63"/>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0359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1" name="Google Shape;751;p36"/>
          <p:cNvSpPr txBox="1">
            <a:spLocks noGrp="1"/>
          </p:cNvSpPr>
          <p:nvPr>
            <p:ph type="title" idx="2"/>
          </p:nvPr>
        </p:nvSpPr>
        <p:spPr>
          <a:xfrm>
            <a:off x="747432" y="-1108"/>
            <a:ext cx="4607904" cy="8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u="sng" dirty="0" smtClean="0"/>
              <a:t>Resumen de la información de ventas</a:t>
            </a:r>
            <a:endParaRPr u="sng" dirty="0"/>
          </a:p>
        </p:txBody>
      </p:sp>
      <p:cxnSp>
        <p:nvCxnSpPr>
          <p:cNvPr id="7" name="Straight Connector 6"/>
          <p:cNvCxnSpPr/>
          <p:nvPr/>
        </p:nvCxnSpPr>
        <p:spPr>
          <a:xfrm>
            <a:off x="747432" y="95829"/>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5" name="Google Shape;9869;p63"/>
          <p:cNvGrpSpPr/>
          <p:nvPr/>
        </p:nvGrpSpPr>
        <p:grpSpPr>
          <a:xfrm>
            <a:off x="234697" y="160182"/>
            <a:ext cx="302423" cy="477760"/>
            <a:chOff x="4054103" y="2430191"/>
            <a:chExt cx="218687" cy="349052"/>
          </a:xfrm>
        </p:grpSpPr>
        <p:sp>
          <p:nvSpPr>
            <p:cNvPr id="16" name="Google Shape;9870;p63"/>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71;p63"/>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483642" y="854292"/>
            <a:ext cx="8305127" cy="3693319"/>
          </a:xfrm>
          <a:prstGeom prst="rect">
            <a:avLst/>
          </a:prstGeom>
          <a:noFill/>
        </p:spPr>
        <p:txBody>
          <a:bodyPr wrap="square" rtlCol="0">
            <a:spAutoFit/>
          </a:bodyPr>
          <a:lstStyle/>
          <a:p>
            <a:r>
              <a:rPr lang="es-AR" sz="1200" b="1" u="sng" dirty="0" smtClean="0">
                <a:solidFill>
                  <a:schemeClr val="accent2"/>
                </a:solidFill>
                <a:latin typeface="Montserrat" panose="020B0604020202020204" charset="0"/>
              </a:rPr>
              <a:t>Ventas </a:t>
            </a:r>
            <a:r>
              <a:rPr lang="es-AR" sz="1200" b="1" u="sng" dirty="0">
                <a:solidFill>
                  <a:schemeClr val="accent2"/>
                </a:solidFill>
                <a:latin typeface="Montserrat" panose="020B0604020202020204" charset="0"/>
              </a:rPr>
              <a:t>Mensuales</a:t>
            </a:r>
          </a:p>
          <a:p>
            <a:r>
              <a:rPr lang="es-AR" sz="1000" b="1" dirty="0">
                <a:solidFill>
                  <a:schemeClr val="accent2"/>
                </a:solidFill>
                <a:latin typeface="Montserrat" panose="020B0604020202020204" charset="0"/>
              </a:rPr>
              <a:t>Tendencia</a:t>
            </a:r>
            <a:r>
              <a:rPr lang="es-AR" sz="1000" dirty="0">
                <a:solidFill>
                  <a:schemeClr val="accent2"/>
                </a:solidFill>
                <a:latin typeface="Montserrat" panose="020B0604020202020204" charset="0"/>
              </a:rPr>
              <a:t>: En los gráficos de ventas, se nota una tendencia ascendente sostenida hasta finales de 2024, con algunas fluctuaciones notables. Durante los primeros meses, las ventas son relativamente más bajas, pero a medida que avanza el año, los valores aumentan significativamente.</a:t>
            </a:r>
          </a:p>
          <a:p>
            <a:r>
              <a:rPr lang="es-AR" sz="1000" b="1" dirty="0">
                <a:solidFill>
                  <a:schemeClr val="accent2"/>
                </a:solidFill>
                <a:latin typeface="Montserrat" panose="020B0604020202020204" charset="0"/>
              </a:rPr>
              <a:t>Volatilidad</a:t>
            </a:r>
            <a:r>
              <a:rPr lang="es-AR" sz="1000" dirty="0">
                <a:solidFill>
                  <a:schemeClr val="accent2"/>
                </a:solidFill>
                <a:latin typeface="Montserrat" panose="020B0604020202020204" charset="0"/>
              </a:rPr>
              <a:t>: La </a:t>
            </a:r>
            <a:r>
              <a:rPr lang="es-AR" sz="1000" b="1" dirty="0">
                <a:solidFill>
                  <a:schemeClr val="accent2"/>
                </a:solidFill>
                <a:latin typeface="Montserrat" panose="020B0604020202020204" charset="0"/>
              </a:rPr>
              <a:t>desviación estándar</a:t>
            </a:r>
            <a:r>
              <a:rPr lang="es-AR" sz="1000" dirty="0">
                <a:solidFill>
                  <a:schemeClr val="accent2"/>
                </a:solidFill>
                <a:latin typeface="Montserrat" panose="020B0604020202020204" charset="0"/>
              </a:rPr>
              <a:t> de las ventas (355.47) muestra una considerable variabilidad entre meses. Esto se refleja en los picos y valles de la gráfica, donde algunos meses registran ventas significativamente superiores o inferiores a la media (879).</a:t>
            </a:r>
          </a:p>
          <a:p>
            <a:r>
              <a:rPr lang="es-AR" sz="1000" b="1" dirty="0">
                <a:solidFill>
                  <a:schemeClr val="accent2"/>
                </a:solidFill>
                <a:latin typeface="Montserrat" panose="020B0604020202020204" charset="0"/>
              </a:rPr>
              <a:t>Distribución</a:t>
            </a:r>
            <a:r>
              <a:rPr lang="es-AR" sz="1000" dirty="0">
                <a:solidFill>
                  <a:schemeClr val="accent2"/>
                </a:solidFill>
                <a:latin typeface="Montserrat" panose="020B0604020202020204" charset="0"/>
              </a:rPr>
              <a:t>: La </a:t>
            </a:r>
            <a:r>
              <a:rPr lang="es-AR" sz="1000" b="1" dirty="0">
                <a:solidFill>
                  <a:schemeClr val="accent2"/>
                </a:solidFill>
                <a:latin typeface="Montserrat" panose="020B0604020202020204" charset="0"/>
              </a:rPr>
              <a:t>asimetría negativa</a:t>
            </a:r>
            <a:r>
              <a:rPr lang="es-AR" sz="1000" dirty="0">
                <a:solidFill>
                  <a:schemeClr val="accent2"/>
                </a:solidFill>
                <a:latin typeface="Montserrat" panose="020B0604020202020204" charset="0"/>
              </a:rPr>
              <a:t> (-0.61) y la </a:t>
            </a:r>
            <a:r>
              <a:rPr lang="es-AR" sz="1000" b="1" dirty="0" err="1">
                <a:solidFill>
                  <a:schemeClr val="accent2"/>
                </a:solidFill>
                <a:latin typeface="Montserrat" panose="020B0604020202020204" charset="0"/>
              </a:rPr>
              <a:t>kurtosis</a:t>
            </a:r>
            <a:r>
              <a:rPr lang="es-AR" sz="1000" dirty="0">
                <a:solidFill>
                  <a:schemeClr val="accent2"/>
                </a:solidFill>
                <a:latin typeface="Montserrat" panose="020B0604020202020204" charset="0"/>
              </a:rPr>
              <a:t> ligeramente negativa (-0.66) indican que la distribución de las ventas tiene una inclinación hacia valores bajos, con una presencia de meses con ventas moderadamente menores a lo esperado, pero sin demasiados valores extremos.</a:t>
            </a:r>
          </a:p>
          <a:p>
            <a:r>
              <a:rPr lang="es-AR" sz="1000" b="1" dirty="0">
                <a:solidFill>
                  <a:schemeClr val="accent2"/>
                </a:solidFill>
                <a:latin typeface="Montserrat" panose="020B0604020202020204" charset="0"/>
              </a:rPr>
              <a:t>Interpretación</a:t>
            </a:r>
            <a:r>
              <a:rPr lang="es-AR" sz="1000" dirty="0">
                <a:solidFill>
                  <a:schemeClr val="accent2"/>
                </a:solidFill>
                <a:latin typeface="Montserrat" panose="020B0604020202020204" charset="0"/>
              </a:rPr>
              <a:t>: Aunque hay variabilidad, la tendencia general parece indicar un crecimiento en las ventas hacia los meses más recientes. El rango de ventas es amplio (1204), lo que indica la posibilidad de meses con ventas tanto muy bajas como muy altas. Sin embargo, se debe tener en cuenta que las ventas pueden ser inconstantes</a:t>
            </a:r>
            <a:r>
              <a:rPr lang="es-AR" sz="1000" dirty="0" smtClean="0">
                <a:solidFill>
                  <a:schemeClr val="accent2"/>
                </a:solidFill>
                <a:latin typeface="Montserrat" panose="020B0604020202020204" charset="0"/>
              </a:rPr>
              <a:t>.</a:t>
            </a:r>
          </a:p>
          <a:p>
            <a:endParaRPr lang="es-AR" sz="1000" dirty="0">
              <a:solidFill>
                <a:schemeClr val="accent2"/>
              </a:solidFill>
              <a:latin typeface="Montserrat" panose="020B0604020202020204" charset="0"/>
            </a:endParaRPr>
          </a:p>
          <a:p>
            <a:r>
              <a:rPr lang="es-AR" sz="1200" b="1" u="sng" dirty="0">
                <a:solidFill>
                  <a:schemeClr val="accent2"/>
                </a:solidFill>
                <a:latin typeface="Montserrat" panose="020B0604020202020204" charset="0"/>
              </a:rPr>
              <a:t>Ingresos Mensuales</a:t>
            </a:r>
          </a:p>
          <a:p>
            <a:r>
              <a:rPr lang="es-AR" sz="1000" b="1" dirty="0">
                <a:solidFill>
                  <a:schemeClr val="accent2"/>
                </a:solidFill>
                <a:latin typeface="Montserrat" panose="020B0604020202020204" charset="0"/>
              </a:rPr>
              <a:t>Tendencia</a:t>
            </a:r>
            <a:r>
              <a:rPr lang="es-AR" sz="1000" dirty="0">
                <a:solidFill>
                  <a:schemeClr val="accent2"/>
                </a:solidFill>
                <a:latin typeface="Montserrat" panose="020B0604020202020204" charset="0"/>
              </a:rPr>
              <a:t>: En los gráficos de ingresos, también se puede observar un fuerte crecimiento a lo largo del período analizado. Sin embargo, la magnitud de los ingresos es considerablemente mayor en comparación con las ventas, lo que sugiere un incremento acumulado en los ingresos, especialmente a partir de la segunda mitad del año 2023.</a:t>
            </a:r>
          </a:p>
          <a:p>
            <a:r>
              <a:rPr lang="es-AR" sz="1000" b="1" dirty="0">
                <a:solidFill>
                  <a:schemeClr val="accent2"/>
                </a:solidFill>
                <a:latin typeface="Montserrat" panose="020B0604020202020204" charset="0"/>
              </a:rPr>
              <a:t>Volatilidad</a:t>
            </a:r>
            <a:r>
              <a:rPr lang="es-AR" sz="1000" dirty="0">
                <a:solidFill>
                  <a:schemeClr val="accent2"/>
                </a:solidFill>
                <a:latin typeface="Montserrat" panose="020B0604020202020204" charset="0"/>
              </a:rPr>
              <a:t>: Aunque los ingresos muestran una tendencia ascendente clara, la </a:t>
            </a:r>
            <a:r>
              <a:rPr lang="es-AR" sz="1000" b="1" dirty="0">
                <a:solidFill>
                  <a:schemeClr val="accent2"/>
                </a:solidFill>
                <a:latin typeface="Montserrat" panose="020B0604020202020204" charset="0"/>
              </a:rPr>
              <a:t>desviación estándar</a:t>
            </a:r>
            <a:r>
              <a:rPr lang="es-AR" sz="1000" dirty="0">
                <a:solidFill>
                  <a:schemeClr val="accent2"/>
                </a:solidFill>
                <a:latin typeface="Montserrat" panose="020B0604020202020204" charset="0"/>
              </a:rPr>
              <a:t> también sugiere que existen fluctuaciones notables entre meses. La gráfica muestra picos prominentes en meses como diciembre, lo cual podría deberse a eventos específicos o aumentos estacionales de las ventas.</a:t>
            </a:r>
          </a:p>
          <a:p>
            <a:r>
              <a:rPr lang="es-AR" sz="1000" b="1" dirty="0">
                <a:solidFill>
                  <a:schemeClr val="accent2"/>
                </a:solidFill>
                <a:latin typeface="Montserrat" panose="020B0604020202020204" charset="0"/>
              </a:rPr>
              <a:t>Rangos</a:t>
            </a:r>
            <a:r>
              <a:rPr lang="es-AR" sz="1000" dirty="0">
                <a:solidFill>
                  <a:schemeClr val="accent2"/>
                </a:solidFill>
                <a:latin typeface="Montserrat" panose="020B0604020202020204" charset="0"/>
              </a:rPr>
              <a:t>: La diferencia entre el valor mínimo y máximo es notable, indicando una </a:t>
            </a:r>
            <a:r>
              <a:rPr lang="es-AR" sz="1000" b="1" dirty="0">
                <a:solidFill>
                  <a:schemeClr val="accent2"/>
                </a:solidFill>
                <a:latin typeface="Montserrat" panose="020B0604020202020204" charset="0"/>
              </a:rPr>
              <a:t>alta variabilidad</a:t>
            </a:r>
            <a:r>
              <a:rPr lang="es-AR" sz="1000" dirty="0">
                <a:solidFill>
                  <a:schemeClr val="accent2"/>
                </a:solidFill>
                <a:latin typeface="Montserrat" panose="020B0604020202020204" charset="0"/>
              </a:rPr>
              <a:t> en los ingresos. Meses como diciembre sobresalen claramente, con ingresos muy superiores al promedio.</a:t>
            </a:r>
          </a:p>
          <a:p>
            <a:endParaRPr lang="es-AR" sz="1000" dirty="0">
              <a:solidFill>
                <a:schemeClr val="accent2"/>
              </a:solidFill>
              <a:latin typeface="Montserrat" panose="020B0604020202020204" charset="0"/>
            </a:endParaRPr>
          </a:p>
        </p:txBody>
      </p:sp>
    </p:spTree>
    <p:extLst>
      <p:ext uri="{BB962C8B-B14F-4D97-AF65-F5344CB8AC3E}">
        <p14:creationId xmlns:p14="http://schemas.microsoft.com/office/powerpoint/2010/main" val="1576680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1" name="Google Shape;751;p36"/>
          <p:cNvSpPr txBox="1">
            <a:spLocks noGrp="1"/>
          </p:cNvSpPr>
          <p:nvPr>
            <p:ph type="title" idx="2"/>
          </p:nvPr>
        </p:nvSpPr>
        <p:spPr>
          <a:xfrm>
            <a:off x="747432" y="-1108"/>
            <a:ext cx="4607904" cy="8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u="sng" dirty="0" smtClean="0"/>
              <a:t>Resumen de la información de ventas</a:t>
            </a:r>
            <a:endParaRPr u="sng" dirty="0"/>
          </a:p>
        </p:txBody>
      </p:sp>
      <p:cxnSp>
        <p:nvCxnSpPr>
          <p:cNvPr id="7" name="Straight Connector 6"/>
          <p:cNvCxnSpPr/>
          <p:nvPr/>
        </p:nvCxnSpPr>
        <p:spPr>
          <a:xfrm>
            <a:off x="747432" y="95829"/>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5" name="Google Shape;9869;p63"/>
          <p:cNvGrpSpPr/>
          <p:nvPr/>
        </p:nvGrpSpPr>
        <p:grpSpPr>
          <a:xfrm>
            <a:off x="234697" y="160182"/>
            <a:ext cx="302423" cy="477760"/>
            <a:chOff x="4054103" y="2430191"/>
            <a:chExt cx="218687" cy="349052"/>
          </a:xfrm>
        </p:grpSpPr>
        <p:sp>
          <p:nvSpPr>
            <p:cNvPr id="16" name="Google Shape;9870;p63"/>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71;p63"/>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537120" y="1046316"/>
            <a:ext cx="8305127" cy="2277547"/>
          </a:xfrm>
          <a:prstGeom prst="rect">
            <a:avLst/>
          </a:prstGeom>
          <a:noFill/>
        </p:spPr>
        <p:txBody>
          <a:bodyPr wrap="square" rtlCol="0">
            <a:spAutoFit/>
          </a:bodyPr>
          <a:lstStyle/>
          <a:p>
            <a:r>
              <a:rPr lang="es-AR" sz="1200" b="1" u="sng" dirty="0">
                <a:solidFill>
                  <a:schemeClr val="accent2"/>
                </a:solidFill>
                <a:latin typeface="Montserrat" panose="020B0604020202020204" charset="0"/>
              </a:rPr>
              <a:t>Relación Entre Ventas e Ingresos</a:t>
            </a:r>
          </a:p>
          <a:p>
            <a:r>
              <a:rPr lang="es-AR" sz="1000" b="1" dirty="0">
                <a:solidFill>
                  <a:schemeClr val="accent2"/>
                </a:solidFill>
                <a:latin typeface="Montserrat" panose="020B0604020202020204" charset="0"/>
              </a:rPr>
              <a:t>Crecimiento sincronizado</a:t>
            </a:r>
            <a:r>
              <a:rPr lang="es-AR" sz="1000" dirty="0">
                <a:solidFill>
                  <a:schemeClr val="accent2"/>
                </a:solidFill>
                <a:latin typeface="Montserrat" panose="020B0604020202020204" charset="0"/>
              </a:rPr>
              <a:t>: Ambos gráficos muestran un crecimiento sincronizado, aunque los ingresos tienen picos mucho más pronunciados, lo que indica que los meses de mayor volumen de ventas tienden a generar incrementos sustanciales en los ingresos.</a:t>
            </a:r>
          </a:p>
          <a:p>
            <a:r>
              <a:rPr lang="es-AR" sz="1000" b="1" dirty="0">
                <a:solidFill>
                  <a:schemeClr val="accent2"/>
                </a:solidFill>
                <a:latin typeface="Montserrat" panose="020B0604020202020204" charset="0"/>
              </a:rPr>
              <a:t>Disparidad en la magnitud</a:t>
            </a:r>
            <a:r>
              <a:rPr lang="es-AR" sz="1000" dirty="0">
                <a:solidFill>
                  <a:schemeClr val="accent2"/>
                </a:solidFill>
                <a:latin typeface="Montserrat" panose="020B0604020202020204" charset="0"/>
              </a:rPr>
              <a:t>: Los ingresos son significativamente mayores que las ventas, lo que podría indicar márgenes de venta variables o que las ventas no reflejan la totalidad del volumen de ingresos (por ejemplo, ingresos acumulados o no relacionados directamente con ventas puntuales).</a:t>
            </a:r>
          </a:p>
          <a:p>
            <a:r>
              <a:rPr lang="es-AR" sz="1000" b="1" dirty="0">
                <a:solidFill>
                  <a:schemeClr val="accent2"/>
                </a:solidFill>
                <a:latin typeface="Montserrat" panose="020B0604020202020204" charset="0"/>
              </a:rPr>
              <a:t>Estacionalidad</a:t>
            </a:r>
            <a:r>
              <a:rPr lang="es-AR" sz="1000" dirty="0">
                <a:solidFill>
                  <a:schemeClr val="accent2"/>
                </a:solidFill>
                <a:latin typeface="Montserrat" panose="020B0604020202020204" charset="0"/>
              </a:rPr>
              <a:t>: Aunque la tendencia es ascendente, se pueden observar posibles patrones estacionales, con incrementos marcados en ciertos meses (como diciembre) que pueden coincidir con temporadas de alta demanda o promociones.</a:t>
            </a:r>
          </a:p>
          <a:p>
            <a:r>
              <a:rPr lang="es-AR" sz="1000" b="1" dirty="0">
                <a:solidFill>
                  <a:schemeClr val="accent2"/>
                </a:solidFill>
                <a:latin typeface="Montserrat" panose="020B0604020202020204" charset="0"/>
              </a:rPr>
              <a:t>Conclusión Global</a:t>
            </a:r>
          </a:p>
          <a:p>
            <a:r>
              <a:rPr lang="es-AR" sz="1000" dirty="0">
                <a:solidFill>
                  <a:schemeClr val="accent2"/>
                </a:solidFill>
                <a:latin typeface="Montserrat" panose="020B0604020202020204" charset="0"/>
              </a:rPr>
              <a:t>Ambas métricas sugieren un crecimiento significativo en el tiempo, aunque las </a:t>
            </a:r>
            <a:r>
              <a:rPr lang="es-AR" sz="1000" b="1" dirty="0">
                <a:solidFill>
                  <a:schemeClr val="accent2"/>
                </a:solidFill>
                <a:latin typeface="Montserrat" panose="020B0604020202020204" charset="0"/>
              </a:rPr>
              <a:t>ventas</a:t>
            </a:r>
            <a:r>
              <a:rPr lang="es-AR" sz="1000" dirty="0">
                <a:solidFill>
                  <a:schemeClr val="accent2"/>
                </a:solidFill>
                <a:latin typeface="Montserrat" panose="020B0604020202020204" charset="0"/>
              </a:rPr>
              <a:t> muestran más fluctuación y volatilidad que los </a:t>
            </a:r>
            <a:r>
              <a:rPr lang="es-AR" sz="1000" b="1" dirty="0">
                <a:solidFill>
                  <a:schemeClr val="accent2"/>
                </a:solidFill>
                <a:latin typeface="Montserrat" panose="020B0604020202020204" charset="0"/>
              </a:rPr>
              <a:t>ingresos</a:t>
            </a:r>
            <a:r>
              <a:rPr lang="es-AR" sz="1000" dirty="0">
                <a:solidFill>
                  <a:schemeClr val="accent2"/>
                </a:solidFill>
                <a:latin typeface="Montserrat" panose="020B0604020202020204" charset="0"/>
              </a:rPr>
              <a:t>, los cuales parecen tener más estabilidad hacia la segunda mitad del periodo analizado. Las </a:t>
            </a:r>
            <a:r>
              <a:rPr lang="es-AR" sz="1000" b="1" dirty="0">
                <a:solidFill>
                  <a:schemeClr val="accent2"/>
                </a:solidFill>
                <a:latin typeface="Montserrat" panose="020B0604020202020204" charset="0"/>
              </a:rPr>
              <a:t>métricas estadísticas</a:t>
            </a:r>
            <a:r>
              <a:rPr lang="es-AR" sz="1000" dirty="0">
                <a:solidFill>
                  <a:schemeClr val="accent2"/>
                </a:solidFill>
                <a:latin typeface="Montserrat" panose="020B0604020202020204" charset="0"/>
              </a:rPr>
              <a:t> indican que si bien los datos son algo dispersos y variables, la tendencia general es positiva, con un crecimiento sostenido tanto en ventas como en ingresos a lo largo del período.</a:t>
            </a:r>
          </a:p>
        </p:txBody>
      </p:sp>
    </p:spTree>
    <p:extLst>
      <p:ext uri="{BB962C8B-B14F-4D97-AF65-F5344CB8AC3E}">
        <p14:creationId xmlns:p14="http://schemas.microsoft.com/office/powerpoint/2010/main" val="277039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24" name="Google Shape;724;p34"/>
          <p:cNvGrpSpPr/>
          <p:nvPr/>
        </p:nvGrpSpPr>
        <p:grpSpPr>
          <a:xfrm>
            <a:off x="-457467" y="3699847"/>
            <a:ext cx="1595602" cy="1595581"/>
            <a:chOff x="4715450" y="3295725"/>
            <a:chExt cx="1864675" cy="1864650"/>
          </a:xfrm>
        </p:grpSpPr>
        <p:sp>
          <p:nvSpPr>
            <p:cNvPr id="725" name="Google Shape;725;p34"/>
            <p:cNvSpPr/>
            <p:nvPr/>
          </p:nvSpPr>
          <p:spPr>
            <a:xfrm>
              <a:off x="4715450" y="3295725"/>
              <a:ext cx="1864675" cy="1864650"/>
            </a:xfrm>
            <a:custGeom>
              <a:avLst/>
              <a:gdLst/>
              <a:ahLst/>
              <a:cxnLst/>
              <a:rect l="l" t="t" r="r" b="b"/>
              <a:pathLst>
                <a:path w="74587" h="74586" extrusionOk="0">
                  <a:moveTo>
                    <a:pt x="37355" y="321"/>
                  </a:moveTo>
                  <a:cubicBezTo>
                    <a:pt x="57723" y="321"/>
                    <a:pt x="74290" y="16863"/>
                    <a:pt x="74290" y="37231"/>
                  </a:cubicBezTo>
                  <a:cubicBezTo>
                    <a:pt x="74290" y="57723"/>
                    <a:pt x="57723" y="74264"/>
                    <a:pt x="37355" y="74264"/>
                  </a:cubicBezTo>
                  <a:cubicBezTo>
                    <a:pt x="16888" y="74264"/>
                    <a:pt x="322" y="57723"/>
                    <a:pt x="322" y="37231"/>
                  </a:cubicBezTo>
                  <a:cubicBezTo>
                    <a:pt x="322" y="16863"/>
                    <a:pt x="16888" y="321"/>
                    <a:pt x="37355" y="321"/>
                  </a:cubicBezTo>
                  <a:close/>
                  <a:moveTo>
                    <a:pt x="37355" y="0"/>
                  </a:moveTo>
                  <a:cubicBezTo>
                    <a:pt x="16765" y="0"/>
                    <a:pt x="1" y="16764"/>
                    <a:pt x="1" y="37231"/>
                  </a:cubicBezTo>
                  <a:cubicBezTo>
                    <a:pt x="1" y="57822"/>
                    <a:pt x="16765" y="74585"/>
                    <a:pt x="37355" y="74585"/>
                  </a:cubicBezTo>
                  <a:cubicBezTo>
                    <a:pt x="57921" y="74585"/>
                    <a:pt x="74586" y="57822"/>
                    <a:pt x="74586" y="37231"/>
                  </a:cubicBezTo>
                  <a:cubicBezTo>
                    <a:pt x="74586" y="16764"/>
                    <a:pt x="57921" y="0"/>
                    <a:pt x="37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4877775" y="3458050"/>
              <a:ext cx="1540625" cy="1540000"/>
            </a:xfrm>
            <a:custGeom>
              <a:avLst/>
              <a:gdLst/>
              <a:ahLst/>
              <a:cxnLst/>
              <a:rect l="l" t="t" r="r" b="b"/>
              <a:pathLst>
                <a:path w="61625" h="61600" extrusionOk="0">
                  <a:moveTo>
                    <a:pt x="30862" y="297"/>
                  </a:moveTo>
                  <a:cubicBezTo>
                    <a:pt x="47626" y="297"/>
                    <a:pt x="61304" y="13974"/>
                    <a:pt x="61304" y="30738"/>
                  </a:cubicBezTo>
                  <a:cubicBezTo>
                    <a:pt x="61304" y="47625"/>
                    <a:pt x="47626" y="61303"/>
                    <a:pt x="30862" y="61303"/>
                  </a:cubicBezTo>
                  <a:cubicBezTo>
                    <a:pt x="13975" y="61303"/>
                    <a:pt x="297" y="47625"/>
                    <a:pt x="297" y="30738"/>
                  </a:cubicBezTo>
                  <a:cubicBezTo>
                    <a:pt x="297" y="13974"/>
                    <a:pt x="13975" y="297"/>
                    <a:pt x="30862" y="297"/>
                  </a:cubicBezTo>
                  <a:close/>
                  <a:moveTo>
                    <a:pt x="30862" y="0"/>
                  </a:moveTo>
                  <a:cubicBezTo>
                    <a:pt x="13876" y="0"/>
                    <a:pt x="1" y="13875"/>
                    <a:pt x="1" y="30738"/>
                  </a:cubicBezTo>
                  <a:cubicBezTo>
                    <a:pt x="1" y="47724"/>
                    <a:pt x="13876" y="61599"/>
                    <a:pt x="30862" y="61599"/>
                  </a:cubicBezTo>
                  <a:cubicBezTo>
                    <a:pt x="47823" y="61599"/>
                    <a:pt x="61625" y="47724"/>
                    <a:pt x="61625" y="30738"/>
                  </a:cubicBezTo>
                  <a:cubicBezTo>
                    <a:pt x="61625" y="13875"/>
                    <a:pt x="47823" y="0"/>
                    <a:pt x="30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041975" y="3622225"/>
              <a:ext cx="1211625" cy="1211625"/>
            </a:xfrm>
            <a:custGeom>
              <a:avLst/>
              <a:gdLst/>
              <a:ahLst/>
              <a:cxnLst/>
              <a:rect l="l" t="t" r="r" b="b"/>
              <a:pathLst>
                <a:path w="48465" h="48465" extrusionOk="0">
                  <a:moveTo>
                    <a:pt x="24294" y="223"/>
                  </a:moveTo>
                  <a:cubicBezTo>
                    <a:pt x="37453" y="223"/>
                    <a:pt x="48267" y="11012"/>
                    <a:pt x="48267" y="24171"/>
                  </a:cubicBezTo>
                  <a:cubicBezTo>
                    <a:pt x="48267" y="37454"/>
                    <a:pt x="37453" y="48243"/>
                    <a:pt x="24294" y="48243"/>
                  </a:cubicBezTo>
                  <a:cubicBezTo>
                    <a:pt x="11011" y="48243"/>
                    <a:pt x="321" y="37454"/>
                    <a:pt x="321" y="24171"/>
                  </a:cubicBezTo>
                  <a:cubicBezTo>
                    <a:pt x="321" y="11012"/>
                    <a:pt x="11011" y="223"/>
                    <a:pt x="24294" y="223"/>
                  </a:cubicBezTo>
                  <a:close/>
                  <a:moveTo>
                    <a:pt x="24294" y="1"/>
                  </a:moveTo>
                  <a:cubicBezTo>
                    <a:pt x="10913" y="1"/>
                    <a:pt x="0" y="10814"/>
                    <a:pt x="0" y="24171"/>
                  </a:cubicBezTo>
                  <a:cubicBezTo>
                    <a:pt x="0" y="37552"/>
                    <a:pt x="10913" y="48465"/>
                    <a:pt x="24294" y="48465"/>
                  </a:cubicBezTo>
                  <a:cubicBezTo>
                    <a:pt x="37651" y="48465"/>
                    <a:pt x="48465" y="37552"/>
                    <a:pt x="48465" y="24171"/>
                  </a:cubicBezTo>
                  <a:cubicBezTo>
                    <a:pt x="48465" y="10814"/>
                    <a:pt x="37651" y="1"/>
                    <a:pt x="24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5204300" y="3784550"/>
              <a:ext cx="886975" cy="886975"/>
            </a:xfrm>
            <a:custGeom>
              <a:avLst/>
              <a:gdLst/>
              <a:ahLst/>
              <a:cxnLst/>
              <a:rect l="l" t="t" r="r" b="b"/>
              <a:pathLst>
                <a:path w="35479" h="35479" extrusionOk="0">
                  <a:moveTo>
                    <a:pt x="17801" y="297"/>
                  </a:moveTo>
                  <a:cubicBezTo>
                    <a:pt x="27356" y="297"/>
                    <a:pt x="35182" y="8123"/>
                    <a:pt x="35182" y="17678"/>
                  </a:cubicBezTo>
                  <a:cubicBezTo>
                    <a:pt x="35182" y="27356"/>
                    <a:pt x="27356" y="35182"/>
                    <a:pt x="17801" y="35182"/>
                  </a:cubicBezTo>
                  <a:cubicBezTo>
                    <a:pt x="8123" y="35182"/>
                    <a:pt x="297" y="27356"/>
                    <a:pt x="297" y="17678"/>
                  </a:cubicBezTo>
                  <a:cubicBezTo>
                    <a:pt x="297" y="8123"/>
                    <a:pt x="8123" y="297"/>
                    <a:pt x="17801" y="297"/>
                  </a:cubicBezTo>
                  <a:close/>
                  <a:moveTo>
                    <a:pt x="17801" y="1"/>
                  </a:moveTo>
                  <a:cubicBezTo>
                    <a:pt x="8024" y="1"/>
                    <a:pt x="0" y="7926"/>
                    <a:pt x="0" y="17678"/>
                  </a:cubicBezTo>
                  <a:cubicBezTo>
                    <a:pt x="0" y="27554"/>
                    <a:pt x="8024" y="35479"/>
                    <a:pt x="17801" y="35479"/>
                  </a:cubicBezTo>
                  <a:cubicBezTo>
                    <a:pt x="27578" y="35479"/>
                    <a:pt x="35478" y="27554"/>
                    <a:pt x="35478" y="17678"/>
                  </a:cubicBezTo>
                  <a:cubicBezTo>
                    <a:pt x="35478" y="7926"/>
                    <a:pt x="27578" y="1"/>
                    <a:pt x="17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369100" y="3948750"/>
              <a:ext cx="560450" cy="558600"/>
            </a:xfrm>
            <a:custGeom>
              <a:avLst/>
              <a:gdLst/>
              <a:ahLst/>
              <a:cxnLst/>
              <a:rect l="l" t="t" r="r" b="b"/>
              <a:pathLst>
                <a:path w="22418" h="22344" extrusionOk="0">
                  <a:moveTo>
                    <a:pt x="11209" y="222"/>
                  </a:moveTo>
                  <a:cubicBezTo>
                    <a:pt x="17159" y="222"/>
                    <a:pt x="22097" y="5160"/>
                    <a:pt x="22097" y="11110"/>
                  </a:cubicBezTo>
                  <a:cubicBezTo>
                    <a:pt x="22097" y="17183"/>
                    <a:pt x="17159" y="22121"/>
                    <a:pt x="11209" y="22121"/>
                  </a:cubicBezTo>
                  <a:cubicBezTo>
                    <a:pt x="5136" y="22121"/>
                    <a:pt x="198" y="17183"/>
                    <a:pt x="198" y="11110"/>
                  </a:cubicBezTo>
                  <a:cubicBezTo>
                    <a:pt x="198" y="5160"/>
                    <a:pt x="5136" y="222"/>
                    <a:pt x="11209" y="222"/>
                  </a:cubicBezTo>
                  <a:close/>
                  <a:moveTo>
                    <a:pt x="11209" y="0"/>
                  </a:moveTo>
                  <a:cubicBezTo>
                    <a:pt x="5037" y="0"/>
                    <a:pt x="0" y="4938"/>
                    <a:pt x="0" y="11110"/>
                  </a:cubicBezTo>
                  <a:cubicBezTo>
                    <a:pt x="0" y="17406"/>
                    <a:pt x="5037" y="22343"/>
                    <a:pt x="11209" y="22343"/>
                  </a:cubicBezTo>
                  <a:cubicBezTo>
                    <a:pt x="17381" y="22343"/>
                    <a:pt x="22418" y="17406"/>
                    <a:pt x="22418" y="11110"/>
                  </a:cubicBezTo>
                  <a:cubicBezTo>
                    <a:pt x="22418" y="4938"/>
                    <a:pt x="17381" y="0"/>
                    <a:pt x="11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5530800" y="4111075"/>
              <a:ext cx="233950" cy="233950"/>
            </a:xfrm>
            <a:custGeom>
              <a:avLst/>
              <a:gdLst/>
              <a:ahLst/>
              <a:cxnLst/>
              <a:rect l="l" t="t" r="r" b="b"/>
              <a:pathLst>
                <a:path w="9358" h="9358" extrusionOk="0">
                  <a:moveTo>
                    <a:pt x="4741" y="296"/>
                  </a:moveTo>
                  <a:cubicBezTo>
                    <a:pt x="7111" y="296"/>
                    <a:pt x="9062" y="2272"/>
                    <a:pt x="9062" y="4617"/>
                  </a:cubicBezTo>
                  <a:cubicBezTo>
                    <a:pt x="9062" y="7086"/>
                    <a:pt x="7111" y="9061"/>
                    <a:pt x="4741" y="9061"/>
                  </a:cubicBezTo>
                  <a:cubicBezTo>
                    <a:pt x="2272" y="9061"/>
                    <a:pt x="322" y="7086"/>
                    <a:pt x="322" y="4617"/>
                  </a:cubicBezTo>
                  <a:cubicBezTo>
                    <a:pt x="322" y="2272"/>
                    <a:pt x="2272" y="296"/>
                    <a:pt x="4741" y="296"/>
                  </a:cubicBezTo>
                  <a:close/>
                  <a:moveTo>
                    <a:pt x="4741" y="0"/>
                  </a:moveTo>
                  <a:cubicBezTo>
                    <a:pt x="2050" y="0"/>
                    <a:pt x="1" y="2049"/>
                    <a:pt x="1" y="4617"/>
                  </a:cubicBezTo>
                  <a:cubicBezTo>
                    <a:pt x="1" y="7308"/>
                    <a:pt x="2050" y="9357"/>
                    <a:pt x="4741" y="9357"/>
                  </a:cubicBezTo>
                  <a:cubicBezTo>
                    <a:pt x="7309" y="9357"/>
                    <a:pt x="9358" y="7308"/>
                    <a:pt x="9358" y="4617"/>
                  </a:cubicBezTo>
                  <a:cubicBezTo>
                    <a:pt x="9358" y="2049"/>
                    <a:pt x="7309" y="0"/>
                    <a:pt x="4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p:cNvSpPr>
            <a:spLocks noGrp="1"/>
          </p:cNvSpPr>
          <p:nvPr>
            <p:ph type="title" idx="2"/>
          </p:nvPr>
        </p:nvSpPr>
        <p:spPr>
          <a:xfrm>
            <a:off x="719826" y="340241"/>
            <a:ext cx="3035809" cy="511175"/>
          </a:xfrm>
        </p:spPr>
        <p:txBody>
          <a:bodyPr/>
          <a:lstStyle/>
          <a:p>
            <a:r>
              <a:rPr lang="es-AR" dirty="0" smtClean="0"/>
              <a:t>Análisis de redes</a:t>
            </a:r>
            <a:endParaRPr lang="es-AR" dirty="0"/>
          </a:p>
        </p:txBody>
      </p:sp>
      <p:cxnSp>
        <p:nvCxnSpPr>
          <p:cNvPr id="31" name="Straight Connector 30"/>
          <p:cNvCxnSpPr/>
          <p:nvPr/>
        </p:nvCxnSpPr>
        <p:spPr>
          <a:xfrm>
            <a:off x="800234" y="815493"/>
            <a:ext cx="2874991" cy="914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19826" y="1313166"/>
            <a:ext cx="7564638" cy="1600438"/>
          </a:xfrm>
          <a:prstGeom prst="rect">
            <a:avLst/>
          </a:prstGeom>
          <a:noFill/>
        </p:spPr>
        <p:txBody>
          <a:bodyPr wrap="square" rtlCol="0">
            <a:spAutoFit/>
          </a:bodyPr>
          <a:lstStyle/>
          <a:p>
            <a:r>
              <a:rPr lang="es-AR" dirty="0" smtClean="0">
                <a:solidFill>
                  <a:schemeClr val="accent2"/>
                </a:solidFill>
                <a:latin typeface="Montserrat" panose="020B0604020202020204" charset="0"/>
              </a:rPr>
              <a:t>Resulta interesante medir el crecimiento de los últimos meses de la cuenta de Instagram del Otro trago en base a medidas que se han tomado, por lo tanto se solicita la exportación de datos de la cuenta para su posterior limpieza, transformación y análisis.</a:t>
            </a:r>
          </a:p>
          <a:p>
            <a:r>
              <a:rPr lang="es-AR" dirty="0" smtClean="0">
                <a:solidFill>
                  <a:schemeClr val="accent2"/>
                </a:solidFill>
                <a:latin typeface="Montserrat" panose="020B0604020202020204" charset="0"/>
              </a:rPr>
              <a:t>También se </a:t>
            </a:r>
            <a:r>
              <a:rPr lang="es-AR" dirty="0">
                <a:solidFill>
                  <a:schemeClr val="accent2"/>
                </a:solidFill>
                <a:latin typeface="Montserrat" panose="020B0604020202020204" charset="0"/>
              </a:rPr>
              <a:t>solicitan las métricas propias que Instagram aporta a las cuentas tipo </a:t>
            </a:r>
            <a:r>
              <a:rPr lang="es-AR" dirty="0" smtClean="0">
                <a:solidFill>
                  <a:schemeClr val="accent2"/>
                </a:solidFill>
                <a:latin typeface="Montserrat" panose="020B0604020202020204" charset="0"/>
              </a:rPr>
              <a:t>Profesional, esto brinda un complemento interesante para añadir a los </a:t>
            </a:r>
            <a:r>
              <a:rPr lang="es-AR" dirty="0" err="1" smtClean="0">
                <a:solidFill>
                  <a:schemeClr val="accent2"/>
                </a:solidFill>
                <a:latin typeface="Montserrat" panose="020B0604020202020204" charset="0"/>
              </a:rPr>
              <a:t>insights</a:t>
            </a:r>
            <a:r>
              <a:rPr lang="es-AR" dirty="0" smtClean="0">
                <a:solidFill>
                  <a:schemeClr val="accent2"/>
                </a:solidFill>
                <a:latin typeface="Montserrat" panose="020B0604020202020204" charset="0"/>
              </a:rPr>
              <a:t> para acciones futuras.</a:t>
            </a:r>
            <a:endParaRPr lang="es-AR" dirty="0">
              <a:solidFill>
                <a:schemeClr val="accent2"/>
              </a:solidFill>
              <a:latin typeface="Montserrat" panose="020B0604020202020204" charset="0"/>
            </a:endParaRPr>
          </a:p>
        </p:txBody>
      </p:sp>
      <p:cxnSp>
        <p:nvCxnSpPr>
          <p:cNvPr id="19" name="Straight Connector 18"/>
          <p:cNvCxnSpPr/>
          <p:nvPr/>
        </p:nvCxnSpPr>
        <p:spPr>
          <a:xfrm>
            <a:off x="720000" y="34024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21" name="Google Shape;9743;p63"/>
          <p:cNvGrpSpPr/>
          <p:nvPr/>
        </p:nvGrpSpPr>
        <p:grpSpPr>
          <a:xfrm>
            <a:off x="149088" y="403943"/>
            <a:ext cx="482214" cy="420694"/>
            <a:chOff x="3094217" y="1976585"/>
            <a:chExt cx="350198" cy="350548"/>
          </a:xfrm>
        </p:grpSpPr>
        <p:sp>
          <p:nvSpPr>
            <p:cNvPr id="24" name="Google Shape;9744;p6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45;p6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46;p6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47;p6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48;p6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49;p6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50;p6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51;p6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52;p6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53;p6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54;p6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55;p6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56;p6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4402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24" name="Google Shape;724;p34"/>
          <p:cNvGrpSpPr/>
          <p:nvPr/>
        </p:nvGrpSpPr>
        <p:grpSpPr>
          <a:xfrm>
            <a:off x="-457467" y="3699847"/>
            <a:ext cx="1595602" cy="1595581"/>
            <a:chOff x="4715450" y="3295725"/>
            <a:chExt cx="1864675" cy="1864650"/>
          </a:xfrm>
        </p:grpSpPr>
        <p:sp>
          <p:nvSpPr>
            <p:cNvPr id="725" name="Google Shape;725;p34"/>
            <p:cNvSpPr/>
            <p:nvPr/>
          </p:nvSpPr>
          <p:spPr>
            <a:xfrm>
              <a:off x="4715450" y="3295725"/>
              <a:ext cx="1864675" cy="1864650"/>
            </a:xfrm>
            <a:custGeom>
              <a:avLst/>
              <a:gdLst/>
              <a:ahLst/>
              <a:cxnLst/>
              <a:rect l="l" t="t" r="r" b="b"/>
              <a:pathLst>
                <a:path w="74587" h="74586" extrusionOk="0">
                  <a:moveTo>
                    <a:pt x="37355" y="321"/>
                  </a:moveTo>
                  <a:cubicBezTo>
                    <a:pt x="57723" y="321"/>
                    <a:pt x="74290" y="16863"/>
                    <a:pt x="74290" y="37231"/>
                  </a:cubicBezTo>
                  <a:cubicBezTo>
                    <a:pt x="74290" y="57723"/>
                    <a:pt x="57723" y="74264"/>
                    <a:pt x="37355" y="74264"/>
                  </a:cubicBezTo>
                  <a:cubicBezTo>
                    <a:pt x="16888" y="74264"/>
                    <a:pt x="322" y="57723"/>
                    <a:pt x="322" y="37231"/>
                  </a:cubicBezTo>
                  <a:cubicBezTo>
                    <a:pt x="322" y="16863"/>
                    <a:pt x="16888" y="321"/>
                    <a:pt x="37355" y="321"/>
                  </a:cubicBezTo>
                  <a:close/>
                  <a:moveTo>
                    <a:pt x="37355" y="0"/>
                  </a:moveTo>
                  <a:cubicBezTo>
                    <a:pt x="16765" y="0"/>
                    <a:pt x="1" y="16764"/>
                    <a:pt x="1" y="37231"/>
                  </a:cubicBezTo>
                  <a:cubicBezTo>
                    <a:pt x="1" y="57822"/>
                    <a:pt x="16765" y="74585"/>
                    <a:pt x="37355" y="74585"/>
                  </a:cubicBezTo>
                  <a:cubicBezTo>
                    <a:pt x="57921" y="74585"/>
                    <a:pt x="74586" y="57822"/>
                    <a:pt x="74586" y="37231"/>
                  </a:cubicBezTo>
                  <a:cubicBezTo>
                    <a:pt x="74586" y="16764"/>
                    <a:pt x="57921" y="0"/>
                    <a:pt x="37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4877775" y="3458050"/>
              <a:ext cx="1540625" cy="1540000"/>
            </a:xfrm>
            <a:custGeom>
              <a:avLst/>
              <a:gdLst/>
              <a:ahLst/>
              <a:cxnLst/>
              <a:rect l="l" t="t" r="r" b="b"/>
              <a:pathLst>
                <a:path w="61625" h="61600" extrusionOk="0">
                  <a:moveTo>
                    <a:pt x="30862" y="297"/>
                  </a:moveTo>
                  <a:cubicBezTo>
                    <a:pt x="47626" y="297"/>
                    <a:pt x="61304" y="13974"/>
                    <a:pt x="61304" y="30738"/>
                  </a:cubicBezTo>
                  <a:cubicBezTo>
                    <a:pt x="61304" y="47625"/>
                    <a:pt x="47626" y="61303"/>
                    <a:pt x="30862" y="61303"/>
                  </a:cubicBezTo>
                  <a:cubicBezTo>
                    <a:pt x="13975" y="61303"/>
                    <a:pt x="297" y="47625"/>
                    <a:pt x="297" y="30738"/>
                  </a:cubicBezTo>
                  <a:cubicBezTo>
                    <a:pt x="297" y="13974"/>
                    <a:pt x="13975" y="297"/>
                    <a:pt x="30862" y="297"/>
                  </a:cubicBezTo>
                  <a:close/>
                  <a:moveTo>
                    <a:pt x="30862" y="0"/>
                  </a:moveTo>
                  <a:cubicBezTo>
                    <a:pt x="13876" y="0"/>
                    <a:pt x="1" y="13875"/>
                    <a:pt x="1" y="30738"/>
                  </a:cubicBezTo>
                  <a:cubicBezTo>
                    <a:pt x="1" y="47724"/>
                    <a:pt x="13876" y="61599"/>
                    <a:pt x="30862" y="61599"/>
                  </a:cubicBezTo>
                  <a:cubicBezTo>
                    <a:pt x="47823" y="61599"/>
                    <a:pt x="61625" y="47724"/>
                    <a:pt x="61625" y="30738"/>
                  </a:cubicBezTo>
                  <a:cubicBezTo>
                    <a:pt x="61625" y="13875"/>
                    <a:pt x="47823" y="0"/>
                    <a:pt x="308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5041975" y="3622225"/>
              <a:ext cx="1211625" cy="1211625"/>
            </a:xfrm>
            <a:custGeom>
              <a:avLst/>
              <a:gdLst/>
              <a:ahLst/>
              <a:cxnLst/>
              <a:rect l="l" t="t" r="r" b="b"/>
              <a:pathLst>
                <a:path w="48465" h="48465" extrusionOk="0">
                  <a:moveTo>
                    <a:pt x="24294" y="223"/>
                  </a:moveTo>
                  <a:cubicBezTo>
                    <a:pt x="37453" y="223"/>
                    <a:pt x="48267" y="11012"/>
                    <a:pt x="48267" y="24171"/>
                  </a:cubicBezTo>
                  <a:cubicBezTo>
                    <a:pt x="48267" y="37454"/>
                    <a:pt x="37453" y="48243"/>
                    <a:pt x="24294" y="48243"/>
                  </a:cubicBezTo>
                  <a:cubicBezTo>
                    <a:pt x="11011" y="48243"/>
                    <a:pt x="321" y="37454"/>
                    <a:pt x="321" y="24171"/>
                  </a:cubicBezTo>
                  <a:cubicBezTo>
                    <a:pt x="321" y="11012"/>
                    <a:pt x="11011" y="223"/>
                    <a:pt x="24294" y="223"/>
                  </a:cubicBezTo>
                  <a:close/>
                  <a:moveTo>
                    <a:pt x="24294" y="1"/>
                  </a:moveTo>
                  <a:cubicBezTo>
                    <a:pt x="10913" y="1"/>
                    <a:pt x="0" y="10814"/>
                    <a:pt x="0" y="24171"/>
                  </a:cubicBezTo>
                  <a:cubicBezTo>
                    <a:pt x="0" y="37552"/>
                    <a:pt x="10913" y="48465"/>
                    <a:pt x="24294" y="48465"/>
                  </a:cubicBezTo>
                  <a:cubicBezTo>
                    <a:pt x="37651" y="48465"/>
                    <a:pt x="48465" y="37552"/>
                    <a:pt x="48465" y="24171"/>
                  </a:cubicBezTo>
                  <a:cubicBezTo>
                    <a:pt x="48465" y="10814"/>
                    <a:pt x="37651" y="1"/>
                    <a:pt x="24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5204300" y="3784550"/>
              <a:ext cx="886975" cy="886975"/>
            </a:xfrm>
            <a:custGeom>
              <a:avLst/>
              <a:gdLst/>
              <a:ahLst/>
              <a:cxnLst/>
              <a:rect l="l" t="t" r="r" b="b"/>
              <a:pathLst>
                <a:path w="35479" h="35479" extrusionOk="0">
                  <a:moveTo>
                    <a:pt x="17801" y="297"/>
                  </a:moveTo>
                  <a:cubicBezTo>
                    <a:pt x="27356" y="297"/>
                    <a:pt x="35182" y="8123"/>
                    <a:pt x="35182" y="17678"/>
                  </a:cubicBezTo>
                  <a:cubicBezTo>
                    <a:pt x="35182" y="27356"/>
                    <a:pt x="27356" y="35182"/>
                    <a:pt x="17801" y="35182"/>
                  </a:cubicBezTo>
                  <a:cubicBezTo>
                    <a:pt x="8123" y="35182"/>
                    <a:pt x="297" y="27356"/>
                    <a:pt x="297" y="17678"/>
                  </a:cubicBezTo>
                  <a:cubicBezTo>
                    <a:pt x="297" y="8123"/>
                    <a:pt x="8123" y="297"/>
                    <a:pt x="17801" y="297"/>
                  </a:cubicBezTo>
                  <a:close/>
                  <a:moveTo>
                    <a:pt x="17801" y="1"/>
                  </a:moveTo>
                  <a:cubicBezTo>
                    <a:pt x="8024" y="1"/>
                    <a:pt x="0" y="7926"/>
                    <a:pt x="0" y="17678"/>
                  </a:cubicBezTo>
                  <a:cubicBezTo>
                    <a:pt x="0" y="27554"/>
                    <a:pt x="8024" y="35479"/>
                    <a:pt x="17801" y="35479"/>
                  </a:cubicBezTo>
                  <a:cubicBezTo>
                    <a:pt x="27578" y="35479"/>
                    <a:pt x="35478" y="27554"/>
                    <a:pt x="35478" y="17678"/>
                  </a:cubicBezTo>
                  <a:cubicBezTo>
                    <a:pt x="35478" y="7926"/>
                    <a:pt x="27578" y="1"/>
                    <a:pt x="178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5369100" y="3948750"/>
              <a:ext cx="560450" cy="558600"/>
            </a:xfrm>
            <a:custGeom>
              <a:avLst/>
              <a:gdLst/>
              <a:ahLst/>
              <a:cxnLst/>
              <a:rect l="l" t="t" r="r" b="b"/>
              <a:pathLst>
                <a:path w="22418" h="22344" extrusionOk="0">
                  <a:moveTo>
                    <a:pt x="11209" y="222"/>
                  </a:moveTo>
                  <a:cubicBezTo>
                    <a:pt x="17159" y="222"/>
                    <a:pt x="22097" y="5160"/>
                    <a:pt x="22097" y="11110"/>
                  </a:cubicBezTo>
                  <a:cubicBezTo>
                    <a:pt x="22097" y="17183"/>
                    <a:pt x="17159" y="22121"/>
                    <a:pt x="11209" y="22121"/>
                  </a:cubicBezTo>
                  <a:cubicBezTo>
                    <a:pt x="5136" y="22121"/>
                    <a:pt x="198" y="17183"/>
                    <a:pt x="198" y="11110"/>
                  </a:cubicBezTo>
                  <a:cubicBezTo>
                    <a:pt x="198" y="5160"/>
                    <a:pt x="5136" y="222"/>
                    <a:pt x="11209" y="222"/>
                  </a:cubicBezTo>
                  <a:close/>
                  <a:moveTo>
                    <a:pt x="11209" y="0"/>
                  </a:moveTo>
                  <a:cubicBezTo>
                    <a:pt x="5037" y="0"/>
                    <a:pt x="0" y="4938"/>
                    <a:pt x="0" y="11110"/>
                  </a:cubicBezTo>
                  <a:cubicBezTo>
                    <a:pt x="0" y="17406"/>
                    <a:pt x="5037" y="22343"/>
                    <a:pt x="11209" y="22343"/>
                  </a:cubicBezTo>
                  <a:cubicBezTo>
                    <a:pt x="17381" y="22343"/>
                    <a:pt x="22418" y="17406"/>
                    <a:pt x="22418" y="11110"/>
                  </a:cubicBezTo>
                  <a:cubicBezTo>
                    <a:pt x="22418" y="4938"/>
                    <a:pt x="17381" y="0"/>
                    <a:pt x="11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5530800" y="4111075"/>
              <a:ext cx="233950" cy="233950"/>
            </a:xfrm>
            <a:custGeom>
              <a:avLst/>
              <a:gdLst/>
              <a:ahLst/>
              <a:cxnLst/>
              <a:rect l="l" t="t" r="r" b="b"/>
              <a:pathLst>
                <a:path w="9358" h="9358" extrusionOk="0">
                  <a:moveTo>
                    <a:pt x="4741" y="296"/>
                  </a:moveTo>
                  <a:cubicBezTo>
                    <a:pt x="7111" y="296"/>
                    <a:pt x="9062" y="2272"/>
                    <a:pt x="9062" y="4617"/>
                  </a:cubicBezTo>
                  <a:cubicBezTo>
                    <a:pt x="9062" y="7086"/>
                    <a:pt x="7111" y="9061"/>
                    <a:pt x="4741" y="9061"/>
                  </a:cubicBezTo>
                  <a:cubicBezTo>
                    <a:pt x="2272" y="9061"/>
                    <a:pt x="322" y="7086"/>
                    <a:pt x="322" y="4617"/>
                  </a:cubicBezTo>
                  <a:cubicBezTo>
                    <a:pt x="322" y="2272"/>
                    <a:pt x="2272" y="296"/>
                    <a:pt x="4741" y="296"/>
                  </a:cubicBezTo>
                  <a:close/>
                  <a:moveTo>
                    <a:pt x="4741" y="0"/>
                  </a:moveTo>
                  <a:cubicBezTo>
                    <a:pt x="2050" y="0"/>
                    <a:pt x="1" y="2049"/>
                    <a:pt x="1" y="4617"/>
                  </a:cubicBezTo>
                  <a:cubicBezTo>
                    <a:pt x="1" y="7308"/>
                    <a:pt x="2050" y="9357"/>
                    <a:pt x="4741" y="9357"/>
                  </a:cubicBezTo>
                  <a:cubicBezTo>
                    <a:pt x="7309" y="9357"/>
                    <a:pt x="9358" y="7308"/>
                    <a:pt x="9358" y="4617"/>
                  </a:cubicBezTo>
                  <a:cubicBezTo>
                    <a:pt x="9358" y="2049"/>
                    <a:pt x="7309" y="0"/>
                    <a:pt x="4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p:cNvSpPr>
            <a:spLocks noGrp="1"/>
          </p:cNvSpPr>
          <p:nvPr>
            <p:ph type="title" idx="2"/>
          </p:nvPr>
        </p:nvSpPr>
        <p:spPr>
          <a:xfrm>
            <a:off x="719826" y="340241"/>
            <a:ext cx="3035809" cy="511175"/>
          </a:xfrm>
        </p:spPr>
        <p:txBody>
          <a:bodyPr/>
          <a:lstStyle/>
          <a:p>
            <a:r>
              <a:rPr lang="es-AR" dirty="0" smtClean="0"/>
              <a:t>Análisis de redes</a:t>
            </a:r>
            <a:endParaRPr lang="es-AR" dirty="0"/>
          </a:p>
        </p:txBody>
      </p:sp>
      <p:cxnSp>
        <p:nvCxnSpPr>
          <p:cNvPr id="31" name="Straight Connector 30"/>
          <p:cNvCxnSpPr/>
          <p:nvPr/>
        </p:nvCxnSpPr>
        <p:spPr>
          <a:xfrm>
            <a:off x="800234" y="815493"/>
            <a:ext cx="2874991" cy="914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20000" y="34024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3" name="Picture 2"/>
          <p:cNvPicPr>
            <a:picLocks noChangeAspect="1"/>
          </p:cNvPicPr>
          <p:nvPr/>
        </p:nvPicPr>
        <p:blipFill>
          <a:blip r:embed="rId3"/>
          <a:stretch>
            <a:fillRect/>
          </a:stretch>
        </p:blipFill>
        <p:spPr>
          <a:xfrm>
            <a:off x="240227" y="2331720"/>
            <a:ext cx="4522345" cy="26978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stretch>
            <a:fillRect/>
          </a:stretch>
        </p:blipFill>
        <p:spPr>
          <a:xfrm>
            <a:off x="4279392" y="140601"/>
            <a:ext cx="4727448" cy="2823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63972" y="985367"/>
            <a:ext cx="3347513" cy="954107"/>
          </a:xfrm>
          <a:prstGeom prst="rect">
            <a:avLst/>
          </a:prstGeom>
          <a:noFill/>
        </p:spPr>
        <p:txBody>
          <a:bodyPr wrap="square" rtlCol="0">
            <a:spAutoFit/>
          </a:bodyPr>
          <a:lstStyle/>
          <a:p>
            <a:r>
              <a:rPr lang="es-AR" dirty="0">
                <a:solidFill>
                  <a:schemeClr val="accent2"/>
                </a:solidFill>
                <a:latin typeface="Montserrat" panose="020B0604020202020204" charset="0"/>
              </a:rPr>
              <a:t>Se observa un aumento brusco en los usuarios que siguen el comercio en </a:t>
            </a:r>
            <a:r>
              <a:rPr lang="es-AR" dirty="0" smtClean="0">
                <a:solidFill>
                  <a:schemeClr val="accent2"/>
                </a:solidFill>
                <a:latin typeface="Montserrat" panose="020B0604020202020204" charset="0"/>
              </a:rPr>
              <a:t>Instagram </a:t>
            </a:r>
            <a:r>
              <a:rPr lang="es-AR" dirty="0">
                <a:solidFill>
                  <a:schemeClr val="accent2"/>
                </a:solidFill>
                <a:latin typeface="Montserrat" panose="020B0604020202020204" charset="0"/>
              </a:rPr>
              <a:t>debido </a:t>
            </a:r>
            <a:r>
              <a:rPr lang="es-AR" dirty="0" smtClean="0">
                <a:solidFill>
                  <a:schemeClr val="accent2"/>
                </a:solidFill>
                <a:latin typeface="Montserrat" panose="020B0604020202020204" charset="0"/>
              </a:rPr>
              <a:t>a </a:t>
            </a:r>
            <a:r>
              <a:rPr lang="es-AR" dirty="0">
                <a:solidFill>
                  <a:schemeClr val="accent2"/>
                </a:solidFill>
                <a:latin typeface="Montserrat" panose="020B0604020202020204" charset="0"/>
              </a:rPr>
              <a:t>eventos interactivos en el local</a:t>
            </a:r>
          </a:p>
        </p:txBody>
      </p:sp>
      <p:sp>
        <p:nvSpPr>
          <p:cNvPr id="6" name="Rectangle 5"/>
          <p:cNvSpPr/>
          <p:nvPr/>
        </p:nvSpPr>
        <p:spPr>
          <a:xfrm>
            <a:off x="4970547" y="3136196"/>
            <a:ext cx="3623417" cy="1600438"/>
          </a:xfrm>
          <a:prstGeom prst="rect">
            <a:avLst/>
          </a:prstGeom>
        </p:spPr>
        <p:txBody>
          <a:bodyPr wrap="square">
            <a:spAutoFit/>
          </a:bodyPr>
          <a:lstStyle/>
          <a:p>
            <a:r>
              <a:rPr lang="es-AR" dirty="0" smtClean="0">
                <a:solidFill>
                  <a:schemeClr val="accent2"/>
                </a:solidFill>
                <a:latin typeface="Montserrat" panose="020B0604020202020204" charset="0"/>
              </a:rPr>
              <a:t>Además observamos que los nuevos usuarios generalmente se unen a la cuenta todos los días de la semana, pero con mayor frecuencia los viernes, por lo tanto, resulta interesante realizar estos eventos interactivos con clientes los viernes.</a:t>
            </a:r>
            <a:endParaRPr lang="es-AR" dirty="0">
              <a:solidFill>
                <a:schemeClr val="accent2"/>
              </a:solidFill>
              <a:latin typeface="Montserrat" panose="020B0604020202020204" charset="0"/>
            </a:endParaRPr>
          </a:p>
        </p:txBody>
      </p:sp>
      <p:grpSp>
        <p:nvGrpSpPr>
          <p:cNvPr id="21" name="Google Shape;9743;p63"/>
          <p:cNvGrpSpPr/>
          <p:nvPr/>
        </p:nvGrpSpPr>
        <p:grpSpPr>
          <a:xfrm>
            <a:off x="149088" y="403943"/>
            <a:ext cx="482214" cy="420694"/>
            <a:chOff x="3094217" y="1976585"/>
            <a:chExt cx="350198" cy="350548"/>
          </a:xfrm>
        </p:grpSpPr>
        <p:sp>
          <p:nvSpPr>
            <p:cNvPr id="22" name="Google Shape;9744;p6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45;p6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46;p6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47;p6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48;p6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49;p6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50;p6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51;p6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52;p6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53;p6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54;p6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55;p6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56;p6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4855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10" name="Google Shape;910;p45"/>
          <p:cNvSpPr/>
          <p:nvPr/>
        </p:nvSpPr>
        <p:spPr>
          <a:xfrm rot="5400000">
            <a:off x="1297875" y="3652200"/>
            <a:ext cx="182097" cy="905048"/>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5" name="Google Shape;905;p45"/>
          <p:cNvPicPr preferRelativeResize="0">
            <a:picLocks noGrp="1"/>
          </p:cNvPicPr>
          <p:nvPr>
            <p:ph type="pic" idx="2"/>
          </p:nvPr>
        </p:nvPicPr>
        <p:blipFill rotWithShape="1">
          <a:blip r:embed="rId3">
            <a:alphaModFix/>
          </a:blip>
          <a:srcRect l="11096" r="11088"/>
          <a:stretch/>
        </p:blipFill>
        <p:spPr>
          <a:xfrm>
            <a:off x="242316" y="2734056"/>
            <a:ext cx="2551176" cy="2292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2" name="Table 1"/>
          <p:cNvGraphicFramePr>
            <a:graphicFrameLocks noGrp="1"/>
          </p:cNvGraphicFramePr>
          <p:nvPr>
            <p:extLst>
              <p:ext uri="{D42A27DB-BD31-4B8C-83A1-F6EECF244321}">
                <p14:modId xmlns:p14="http://schemas.microsoft.com/office/powerpoint/2010/main" val="740694752"/>
              </p:ext>
            </p:extLst>
          </p:nvPr>
        </p:nvGraphicFramePr>
        <p:xfrm>
          <a:off x="3008752" y="498684"/>
          <a:ext cx="5668527" cy="4590402"/>
        </p:xfrm>
        <a:graphic>
          <a:graphicData uri="http://schemas.openxmlformats.org/drawingml/2006/table">
            <a:tbl>
              <a:tblPr>
                <a:tableStyleId>{D21083B8-8E4B-4F23-AA4B-E36C26D757B1}</a:tableStyleId>
              </a:tblPr>
              <a:tblGrid>
                <a:gridCol w="3273176">
                  <a:extLst>
                    <a:ext uri="{9D8B030D-6E8A-4147-A177-3AD203B41FA5}">
                      <a16:colId xmlns:a16="http://schemas.microsoft.com/office/drawing/2014/main" val="1864542147"/>
                    </a:ext>
                  </a:extLst>
                </a:gridCol>
                <a:gridCol w="2395351">
                  <a:extLst>
                    <a:ext uri="{9D8B030D-6E8A-4147-A177-3AD203B41FA5}">
                      <a16:colId xmlns:a16="http://schemas.microsoft.com/office/drawing/2014/main" val="1135721934"/>
                    </a:ext>
                  </a:extLst>
                </a:gridCol>
              </a:tblGrid>
              <a:tr h="126530">
                <a:tc>
                  <a:txBody>
                    <a:bodyPr/>
                    <a:lstStyle/>
                    <a:p>
                      <a:pPr algn="ctr" fontAlgn="b"/>
                      <a:r>
                        <a:rPr lang="es-AR" sz="1000" b="1" u="none" strike="noStrike" dirty="0" smtClean="0">
                          <a:solidFill>
                            <a:schemeClr val="accent2"/>
                          </a:solidFill>
                          <a:effectLst/>
                          <a:latin typeface="Montserrat" panose="020B0604020202020204" charset="0"/>
                        </a:rPr>
                        <a:t>Métricas</a:t>
                      </a:r>
                      <a:endParaRPr lang="es-AR" sz="1000" b="1"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b="1" u="none" strike="noStrike" dirty="0">
                          <a:solidFill>
                            <a:schemeClr val="accent2"/>
                          </a:solidFill>
                          <a:effectLst/>
                          <a:latin typeface="Montserrat" panose="020B0604020202020204" charset="0"/>
                        </a:rPr>
                        <a:t>Valores</a:t>
                      </a:r>
                      <a:endParaRPr lang="es-AR" sz="1000" b="1"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1092783492"/>
                  </a:ext>
                </a:extLst>
              </a:tr>
              <a:tr h="126530">
                <a:tc>
                  <a:txBody>
                    <a:bodyPr/>
                    <a:lstStyle/>
                    <a:p>
                      <a:pPr algn="l" fontAlgn="b"/>
                      <a:r>
                        <a:rPr lang="es-AR" sz="1000" u="none" strike="noStrike" dirty="0">
                          <a:solidFill>
                            <a:schemeClr val="accent2"/>
                          </a:solidFill>
                          <a:effectLst/>
                          <a:latin typeface="Montserrat" panose="020B0604020202020204" charset="0"/>
                        </a:rPr>
                        <a:t>Intervalo de fechas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Jun 15 - </a:t>
                      </a:r>
                      <a:r>
                        <a:rPr lang="es-AR" sz="1000" u="none" strike="noStrike" dirty="0" err="1">
                          <a:solidFill>
                            <a:schemeClr val="accent2"/>
                          </a:solidFill>
                          <a:effectLst/>
                          <a:latin typeface="Montserrat" panose="020B0604020202020204" charset="0"/>
                        </a:rPr>
                        <a:t>Sep</a:t>
                      </a:r>
                      <a:r>
                        <a:rPr lang="es-AR" sz="1000" u="none" strike="noStrike" dirty="0">
                          <a:solidFill>
                            <a:schemeClr val="accent2"/>
                          </a:solidFill>
                          <a:effectLst/>
                          <a:latin typeface="Montserrat" panose="020B0604020202020204" charset="0"/>
                        </a:rPr>
                        <a:t> 12</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897811874"/>
                  </a:ext>
                </a:extLst>
              </a:tr>
              <a:tr h="126530">
                <a:tc>
                  <a:txBody>
                    <a:bodyPr/>
                    <a:lstStyle/>
                    <a:p>
                      <a:pPr algn="l" fontAlgn="b"/>
                      <a:r>
                        <a:rPr lang="es-AR" sz="1000" u="none" strike="noStrike" dirty="0">
                          <a:solidFill>
                            <a:schemeClr val="accent2"/>
                          </a:solidFill>
                          <a:effectLst/>
                          <a:latin typeface="Montserrat" panose="020B0604020202020204" charset="0"/>
                        </a:rPr>
                        <a:t>Interacciones con el contenido</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1,099,681</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4222356239"/>
                  </a:ext>
                </a:extLst>
              </a:tr>
              <a:tr h="126530">
                <a:tc>
                  <a:txBody>
                    <a:bodyPr/>
                    <a:lstStyle/>
                    <a:p>
                      <a:pPr algn="l" fontAlgn="b"/>
                      <a:r>
                        <a:rPr lang="es-AR" sz="1000" u="none" strike="noStrike" dirty="0">
                          <a:solidFill>
                            <a:schemeClr val="accent2"/>
                          </a:solidFill>
                          <a:effectLst/>
                          <a:latin typeface="Montserrat" panose="020B0604020202020204" charset="0"/>
                        </a:rPr>
                        <a:t>Diferencia de interacciones con el contenido</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+741%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2048646033"/>
                  </a:ext>
                </a:extLst>
              </a:tr>
              <a:tr h="126530">
                <a:tc>
                  <a:txBody>
                    <a:bodyPr/>
                    <a:lstStyle/>
                    <a:p>
                      <a:pPr algn="l" fontAlgn="b"/>
                      <a:r>
                        <a:rPr lang="es-AR" sz="1000" u="none" strike="noStrike" dirty="0">
                          <a:solidFill>
                            <a:schemeClr val="accent2"/>
                          </a:solidFill>
                          <a:effectLst/>
                          <a:latin typeface="Montserrat" panose="020B0604020202020204" charset="0"/>
                        </a:rPr>
                        <a:t>Interacciones con publicaciones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94</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791803670"/>
                  </a:ext>
                </a:extLst>
              </a:tr>
              <a:tr h="126530">
                <a:tc>
                  <a:txBody>
                    <a:bodyPr/>
                    <a:lstStyle/>
                    <a:p>
                      <a:pPr algn="l" fontAlgn="b"/>
                      <a:r>
                        <a:rPr lang="es-AR" sz="1000" u="none" strike="noStrike" dirty="0">
                          <a:solidFill>
                            <a:schemeClr val="accent2"/>
                          </a:solidFill>
                          <a:effectLst/>
                          <a:latin typeface="Montserrat" panose="020B0604020202020204" charset="0"/>
                        </a:rPr>
                        <a:t>Diferencia de interacciones con las publicaciones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-65.9%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977521"/>
                  </a:ext>
                </a:extLst>
              </a:tr>
              <a:tr h="126530">
                <a:tc>
                  <a:txBody>
                    <a:bodyPr/>
                    <a:lstStyle/>
                    <a:p>
                      <a:pPr algn="l" fontAlgn="b"/>
                      <a:r>
                        <a:rPr lang="es-AR" sz="1000" u="none" strike="noStrike" dirty="0">
                          <a:solidFill>
                            <a:schemeClr val="accent2"/>
                          </a:solidFill>
                          <a:effectLst/>
                          <a:latin typeface="Montserrat" panose="020B0604020202020204" charset="0"/>
                        </a:rPr>
                        <a:t>Me gusta en publicaciones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74</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4138664401"/>
                  </a:ext>
                </a:extLst>
              </a:tr>
              <a:tr h="126530">
                <a:tc>
                  <a:txBody>
                    <a:bodyPr/>
                    <a:lstStyle/>
                    <a:p>
                      <a:pPr algn="l" fontAlgn="b"/>
                      <a:r>
                        <a:rPr lang="es-AR" sz="1000" u="none" strike="noStrike" dirty="0">
                          <a:solidFill>
                            <a:schemeClr val="accent2"/>
                          </a:solidFill>
                          <a:effectLst/>
                          <a:latin typeface="Montserrat" panose="020B0604020202020204" charset="0"/>
                        </a:rPr>
                        <a:t>Veces que se compartieron las publicaciones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2</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1449469603"/>
                  </a:ext>
                </a:extLst>
              </a:tr>
              <a:tr h="126530">
                <a:tc>
                  <a:txBody>
                    <a:bodyPr/>
                    <a:lstStyle/>
                    <a:p>
                      <a:pPr algn="l" fontAlgn="b"/>
                      <a:r>
                        <a:rPr lang="es-AR" sz="1000" u="none" strike="noStrike" dirty="0">
                          <a:solidFill>
                            <a:schemeClr val="accent2"/>
                          </a:solidFill>
                          <a:effectLst/>
                          <a:latin typeface="Montserrat" panose="020B0604020202020204" charset="0"/>
                        </a:rPr>
                        <a:t>Veces que se guarda la </a:t>
                      </a:r>
                      <a:r>
                        <a:rPr lang="es-AR" sz="1000" u="none" strike="noStrike" dirty="0" smtClean="0">
                          <a:solidFill>
                            <a:schemeClr val="accent2"/>
                          </a:solidFill>
                          <a:effectLst/>
                          <a:latin typeface="Montserrat" panose="020B0604020202020204" charset="0"/>
                        </a:rPr>
                        <a:t>publicación</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16</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921386997"/>
                  </a:ext>
                </a:extLst>
              </a:tr>
              <a:tr h="126530">
                <a:tc>
                  <a:txBody>
                    <a:bodyPr/>
                    <a:lstStyle/>
                    <a:p>
                      <a:pPr algn="l" fontAlgn="b"/>
                      <a:r>
                        <a:rPr lang="es-AR" sz="1000" u="none" strike="noStrike" dirty="0">
                          <a:solidFill>
                            <a:schemeClr val="accent2"/>
                          </a:solidFill>
                          <a:effectLst/>
                          <a:latin typeface="Montserrat" panose="020B0604020202020204" charset="0"/>
                        </a:rPr>
                        <a:t>Interacciones con historias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154</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8960320"/>
                  </a:ext>
                </a:extLst>
              </a:tr>
              <a:tr h="126530">
                <a:tc>
                  <a:txBody>
                    <a:bodyPr/>
                    <a:lstStyle/>
                    <a:p>
                      <a:pPr algn="l" fontAlgn="b"/>
                      <a:r>
                        <a:rPr lang="es-AR" sz="1000" u="none" strike="noStrike" dirty="0">
                          <a:solidFill>
                            <a:schemeClr val="accent2"/>
                          </a:solidFill>
                          <a:effectLst/>
                          <a:latin typeface="Montserrat" panose="020B0604020202020204" charset="0"/>
                        </a:rPr>
                        <a:t>Diferencia de interacciones con las historias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-78.8%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1331792884"/>
                  </a:ext>
                </a:extLst>
              </a:tr>
              <a:tr h="126530">
                <a:tc>
                  <a:txBody>
                    <a:bodyPr/>
                    <a:lstStyle/>
                    <a:p>
                      <a:pPr algn="l" fontAlgn="b"/>
                      <a:r>
                        <a:rPr lang="es-AR" sz="1000" u="none" strike="noStrike" dirty="0">
                          <a:solidFill>
                            <a:schemeClr val="accent2"/>
                          </a:solidFill>
                          <a:effectLst/>
                          <a:latin typeface="Montserrat" panose="020B0604020202020204" charset="0"/>
                        </a:rPr>
                        <a:t>Respuestas a historias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49</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317432169"/>
                  </a:ext>
                </a:extLst>
              </a:tr>
              <a:tr h="126530">
                <a:tc>
                  <a:txBody>
                    <a:bodyPr/>
                    <a:lstStyle/>
                    <a:p>
                      <a:pPr algn="l" fontAlgn="b"/>
                      <a:r>
                        <a:rPr lang="es-AR" sz="1000" u="none" strike="noStrike" dirty="0">
                          <a:solidFill>
                            <a:schemeClr val="accent2"/>
                          </a:solidFill>
                          <a:effectLst/>
                          <a:latin typeface="Montserrat" panose="020B0604020202020204" charset="0"/>
                        </a:rPr>
                        <a:t>Veces que se compartieron las historias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105</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558854194"/>
                  </a:ext>
                </a:extLst>
              </a:tr>
              <a:tr h="126530">
                <a:tc>
                  <a:txBody>
                    <a:bodyPr/>
                    <a:lstStyle/>
                    <a:p>
                      <a:pPr algn="l" fontAlgn="b"/>
                      <a:r>
                        <a:rPr lang="es-AR" sz="1000" u="none" strike="noStrike" dirty="0">
                          <a:solidFill>
                            <a:schemeClr val="accent2"/>
                          </a:solidFill>
                          <a:effectLst/>
                          <a:latin typeface="Montserrat" panose="020B0604020202020204" charset="0"/>
                        </a:rPr>
                        <a:t>Interacciones con videos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0</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138661378"/>
                  </a:ext>
                </a:extLst>
              </a:tr>
              <a:tr h="126530">
                <a:tc>
                  <a:txBody>
                    <a:bodyPr/>
                    <a:lstStyle/>
                    <a:p>
                      <a:pPr algn="l" fontAlgn="b"/>
                      <a:r>
                        <a:rPr lang="es-AR" sz="1000" u="none" strike="noStrike" dirty="0">
                          <a:solidFill>
                            <a:schemeClr val="accent2"/>
                          </a:solidFill>
                          <a:effectLst/>
                          <a:latin typeface="Montserrat" panose="020B0604020202020204" charset="0"/>
                        </a:rPr>
                        <a:t>Diferencia de interacciones con los videos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0%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523850788"/>
                  </a:ext>
                </a:extLst>
              </a:tr>
              <a:tr h="126530">
                <a:tc>
                  <a:txBody>
                    <a:bodyPr/>
                    <a:lstStyle/>
                    <a:p>
                      <a:pPr algn="l" fontAlgn="b"/>
                      <a:r>
                        <a:rPr lang="es-AR" sz="1000" u="none" strike="noStrike" dirty="0">
                          <a:solidFill>
                            <a:schemeClr val="accent2"/>
                          </a:solidFill>
                          <a:effectLst/>
                          <a:latin typeface="Montserrat" panose="020B0604020202020204" charset="0"/>
                        </a:rPr>
                        <a:t>Interacciones con </a:t>
                      </a:r>
                      <a:r>
                        <a:rPr lang="es-AR" sz="1000" u="none" strike="noStrike" dirty="0" err="1">
                          <a:solidFill>
                            <a:schemeClr val="accent2"/>
                          </a:solidFill>
                          <a:effectLst/>
                          <a:latin typeface="Montserrat" panose="020B0604020202020204" charset="0"/>
                        </a:rPr>
                        <a:t>reels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1,099,433</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736316498"/>
                  </a:ext>
                </a:extLst>
              </a:tr>
              <a:tr h="126530">
                <a:tc>
                  <a:txBody>
                    <a:bodyPr/>
                    <a:lstStyle/>
                    <a:p>
                      <a:pPr algn="l" fontAlgn="b"/>
                      <a:r>
                        <a:rPr lang="es-AR" sz="1000" u="none" strike="noStrike" dirty="0">
                          <a:solidFill>
                            <a:schemeClr val="accent2"/>
                          </a:solidFill>
                          <a:effectLst/>
                          <a:latin typeface="Montserrat" panose="020B0604020202020204" charset="0"/>
                        </a:rPr>
                        <a:t>Diferencia de interacciones con los </a:t>
                      </a:r>
                      <a:r>
                        <a:rPr lang="es-AR" sz="1000" u="none" strike="noStrike" dirty="0" err="1">
                          <a:solidFill>
                            <a:schemeClr val="accent2"/>
                          </a:solidFill>
                          <a:effectLst/>
                          <a:latin typeface="Montserrat" panose="020B0604020202020204" charset="0"/>
                        </a:rPr>
                        <a:t>reels</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+747%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4279569984"/>
                  </a:ext>
                </a:extLst>
              </a:tr>
              <a:tr h="126530">
                <a:tc>
                  <a:txBody>
                    <a:bodyPr/>
                    <a:lstStyle/>
                    <a:p>
                      <a:pPr algn="l" fontAlgn="b"/>
                      <a:r>
                        <a:rPr lang="es-AR" sz="1000" u="none" strike="noStrike">
                          <a:solidFill>
                            <a:schemeClr val="accent2"/>
                          </a:solidFill>
                          <a:effectLst/>
                          <a:latin typeface="Montserrat" panose="020B0604020202020204" charset="0"/>
                        </a:rPr>
                        <a:t>Me gusta en reels</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973,733</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183429457"/>
                  </a:ext>
                </a:extLst>
              </a:tr>
              <a:tr h="126530">
                <a:tc>
                  <a:txBody>
                    <a:bodyPr/>
                    <a:lstStyle/>
                    <a:p>
                      <a:pPr algn="l" fontAlgn="b"/>
                      <a:r>
                        <a:rPr lang="es-AR" sz="1000" u="none" strike="noStrike">
                          <a:solidFill>
                            <a:schemeClr val="accent2"/>
                          </a:solidFill>
                          <a:effectLst/>
                          <a:latin typeface="Montserrat" panose="020B0604020202020204" charset="0"/>
                        </a:rPr>
                        <a:t>Comentarios en reels</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2,535</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488014095"/>
                  </a:ext>
                </a:extLst>
              </a:tr>
              <a:tr h="126530">
                <a:tc>
                  <a:txBody>
                    <a:bodyPr/>
                    <a:lstStyle/>
                    <a:p>
                      <a:pPr algn="l" fontAlgn="b"/>
                      <a:r>
                        <a:rPr lang="es-AR" sz="1000" u="none" strike="noStrike">
                          <a:solidFill>
                            <a:schemeClr val="accent2"/>
                          </a:solidFill>
                          <a:effectLst/>
                          <a:latin typeface="Montserrat" panose="020B0604020202020204" charset="0"/>
                        </a:rPr>
                        <a:t>Veces que se compartieron los reels</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86,447</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2876612452"/>
                  </a:ext>
                </a:extLst>
              </a:tr>
              <a:tr h="126530">
                <a:tc>
                  <a:txBody>
                    <a:bodyPr/>
                    <a:lstStyle/>
                    <a:p>
                      <a:pPr algn="l" fontAlgn="b"/>
                      <a:r>
                        <a:rPr lang="es-AR" sz="1000" u="none" strike="noStrike">
                          <a:solidFill>
                            <a:schemeClr val="accent2"/>
                          </a:solidFill>
                          <a:effectLst/>
                          <a:latin typeface="Montserrat" panose="020B0604020202020204" charset="0"/>
                        </a:rPr>
                        <a:t>Veces que se guardaron los reels</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36,718</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14480968"/>
                  </a:ext>
                </a:extLst>
              </a:tr>
              <a:tr h="126530">
                <a:tc>
                  <a:txBody>
                    <a:bodyPr/>
                    <a:lstStyle/>
                    <a:p>
                      <a:pPr algn="l" fontAlgn="b"/>
                      <a:r>
                        <a:rPr lang="es-AR" sz="1000" u="none" strike="noStrike">
                          <a:solidFill>
                            <a:schemeClr val="accent2"/>
                          </a:solidFill>
                          <a:effectLst/>
                          <a:latin typeface="Montserrat" panose="020B0604020202020204" charset="0"/>
                        </a:rPr>
                        <a:t>Interacciones con videos en vivo</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0</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1409586946"/>
                  </a:ext>
                </a:extLst>
              </a:tr>
              <a:tr h="126530">
                <a:tc>
                  <a:txBody>
                    <a:bodyPr/>
                    <a:lstStyle/>
                    <a:p>
                      <a:pPr algn="l" fontAlgn="b"/>
                      <a:r>
                        <a:rPr lang="es-AR" sz="1000" u="none" strike="noStrike">
                          <a:solidFill>
                            <a:schemeClr val="accent2"/>
                          </a:solidFill>
                          <a:effectLst/>
                          <a:latin typeface="Montserrat" panose="020B0604020202020204" charset="0"/>
                        </a:rPr>
                        <a:t>Diferencia de interacciones con los videos en vivo</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-100%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2683054367"/>
                  </a:ext>
                </a:extLst>
              </a:tr>
              <a:tr h="126530">
                <a:tc>
                  <a:txBody>
                    <a:bodyPr/>
                    <a:lstStyle/>
                    <a:p>
                      <a:pPr algn="l" fontAlgn="b"/>
                      <a:r>
                        <a:rPr lang="es-AR" sz="1000" u="none" strike="noStrike">
                          <a:solidFill>
                            <a:schemeClr val="accent2"/>
                          </a:solidFill>
                          <a:effectLst/>
                          <a:latin typeface="Montserrat" panose="020B0604020202020204" charset="0"/>
                        </a:rPr>
                        <a:t>Cuentas que interactuaron</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a:solidFill>
                            <a:schemeClr val="accent2"/>
                          </a:solidFill>
                          <a:effectLst/>
                          <a:latin typeface="Montserrat" panose="020B0604020202020204" charset="0"/>
                        </a:rPr>
                        <a:t>1,044,563</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2102022954"/>
                  </a:ext>
                </a:extLst>
              </a:tr>
              <a:tr h="126530">
                <a:tc>
                  <a:txBody>
                    <a:bodyPr/>
                    <a:lstStyle/>
                    <a:p>
                      <a:pPr algn="l" fontAlgn="b"/>
                      <a:r>
                        <a:rPr lang="es-AR" sz="1000" u="none" strike="noStrike">
                          <a:solidFill>
                            <a:schemeClr val="accent2"/>
                          </a:solidFill>
                          <a:effectLst/>
                          <a:latin typeface="Montserrat" panose="020B0604020202020204" charset="0"/>
                        </a:rPr>
                        <a:t>Diferencia de cuentas que interactuaron</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+788%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728740743"/>
                  </a:ext>
                </a:extLst>
              </a:tr>
              <a:tr h="126530">
                <a:tc>
                  <a:txBody>
                    <a:bodyPr/>
                    <a:lstStyle/>
                    <a:p>
                      <a:pPr algn="l" fontAlgn="b"/>
                      <a:r>
                        <a:rPr lang="es-AR" sz="1000" u="none" strike="noStrike">
                          <a:solidFill>
                            <a:schemeClr val="accent2"/>
                          </a:solidFill>
                          <a:effectLst/>
                          <a:latin typeface="Montserrat" panose="020B0604020202020204" charset="0"/>
                        </a:rPr>
                        <a:t>Cuentas que interactuaron por tipo de seguimiento</a:t>
                      </a:r>
                      <a:endParaRPr lang="es-AR" sz="1000" b="0" i="0" u="none" strike="noStrike">
                        <a:solidFill>
                          <a:schemeClr val="accent2"/>
                        </a:solidFill>
                        <a:effectLst/>
                        <a:latin typeface="Montserrat" panose="020B0604020202020204" charset="0"/>
                      </a:endParaRPr>
                    </a:p>
                  </a:txBody>
                  <a:tcPr marL="6326" marR="6326" marT="6326" marB="0" anchor="b"/>
                </a:tc>
                <a:tc>
                  <a:txBody>
                    <a:bodyPr/>
                    <a:lstStyle/>
                    <a:p>
                      <a:pPr algn="ctr" fontAlgn="b"/>
                      <a:r>
                        <a:rPr lang="es-AR" sz="1000" u="none" strike="noStrike" dirty="0" err="1">
                          <a:solidFill>
                            <a:schemeClr val="accent2"/>
                          </a:solidFill>
                          <a:effectLst/>
                          <a:latin typeface="Montserrat" panose="020B0604020202020204" charset="0"/>
                        </a:rPr>
                        <a:t>Followers</a:t>
                      </a:r>
                      <a:r>
                        <a:rPr lang="es-AR" sz="1000" u="none" strike="noStrike" dirty="0">
                          <a:solidFill>
                            <a:schemeClr val="accent2"/>
                          </a:solidFill>
                          <a:effectLst/>
                          <a:latin typeface="Montserrat" panose="020B0604020202020204" charset="0"/>
                        </a:rPr>
                        <a:t>: 1.9%, Non-</a:t>
                      </a:r>
                      <a:r>
                        <a:rPr lang="es-AR" sz="1000" u="none" strike="noStrike" dirty="0" err="1">
                          <a:solidFill>
                            <a:schemeClr val="accent2"/>
                          </a:solidFill>
                          <a:effectLst/>
                          <a:latin typeface="Montserrat" panose="020B0604020202020204" charset="0"/>
                        </a:rPr>
                        <a:t>followers</a:t>
                      </a:r>
                      <a:r>
                        <a:rPr lang="es-AR" sz="1000" u="none" strike="noStrike" dirty="0">
                          <a:solidFill>
                            <a:schemeClr val="accent2"/>
                          </a:solidFill>
                          <a:effectLst/>
                          <a:latin typeface="Montserrat" panose="020B0604020202020204" charset="0"/>
                        </a:rPr>
                        <a:t>: 98.1%</a:t>
                      </a:r>
                      <a:endParaRPr lang="es-A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3383500671"/>
                  </a:ext>
                </a:extLst>
              </a:tr>
              <a:tr h="126530">
                <a:tc>
                  <a:txBody>
                    <a:bodyPr/>
                    <a:lstStyle/>
                    <a:p>
                      <a:pPr algn="l" fontAlgn="b"/>
                      <a:r>
                        <a:rPr lang="es-AR" sz="1000" u="none" strike="noStrike" dirty="0">
                          <a:solidFill>
                            <a:schemeClr val="accent2"/>
                          </a:solidFill>
                          <a:effectLst/>
                          <a:latin typeface="Montserrat" panose="020B0604020202020204" charset="0"/>
                        </a:rPr>
                        <a:t>Interactuaste con un delta mas de cuentas que no te </a:t>
                      </a:r>
                      <a:r>
                        <a:rPr lang="es-AR" sz="1000" u="none" strike="noStrike" dirty="0" smtClean="0">
                          <a:solidFill>
                            <a:schemeClr val="accent2"/>
                          </a:solidFill>
                          <a:effectLst/>
                          <a:latin typeface="Montserrat" panose="020B0604020202020204" charset="0"/>
                        </a:rPr>
                        <a:t>seguían </a:t>
                      </a:r>
                      <a:r>
                        <a:rPr lang="es-AR" sz="1000" u="none" strike="noStrike" dirty="0">
                          <a:solidFill>
                            <a:schemeClr val="accent2"/>
                          </a:solidFill>
                          <a:effectLst/>
                          <a:latin typeface="Montserrat" panose="020B0604020202020204" charset="0"/>
                        </a:rPr>
                        <a:t>en </a:t>
                      </a:r>
                      <a:r>
                        <a:rPr lang="es-AR" sz="1000" u="none" strike="noStrike" dirty="0" smtClean="0">
                          <a:solidFill>
                            <a:schemeClr val="accent2"/>
                          </a:solidFill>
                          <a:effectLst/>
                          <a:latin typeface="Montserrat" panose="020B0604020202020204" charset="0"/>
                        </a:rPr>
                        <a:t>comparación </a:t>
                      </a:r>
                      <a:r>
                        <a:rPr lang="es-AR" sz="1000" u="none" strike="noStrike" dirty="0">
                          <a:solidFill>
                            <a:schemeClr val="accent2"/>
                          </a:solidFill>
                          <a:effectLst/>
                          <a:latin typeface="Montserrat" panose="020B0604020202020204" charset="0"/>
                        </a:rPr>
                        <a:t>con el periodo anterior</a:t>
                      </a:r>
                      <a:endParaRPr lang="es-AR" sz="1000" b="0" i="0" u="none" strike="noStrike" dirty="0">
                        <a:solidFill>
                          <a:schemeClr val="accent2"/>
                        </a:solidFill>
                        <a:effectLst/>
                        <a:latin typeface="Montserrat" panose="020B0604020202020204" charset="0"/>
                      </a:endParaRPr>
                    </a:p>
                  </a:txBody>
                  <a:tcPr marL="6326" marR="6326" marT="6326" marB="0" anchor="b"/>
                </a:tc>
                <a:tc>
                  <a:txBody>
                    <a:bodyPr/>
                    <a:lstStyle/>
                    <a:p>
                      <a:pPr algn="ctr" fontAlgn="b"/>
                      <a:r>
                        <a:rPr lang="pt-BR" sz="1000" u="none" strike="noStrike" dirty="0">
                          <a:solidFill>
                            <a:schemeClr val="accent2"/>
                          </a:solidFill>
                          <a:effectLst/>
                          <a:latin typeface="Montserrat" panose="020B0604020202020204" charset="0"/>
                        </a:rPr>
                        <a:t>+792% vs Mar 17 - Jun 14</a:t>
                      </a:r>
                      <a:endParaRPr lang="pt-BR" sz="1000" b="0" i="0" u="none" strike="noStrike" dirty="0">
                        <a:solidFill>
                          <a:schemeClr val="accent2"/>
                        </a:solidFill>
                        <a:effectLst/>
                        <a:latin typeface="Montserrat" panose="020B0604020202020204" charset="0"/>
                      </a:endParaRPr>
                    </a:p>
                  </a:txBody>
                  <a:tcPr marL="6326" marR="6326" marT="6326" marB="0" anchor="b"/>
                </a:tc>
                <a:extLst>
                  <a:ext uri="{0D108BD9-81ED-4DB2-BD59-A6C34878D82A}">
                    <a16:rowId xmlns:a16="http://schemas.microsoft.com/office/drawing/2014/main" val="2590208838"/>
                  </a:ext>
                </a:extLst>
              </a:tr>
            </a:tbl>
          </a:graphicData>
        </a:graphic>
      </p:graphicFrame>
      <p:sp>
        <p:nvSpPr>
          <p:cNvPr id="6" name="TextBox 5"/>
          <p:cNvSpPr txBox="1"/>
          <p:nvPr/>
        </p:nvSpPr>
        <p:spPr>
          <a:xfrm>
            <a:off x="325659" y="719868"/>
            <a:ext cx="2468880" cy="1938992"/>
          </a:xfrm>
          <a:prstGeom prst="rect">
            <a:avLst/>
          </a:prstGeom>
          <a:noFill/>
        </p:spPr>
        <p:txBody>
          <a:bodyPr wrap="square" rtlCol="0">
            <a:spAutoFit/>
          </a:bodyPr>
          <a:lstStyle/>
          <a:p>
            <a:r>
              <a:rPr lang="es-AR" sz="1200" dirty="0" smtClean="0">
                <a:solidFill>
                  <a:schemeClr val="accent2"/>
                </a:solidFill>
                <a:latin typeface="Montserrat" panose="020B0604020202020204" charset="0"/>
              </a:rPr>
              <a:t>Se aporta al análisis las estadísticas de Instagram, brindadas por la CM de Otro Trago. Se ve un aumento significativo en interacciones de cuentas, que son debido a </a:t>
            </a:r>
            <a:r>
              <a:rPr lang="es-AR" sz="1200" dirty="0" err="1" smtClean="0">
                <a:solidFill>
                  <a:schemeClr val="accent2"/>
                </a:solidFill>
                <a:latin typeface="Montserrat" panose="020B0604020202020204" charset="0"/>
              </a:rPr>
              <a:t>reels</a:t>
            </a:r>
            <a:r>
              <a:rPr lang="es-AR" sz="1200" dirty="0" smtClean="0">
                <a:solidFill>
                  <a:schemeClr val="accent2"/>
                </a:solidFill>
                <a:latin typeface="Montserrat" panose="020B0604020202020204" charset="0"/>
              </a:rPr>
              <a:t> específicos de sorteos donde la gente interactúa con el local, este caso fue a principios de Junio.</a:t>
            </a:r>
          </a:p>
        </p:txBody>
      </p:sp>
      <p:sp>
        <p:nvSpPr>
          <p:cNvPr id="7" name="TextBox 6"/>
          <p:cNvSpPr txBox="1"/>
          <p:nvPr/>
        </p:nvSpPr>
        <p:spPr>
          <a:xfrm>
            <a:off x="889418" y="29419"/>
            <a:ext cx="5532284" cy="461665"/>
          </a:xfrm>
          <a:prstGeom prst="rect">
            <a:avLst/>
          </a:prstGeom>
          <a:noFill/>
        </p:spPr>
        <p:txBody>
          <a:bodyPr wrap="none" rtlCol="0">
            <a:spAutoFit/>
          </a:bodyPr>
          <a:lstStyle/>
          <a:p>
            <a:r>
              <a:rPr lang="es-AR" sz="2400" b="1" u="sng" dirty="0" smtClean="0">
                <a:solidFill>
                  <a:schemeClr val="accent2"/>
                </a:solidFill>
                <a:latin typeface="Montserrat" panose="020B0604020202020204" charset="0"/>
              </a:rPr>
              <a:t>Estadísticas generales Instagram</a:t>
            </a:r>
            <a:endParaRPr lang="es-AR" sz="2400" b="1" u="sng" dirty="0">
              <a:solidFill>
                <a:schemeClr val="accent2"/>
              </a:solidFill>
              <a:latin typeface="Montserrat" panose="020B0604020202020204" charset="0"/>
            </a:endParaRPr>
          </a:p>
        </p:txBody>
      </p:sp>
      <p:cxnSp>
        <p:nvCxnSpPr>
          <p:cNvPr id="8" name="Straight Connector 7"/>
          <p:cNvCxnSpPr/>
          <p:nvPr/>
        </p:nvCxnSpPr>
        <p:spPr>
          <a:xfrm>
            <a:off x="850466" y="40950"/>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9" name="Google Shape;12268;p67"/>
          <p:cNvGrpSpPr/>
          <p:nvPr/>
        </p:nvGrpSpPr>
        <p:grpSpPr>
          <a:xfrm>
            <a:off x="238791" y="125255"/>
            <a:ext cx="500545" cy="437855"/>
            <a:chOff x="5585861" y="2905929"/>
            <a:chExt cx="379764" cy="337684"/>
          </a:xfrm>
        </p:grpSpPr>
        <p:sp>
          <p:nvSpPr>
            <p:cNvPr id="10" name="Google Shape;12269;p67"/>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70;p67"/>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71;p67"/>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72;p67"/>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title" idx="2"/>
          </p:nvPr>
        </p:nvSpPr>
        <p:spPr>
          <a:xfrm>
            <a:off x="819897" y="-97013"/>
            <a:ext cx="4627551"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Resumen de información de redes</a:t>
            </a:r>
            <a:endParaRPr u="sng" dirty="0"/>
          </a:p>
        </p:txBody>
      </p:sp>
      <p:sp>
        <p:nvSpPr>
          <p:cNvPr id="2" name="Rectangle 1"/>
          <p:cNvSpPr/>
          <p:nvPr/>
        </p:nvSpPr>
        <p:spPr>
          <a:xfrm>
            <a:off x="578670" y="882575"/>
            <a:ext cx="8098986" cy="3093154"/>
          </a:xfrm>
          <a:prstGeom prst="rect">
            <a:avLst/>
          </a:prstGeom>
        </p:spPr>
        <p:txBody>
          <a:bodyPr wrap="square">
            <a:spAutoFit/>
          </a:bodyPr>
          <a:lstStyle/>
          <a:p>
            <a:r>
              <a:rPr lang="es-AR" sz="1200" b="1" u="sng" dirty="0" smtClean="0">
                <a:solidFill>
                  <a:schemeClr val="accent2"/>
                </a:solidFill>
                <a:latin typeface="Montserrat" panose="020B0604020202020204" charset="0"/>
              </a:rPr>
              <a:t>Crecimiento </a:t>
            </a:r>
            <a:r>
              <a:rPr lang="es-AR" sz="1200" b="1" u="sng" dirty="0">
                <a:solidFill>
                  <a:schemeClr val="accent2"/>
                </a:solidFill>
                <a:latin typeface="Montserrat" panose="020B0604020202020204" charset="0"/>
              </a:rPr>
              <a:t>General de Interacciones:</a:t>
            </a:r>
          </a:p>
          <a:p>
            <a:pPr>
              <a:buFont typeface="Arial" panose="020B0604020202020204" pitchFamily="34" charset="0"/>
              <a:buChar char="•"/>
            </a:pPr>
            <a:r>
              <a:rPr lang="es-AR" sz="1000" dirty="0" smtClean="0">
                <a:solidFill>
                  <a:schemeClr val="accent2"/>
                </a:solidFill>
                <a:latin typeface="Montserrat" panose="020B0604020202020204" charset="0"/>
              </a:rPr>
              <a:t>  Hubo </a:t>
            </a:r>
            <a:r>
              <a:rPr lang="es-AR" sz="1000" b="1" dirty="0">
                <a:solidFill>
                  <a:schemeClr val="accent2"/>
                </a:solidFill>
                <a:latin typeface="Montserrat" panose="020B0604020202020204" charset="0"/>
              </a:rPr>
              <a:t>1,099,681 interacciones totales</a:t>
            </a:r>
            <a:r>
              <a:rPr lang="es-AR" sz="1000" dirty="0">
                <a:solidFill>
                  <a:schemeClr val="accent2"/>
                </a:solidFill>
                <a:latin typeface="Montserrat" panose="020B0604020202020204" charset="0"/>
              </a:rPr>
              <a:t> con el contenido durante el período Jun 15 - </a:t>
            </a:r>
            <a:r>
              <a:rPr lang="es-AR" sz="1000" dirty="0" err="1">
                <a:solidFill>
                  <a:schemeClr val="accent2"/>
                </a:solidFill>
                <a:latin typeface="Montserrat" panose="020B0604020202020204" charset="0"/>
              </a:rPr>
              <a:t>Sep</a:t>
            </a:r>
            <a:r>
              <a:rPr lang="es-AR" sz="1000" dirty="0">
                <a:solidFill>
                  <a:schemeClr val="accent2"/>
                </a:solidFill>
                <a:latin typeface="Montserrat" panose="020B0604020202020204" charset="0"/>
              </a:rPr>
              <a:t> 12, lo que representa un </a:t>
            </a:r>
            <a:r>
              <a:rPr lang="es-AR" sz="1000" b="1" dirty="0">
                <a:solidFill>
                  <a:schemeClr val="accent2"/>
                </a:solidFill>
                <a:latin typeface="Montserrat" panose="020B0604020202020204" charset="0"/>
              </a:rPr>
              <a:t>aumento del 741%</a:t>
            </a:r>
            <a:r>
              <a:rPr lang="es-AR" sz="1000" dirty="0">
                <a:solidFill>
                  <a:schemeClr val="accent2"/>
                </a:solidFill>
                <a:latin typeface="Montserrat" panose="020B0604020202020204" charset="0"/>
              </a:rPr>
              <a:t> en comparación con el período anterior. Este incremento significativo sugiere que la cuenta experimentó un crecimiento exponencial en la participación de la audiencia, </a:t>
            </a:r>
            <a:r>
              <a:rPr lang="es-AR" sz="1000" dirty="0" smtClean="0">
                <a:solidFill>
                  <a:schemeClr val="accent2"/>
                </a:solidFill>
                <a:latin typeface="Montserrat" panose="020B0604020202020204" charset="0"/>
              </a:rPr>
              <a:t>por </a:t>
            </a:r>
            <a:r>
              <a:rPr lang="es-AR" sz="1000" dirty="0">
                <a:solidFill>
                  <a:schemeClr val="accent2"/>
                </a:solidFill>
                <a:latin typeface="Montserrat" panose="020B0604020202020204" charset="0"/>
              </a:rPr>
              <a:t>la </a:t>
            </a:r>
            <a:r>
              <a:rPr lang="es-AR" sz="1000" dirty="0" err="1">
                <a:solidFill>
                  <a:schemeClr val="accent2"/>
                </a:solidFill>
                <a:latin typeface="Montserrat" panose="020B0604020202020204" charset="0"/>
              </a:rPr>
              <a:t>viralización</a:t>
            </a:r>
            <a:r>
              <a:rPr lang="es-AR" sz="1000" dirty="0">
                <a:solidFill>
                  <a:schemeClr val="accent2"/>
                </a:solidFill>
                <a:latin typeface="Montserrat" panose="020B0604020202020204" charset="0"/>
              </a:rPr>
              <a:t> de ciertos tipos de publicaciones (especialmente </a:t>
            </a:r>
            <a:r>
              <a:rPr lang="es-AR" sz="1000" dirty="0" err="1">
                <a:solidFill>
                  <a:schemeClr val="accent2"/>
                </a:solidFill>
                <a:latin typeface="Montserrat" panose="020B0604020202020204" charset="0"/>
              </a:rPr>
              <a:t>reels</a:t>
            </a:r>
            <a:r>
              <a:rPr lang="es-AR" sz="1000" dirty="0" smtClean="0">
                <a:solidFill>
                  <a:schemeClr val="accent2"/>
                </a:solidFill>
                <a:latin typeface="Montserrat" panose="020B0604020202020204" charset="0"/>
              </a:rPr>
              <a:t>).</a:t>
            </a:r>
          </a:p>
          <a:p>
            <a:pPr>
              <a:buFont typeface="Arial" panose="020B0604020202020204" pitchFamily="34" charset="0"/>
              <a:buChar char="•"/>
            </a:pPr>
            <a:endParaRPr lang="es-AR" sz="1000" dirty="0" smtClean="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Publicaciones </a:t>
            </a:r>
            <a:r>
              <a:rPr lang="es-AR" sz="1200" b="1" u="sng" dirty="0">
                <a:solidFill>
                  <a:schemeClr val="accent2"/>
                </a:solidFill>
                <a:latin typeface="Montserrat" panose="020B0604020202020204" charset="0"/>
              </a:rPr>
              <a:t>Tradicionales:</a:t>
            </a:r>
          </a:p>
          <a:p>
            <a:pPr>
              <a:buFont typeface="Arial" panose="020B0604020202020204" pitchFamily="34" charset="0"/>
              <a:buChar char="•"/>
            </a:pPr>
            <a:r>
              <a:rPr lang="es-AR" sz="1000" dirty="0" smtClean="0">
                <a:solidFill>
                  <a:schemeClr val="accent2"/>
                </a:solidFill>
                <a:latin typeface="Montserrat" panose="020B0604020202020204" charset="0"/>
              </a:rPr>
              <a:t>  Las </a:t>
            </a:r>
            <a:r>
              <a:rPr lang="es-AR" sz="1000" b="1" dirty="0">
                <a:solidFill>
                  <a:schemeClr val="accent2"/>
                </a:solidFill>
                <a:latin typeface="Montserrat" panose="020B0604020202020204" charset="0"/>
              </a:rPr>
              <a:t>interacciones con las publicaciones</a:t>
            </a:r>
            <a:r>
              <a:rPr lang="es-AR" sz="1000" dirty="0">
                <a:solidFill>
                  <a:schemeClr val="accent2"/>
                </a:solidFill>
                <a:latin typeface="Montserrat" panose="020B0604020202020204" charset="0"/>
              </a:rPr>
              <a:t> disminuyeron en un </a:t>
            </a:r>
            <a:r>
              <a:rPr lang="es-AR" sz="1000" b="1" dirty="0">
                <a:solidFill>
                  <a:schemeClr val="accent2"/>
                </a:solidFill>
                <a:latin typeface="Montserrat" panose="020B0604020202020204" charset="0"/>
              </a:rPr>
              <a:t>65.9%</a:t>
            </a:r>
            <a:r>
              <a:rPr lang="es-AR" sz="1000" dirty="0">
                <a:solidFill>
                  <a:schemeClr val="accent2"/>
                </a:solidFill>
                <a:latin typeface="Montserrat" panose="020B0604020202020204" charset="0"/>
              </a:rPr>
              <a:t>. Esto sugiere que las publicaciones estáticas (imágenes o textos) no están generando el mismo nivel de compromiso que antes. Es probable que el contenido de video o los </a:t>
            </a:r>
            <a:r>
              <a:rPr lang="es-AR" sz="1000"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hayan comenzado a superar ampliamente a las publicaciones tradicionales.</a:t>
            </a:r>
          </a:p>
          <a:p>
            <a:pPr>
              <a:buFont typeface="Arial" panose="020B0604020202020204" pitchFamily="34" charset="0"/>
              <a:buChar char="•"/>
            </a:pPr>
            <a:r>
              <a:rPr lang="es-AR" sz="1000" dirty="0" smtClean="0">
                <a:solidFill>
                  <a:schemeClr val="accent2"/>
                </a:solidFill>
                <a:latin typeface="Montserrat" panose="020B0604020202020204" charset="0"/>
              </a:rPr>
              <a:t>  Las </a:t>
            </a:r>
            <a:r>
              <a:rPr lang="es-AR" sz="1000" dirty="0">
                <a:solidFill>
                  <a:schemeClr val="accent2"/>
                </a:solidFill>
                <a:latin typeface="Montserrat" panose="020B0604020202020204" charset="0"/>
              </a:rPr>
              <a:t>métricas específicas, como los </a:t>
            </a:r>
            <a:r>
              <a:rPr lang="es-AR" sz="1000" b="1" dirty="0">
                <a:solidFill>
                  <a:schemeClr val="accent2"/>
                </a:solidFill>
                <a:latin typeface="Montserrat" panose="020B0604020202020204" charset="0"/>
              </a:rPr>
              <a:t>me gusta (74)</a:t>
            </a:r>
            <a:r>
              <a:rPr lang="es-AR" sz="1000" dirty="0">
                <a:solidFill>
                  <a:schemeClr val="accent2"/>
                </a:solidFill>
                <a:latin typeface="Montserrat" panose="020B0604020202020204" charset="0"/>
              </a:rPr>
              <a:t>, las veces que se </a:t>
            </a:r>
            <a:r>
              <a:rPr lang="es-AR" sz="1000" b="1" dirty="0">
                <a:solidFill>
                  <a:schemeClr val="accent2"/>
                </a:solidFill>
                <a:latin typeface="Montserrat" panose="020B0604020202020204" charset="0"/>
              </a:rPr>
              <a:t>compartieron las publicaciones (2)</a:t>
            </a:r>
            <a:r>
              <a:rPr lang="es-AR" sz="1000" dirty="0">
                <a:solidFill>
                  <a:schemeClr val="accent2"/>
                </a:solidFill>
                <a:latin typeface="Montserrat" panose="020B0604020202020204" charset="0"/>
              </a:rPr>
              <a:t>, y las veces que se </a:t>
            </a:r>
            <a:r>
              <a:rPr lang="es-AR" sz="1000" b="1" dirty="0">
                <a:solidFill>
                  <a:schemeClr val="accent2"/>
                </a:solidFill>
                <a:latin typeface="Montserrat" panose="020B0604020202020204" charset="0"/>
              </a:rPr>
              <a:t>guardaron (16)</a:t>
            </a:r>
            <a:r>
              <a:rPr lang="es-AR" sz="1000" dirty="0">
                <a:solidFill>
                  <a:schemeClr val="accent2"/>
                </a:solidFill>
                <a:latin typeface="Montserrat" panose="020B0604020202020204" charset="0"/>
              </a:rPr>
              <a:t>, son bastante bajas en comparación con las interacciones totales. Esto reafirma que las publicaciones tradicionales no están impulsando tanto compromiso</a:t>
            </a:r>
            <a:r>
              <a:rPr lang="es-AR" sz="1000" dirty="0" smtClean="0">
                <a:solidFill>
                  <a:schemeClr val="accent2"/>
                </a:solidFill>
                <a:latin typeface="Montserrat" panose="020B0604020202020204" charset="0"/>
              </a:rPr>
              <a:t>.</a:t>
            </a:r>
          </a:p>
          <a:p>
            <a:pPr>
              <a:buFont typeface="Arial" panose="020B0604020202020204" pitchFamily="34" charset="0"/>
              <a:buChar char="•"/>
            </a:pPr>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Historias </a:t>
            </a:r>
            <a:r>
              <a:rPr lang="es-AR" sz="1200" b="1" u="sng" dirty="0">
                <a:solidFill>
                  <a:schemeClr val="accent2"/>
                </a:solidFill>
                <a:latin typeface="Montserrat" panose="020B0604020202020204" charset="0"/>
              </a:rPr>
              <a:t>(</a:t>
            </a:r>
            <a:r>
              <a:rPr lang="es-AR" sz="1200" b="1" u="sng" dirty="0" err="1">
                <a:solidFill>
                  <a:schemeClr val="accent2"/>
                </a:solidFill>
                <a:latin typeface="Montserrat" panose="020B0604020202020204" charset="0"/>
              </a:rPr>
              <a:t>Stories</a:t>
            </a:r>
            <a:r>
              <a:rPr lang="es-AR" sz="1200" b="1" u="sng" dirty="0">
                <a:solidFill>
                  <a:schemeClr val="accent2"/>
                </a:solidFill>
                <a:latin typeface="Montserrat" panose="020B0604020202020204" charset="0"/>
              </a:rPr>
              <a:t>):</a:t>
            </a:r>
          </a:p>
          <a:p>
            <a:pPr>
              <a:buFont typeface="Arial" panose="020B0604020202020204" pitchFamily="34" charset="0"/>
              <a:buChar char="•"/>
            </a:pPr>
            <a:r>
              <a:rPr lang="es-AR" sz="1000" dirty="0" smtClean="0">
                <a:solidFill>
                  <a:schemeClr val="accent2"/>
                </a:solidFill>
                <a:latin typeface="Montserrat" panose="020B0604020202020204" charset="0"/>
              </a:rPr>
              <a:t>  Las </a:t>
            </a:r>
            <a:r>
              <a:rPr lang="es-AR" sz="1000" b="1" dirty="0">
                <a:solidFill>
                  <a:schemeClr val="accent2"/>
                </a:solidFill>
                <a:latin typeface="Montserrat" panose="020B0604020202020204" charset="0"/>
              </a:rPr>
              <a:t>interacciones con historias</a:t>
            </a:r>
            <a:r>
              <a:rPr lang="es-AR" sz="1000" dirty="0">
                <a:solidFill>
                  <a:schemeClr val="accent2"/>
                </a:solidFill>
                <a:latin typeface="Montserrat" panose="020B0604020202020204" charset="0"/>
              </a:rPr>
              <a:t> cayeron en un </a:t>
            </a:r>
            <a:r>
              <a:rPr lang="es-AR" sz="1000" b="1" dirty="0">
                <a:solidFill>
                  <a:schemeClr val="accent2"/>
                </a:solidFill>
                <a:latin typeface="Montserrat" panose="020B0604020202020204" charset="0"/>
              </a:rPr>
              <a:t>78.8%</a:t>
            </a:r>
            <a:r>
              <a:rPr lang="es-AR" sz="1000" dirty="0">
                <a:solidFill>
                  <a:schemeClr val="accent2"/>
                </a:solidFill>
                <a:latin typeface="Montserrat" panose="020B0604020202020204" charset="0"/>
              </a:rPr>
              <a:t>, lo que puede deberse a un cambio en el comportamiento de los </a:t>
            </a:r>
            <a:r>
              <a:rPr lang="es-AR" sz="1000" dirty="0" smtClean="0">
                <a:solidFill>
                  <a:schemeClr val="accent2"/>
                </a:solidFill>
                <a:latin typeface="Montserrat" panose="020B0604020202020204" charset="0"/>
              </a:rPr>
              <a:t>usuarios </a:t>
            </a:r>
            <a:r>
              <a:rPr lang="es-AR" sz="1000" dirty="0">
                <a:solidFill>
                  <a:schemeClr val="accent2"/>
                </a:solidFill>
                <a:latin typeface="Montserrat" panose="020B0604020202020204" charset="0"/>
              </a:rPr>
              <a:t>hacia otros formatos más interactivos, como los </a:t>
            </a:r>
            <a:r>
              <a:rPr lang="es-AR" sz="1000"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a:t>
            </a:r>
          </a:p>
          <a:p>
            <a:pPr>
              <a:buFont typeface="Arial" panose="020B0604020202020204" pitchFamily="34" charset="0"/>
              <a:buChar char="•"/>
            </a:pPr>
            <a:r>
              <a:rPr lang="es-AR" sz="1000" dirty="0" smtClean="0">
                <a:solidFill>
                  <a:schemeClr val="accent2"/>
                </a:solidFill>
                <a:latin typeface="Montserrat" panose="020B0604020202020204" charset="0"/>
              </a:rPr>
              <a:t>  Solo </a:t>
            </a:r>
            <a:r>
              <a:rPr lang="es-AR" sz="1000" dirty="0">
                <a:solidFill>
                  <a:schemeClr val="accent2"/>
                </a:solidFill>
                <a:latin typeface="Montserrat" panose="020B0604020202020204" charset="0"/>
              </a:rPr>
              <a:t>hubo </a:t>
            </a:r>
            <a:r>
              <a:rPr lang="es-AR" sz="1000" b="1" dirty="0">
                <a:solidFill>
                  <a:schemeClr val="accent2"/>
                </a:solidFill>
                <a:latin typeface="Montserrat" panose="020B0604020202020204" charset="0"/>
              </a:rPr>
              <a:t>49 respuestas a historias</a:t>
            </a:r>
            <a:r>
              <a:rPr lang="es-AR" sz="1000" dirty="0">
                <a:solidFill>
                  <a:schemeClr val="accent2"/>
                </a:solidFill>
                <a:latin typeface="Montserrat" panose="020B0604020202020204" charset="0"/>
              </a:rPr>
              <a:t> y </a:t>
            </a:r>
            <a:r>
              <a:rPr lang="es-AR" sz="1000" b="1" dirty="0">
                <a:solidFill>
                  <a:schemeClr val="accent2"/>
                </a:solidFill>
                <a:latin typeface="Montserrat" panose="020B0604020202020204" charset="0"/>
              </a:rPr>
              <a:t>105 veces compartidas</a:t>
            </a:r>
            <a:r>
              <a:rPr lang="es-AR" sz="1000" dirty="0">
                <a:solidFill>
                  <a:schemeClr val="accent2"/>
                </a:solidFill>
                <a:latin typeface="Montserrat" panose="020B0604020202020204" charset="0"/>
              </a:rPr>
              <a:t>, lo cual es bajo comparado con otras métricas</a:t>
            </a:r>
            <a:r>
              <a:rPr lang="es-AR" sz="1000" dirty="0" smtClean="0">
                <a:solidFill>
                  <a:schemeClr val="accent2"/>
                </a:solidFill>
                <a:latin typeface="Montserrat" panose="020B0604020202020204" charset="0"/>
              </a:rPr>
              <a:t>.</a:t>
            </a:r>
          </a:p>
          <a:p>
            <a:pPr>
              <a:buFont typeface="Arial" panose="020B0604020202020204" pitchFamily="34" charset="0"/>
              <a:buChar char="•"/>
            </a:pPr>
            <a:endParaRPr lang="es-AR" sz="900" dirty="0">
              <a:solidFill>
                <a:schemeClr val="accent2"/>
              </a:solidFill>
              <a:latin typeface="Montserrat" panose="020B0604020202020204" charset="0"/>
            </a:endParaRPr>
          </a:p>
        </p:txBody>
      </p:sp>
      <p:cxnSp>
        <p:nvCxnSpPr>
          <p:cNvPr id="4" name="Straight Connector 3"/>
          <p:cNvCxnSpPr/>
          <p:nvPr/>
        </p:nvCxnSpPr>
        <p:spPr>
          <a:xfrm>
            <a:off x="819897" y="31907"/>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5" name="Google Shape;12268;p67"/>
          <p:cNvGrpSpPr/>
          <p:nvPr/>
        </p:nvGrpSpPr>
        <p:grpSpPr>
          <a:xfrm>
            <a:off x="217767" y="102257"/>
            <a:ext cx="500545" cy="437855"/>
            <a:chOff x="5585861" y="2905929"/>
            <a:chExt cx="379764" cy="337684"/>
          </a:xfrm>
        </p:grpSpPr>
        <p:sp>
          <p:nvSpPr>
            <p:cNvPr id="6" name="Google Shape;12269;p67"/>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70;p67"/>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71;p67"/>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72;p67"/>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title" idx="2"/>
          </p:nvPr>
        </p:nvSpPr>
        <p:spPr>
          <a:xfrm>
            <a:off x="819897" y="-97013"/>
            <a:ext cx="4627551"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Resumen de información de redes</a:t>
            </a:r>
            <a:endParaRPr u="sng" dirty="0"/>
          </a:p>
        </p:txBody>
      </p:sp>
      <p:sp>
        <p:nvSpPr>
          <p:cNvPr id="2" name="Rectangle 1"/>
          <p:cNvSpPr/>
          <p:nvPr/>
        </p:nvSpPr>
        <p:spPr>
          <a:xfrm>
            <a:off x="578670" y="882575"/>
            <a:ext cx="8117274" cy="2954655"/>
          </a:xfrm>
          <a:prstGeom prst="rect">
            <a:avLst/>
          </a:prstGeom>
        </p:spPr>
        <p:txBody>
          <a:bodyPr wrap="square">
            <a:spAutoFit/>
          </a:bodyPr>
          <a:lstStyle/>
          <a:p>
            <a:r>
              <a:rPr lang="es-AR" sz="1200" b="1" u="sng" dirty="0" err="1" smtClean="0">
                <a:solidFill>
                  <a:schemeClr val="accent2"/>
                </a:solidFill>
                <a:latin typeface="Montserrat" panose="020B0604020202020204" charset="0"/>
              </a:rPr>
              <a:t>Reels</a:t>
            </a:r>
            <a:r>
              <a:rPr lang="es-AR" sz="1200" b="1" u="sng" dirty="0">
                <a:solidFill>
                  <a:schemeClr val="accent2"/>
                </a:solidFill>
                <a:latin typeface="Montserrat" panose="020B0604020202020204" charset="0"/>
              </a:rPr>
              <a:t>:</a:t>
            </a:r>
          </a:p>
          <a:p>
            <a:pPr>
              <a:buFont typeface="Arial" panose="020B0604020202020204" pitchFamily="34" charset="0"/>
              <a:buChar char="•"/>
            </a:pPr>
            <a:r>
              <a:rPr lang="es-AR" sz="1000" dirty="0" smtClean="0">
                <a:solidFill>
                  <a:schemeClr val="accent2"/>
                </a:solidFill>
                <a:latin typeface="Montserrat" panose="020B0604020202020204" charset="0"/>
              </a:rPr>
              <a:t>  Los </a:t>
            </a:r>
            <a:r>
              <a:rPr lang="es-AR" sz="1000"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fueron la estrella del período analizado. Hubo </a:t>
            </a:r>
            <a:r>
              <a:rPr lang="es-AR" sz="1000" b="1" dirty="0">
                <a:solidFill>
                  <a:schemeClr val="accent2"/>
                </a:solidFill>
                <a:latin typeface="Montserrat" panose="020B0604020202020204" charset="0"/>
              </a:rPr>
              <a:t>1,099,433 interacciones con </a:t>
            </a:r>
            <a:r>
              <a:rPr lang="es-AR" sz="1000" b="1"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un </a:t>
            </a:r>
            <a:r>
              <a:rPr lang="es-AR" sz="1000" b="1" dirty="0">
                <a:solidFill>
                  <a:schemeClr val="accent2"/>
                </a:solidFill>
                <a:latin typeface="Montserrat" panose="020B0604020202020204" charset="0"/>
              </a:rPr>
              <a:t>aumento del 747%</a:t>
            </a:r>
            <a:r>
              <a:rPr lang="es-AR" sz="1000" dirty="0">
                <a:solidFill>
                  <a:schemeClr val="accent2"/>
                </a:solidFill>
                <a:latin typeface="Montserrat" panose="020B0604020202020204" charset="0"/>
              </a:rPr>
              <a:t> respecto al período anterior.</a:t>
            </a:r>
          </a:p>
          <a:p>
            <a:pPr>
              <a:buFont typeface="Arial" panose="020B0604020202020204" pitchFamily="34" charset="0"/>
              <a:buChar char="•"/>
            </a:pPr>
            <a:r>
              <a:rPr lang="es-AR" sz="1000" b="1" dirty="0" smtClean="0">
                <a:solidFill>
                  <a:schemeClr val="accent2"/>
                </a:solidFill>
                <a:latin typeface="Montserrat" panose="020B0604020202020204" charset="0"/>
              </a:rPr>
              <a:t>  973,733 </a:t>
            </a:r>
            <a:r>
              <a:rPr lang="es-AR" sz="1000" b="1" dirty="0">
                <a:solidFill>
                  <a:schemeClr val="accent2"/>
                </a:solidFill>
                <a:latin typeface="Montserrat" panose="020B0604020202020204" charset="0"/>
              </a:rPr>
              <a:t>me gusta</a:t>
            </a:r>
            <a:r>
              <a:rPr lang="es-AR" sz="1000" dirty="0">
                <a:solidFill>
                  <a:schemeClr val="accent2"/>
                </a:solidFill>
                <a:latin typeface="Montserrat" panose="020B0604020202020204" charset="0"/>
              </a:rPr>
              <a:t> y </a:t>
            </a:r>
            <a:r>
              <a:rPr lang="es-AR" sz="1000" b="1" dirty="0">
                <a:solidFill>
                  <a:schemeClr val="accent2"/>
                </a:solidFill>
                <a:latin typeface="Montserrat" panose="020B0604020202020204" charset="0"/>
              </a:rPr>
              <a:t>86,447 veces compartidas</a:t>
            </a:r>
            <a:r>
              <a:rPr lang="es-AR" sz="1000" dirty="0">
                <a:solidFill>
                  <a:schemeClr val="accent2"/>
                </a:solidFill>
                <a:latin typeface="Montserrat" panose="020B0604020202020204" charset="0"/>
              </a:rPr>
              <a:t> son métricas impresionantes que demuestran que los </a:t>
            </a:r>
            <a:r>
              <a:rPr lang="es-AR" sz="1000"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están teniendo una gran repercusión en términos de interacción</a:t>
            </a:r>
            <a:r>
              <a:rPr lang="es-AR" sz="1000" dirty="0" smtClean="0">
                <a:solidFill>
                  <a:schemeClr val="accent2"/>
                </a:solidFill>
                <a:latin typeface="Montserrat" panose="020B0604020202020204" charset="0"/>
              </a:rPr>
              <a:t>.</a:t>
            </a:r>
          </a:p>
          <a:p>
            <a:pPr>
              <a:buFont typeface="Arial" panose="020B0604020202020204" pitchFamily="34" charset="0"/>
              <a:buChar char="•"/>
            </a:pPr>
            <a:r>
              <a:rPr lang="es-AR" sz="1000" dirty="0" smtClean="0">
                <a:solidFill>
                  <a:schemeClr val="accent2"/>
                </a:solidFill>
                <a:latin typeface="Montserrat" panose="020B0604020202020204" charset="0"/>
              </a:rPr>
              <a:t>  Los </a:t>
            </a:r>
            <a:r>
              <a:rPr lang="es-AR" sz="1000" b="1" dirty="0">
                <a:solidFill>
                  <a:schemeClr val="accent2"/>
                </a:solidFill>
                <a:latin typeface="Montserrat" panose="020B0604020202020204" charset="0"/>
              </a:rPr>
              <a:t>36,718 </a:t>
            </a:r>
            <a:r>
              <a:rPr lang="es-AR" sz="1000" b="1" dirty="0" err="1">
                <a:solidFill>
                  <a:schemeClr val="accent2"/>
                </a:solidFill>
                <a:latin typeface="Montserrat" panose="020B0604020202020204" charset="0"/>
              </a:rPr>
              <a:t>reels</a:t>
            </a:r>
            <a:r>
              <a:rPr lang="es-AR" sz="1000" b="1" dirty="0">
                <a:solidFill>
                  <a:schemeClr val="accent2"/>
                </a:solidFill>
                <a:latin typeface="Montserrat" panose="020B0604020202020204" charset="0"/>
              </a:rPr>
              <a:t> guardados</a:t>
            </a:r>
            <a:r>
              <a:rPr lang="es-AR" sz="1000" dirty="0">
                <a:solidFill>
                  <a:schemeClr val="accent2"/>
                </a:solidFill>
                <a:latin typeface="Montserrat" panose="020B0604020202020204" charset="0"/>
              </a:rPr>
              <a:t> y los </a:t>
            </a:r>
            <a:r>
              <a:rPr lang="es-AR" sz="1000" b="1" dirty="0">
                <a:solidFill>
                  <a:schemeClr val="accent2"/>
                </a:solidFill>
                <a:latin typeface="Montserrat" panose="020B0604020202020204" charset="0"/>
              </a:rPr>
              <a:t>2,535 comentarios en </a:t>
            </a:r>
            <a:r>
              <a:rPr lang="es-AR" sz="1000" b="1"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también son indicadores de que este formato está resonando fuertemente entre los seguidores</a:t>
            </a:r>
            <a:r>
              <a:rPr lang="es-AR" sz="1000" dirty="0" smtClean="0">
                <a:solidFill>
                  <a:schemeClr val="accent2"/>
                </a:solidFill>
                <a:latin typeface="Montserrat" panose="020B0604020202020204" charset="0"/>
              </a:rPr>
              <a:t>.</a:t>
            </a:r>
          </a:p>
          <a:p>
            <a:pPr>
              <a:buFont typeface="Arial" panose="020B0604020202020204" pitchFamily="34" charset="0"/>
              <a:buChar char="•"/>
            </a:pPr>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Videos </a:t>
            </a:r>
            <a:r>
              <a:rPr lang="es-AR" sz="1200" b="1" u="sng" dirty="0">
                <a:solidFill>
                  <a:schemeClr val="accent2"/>
                </a:solidFill>
                <a:latin typeface="Montserrat" panose="020B0604020202020204" charset="0"/>
              </a:rPr>
              <a:t>en Vivo:</a:t>
            </a:r>
          </a:p>
          <a:p>
            <a:pPr>
              <a:buFont typeface="Arial" panose="020B0604020202020204" pitchFamily="34" charset="0"/>
              <a:buChar char="•"/>
            </a:pPr>
            <a:r>
              <a:rPr lang="es-AR" sz="1000" dirty="0" smtClean="0">
                <a:solidFill>
                  <a:schemeClr val="accent2"/>
                </a:solidFill>
                <a:latin typeface="Montserrat" panose="020B0604020202020204" charset="0"/>
              </a:rPr>
              <a:t>  No </a:t>
            </a:r>
            <a:r>
              <a:rPr lang="es-AR" sz="1000" dirty="0">
                <a:solidFill>
                  <a:schemeClr val="accent2"/>
                </a:solidFill>
                <a:latin typeface="Montserrat" panose="020B0604020202020204" charset="0"/>
              </a:rPr>
              <a:t>hubo </a:t>
            </a:r>
            <a:r>
              <a:rPr lang="es-AR" sz="1000" b="1" dirty="0">
                <a:solidFill>
                  <a:schemeClr val="accent2"/>
                </a:solidFill>
                <a:latin typeface="Montserrat" panose="020B0604020202020204" charset="0"/>
              </a:rPr>
              <a:t>interacciones con videos en vivo</a:t>
            </a:r>
            <a:r>
              <a:rPr lang="es-AR" sz="1000" dirty="0">
                <a:solidFill>
                  <a:schemeClr val="accent2"/>
                </a:solidFill>
                <a:latin typeface="Montserrat" panose="020B0604020202020204" charset="0"/>
              </a:rPr>
              <a:t> durante este período, lo que sugiere que esta estrategia puede haber sido abandonada o que no ha sido efectiva</a:t>
            </a:r>
            <a:r>
              <a:rPr lang="es-AR" sz="1000" dirty="0" smtClean="0">
                <a:solidFill>
                  <a:schemeClr val="accent2"/>
                </a:solidFill>
                <a:latin typeface="Montserrat" panose="020B0604020202020204" charset="0"/>
              </a:rPr>
              <a:t>.</a:t>
            </a:r>
          </a:p>
          <a:p>
            <a:pPr>
              <a:buFont typeface="Arial" panose="020B0604020202020204" pitchFamily="34" charset="0"/>
              <a:buChar char="•"/>
            </a:pPr>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Cuentas </a:t>
            </a:r>
            <a:r>
              <a:rPr lang="es-AR" sz="1200" b="1" u="sng" dirty="0">
                <a:solidFill>
                  <a:schemeClr val="accent2"/>
                </a:solidFill>
                <a:latin typeface="Montserrat" panose="020B0604020202020204" charset="0"/>
              </a:rPr>
              <a:t>que Interactuaron:</a:t>
            </a:r>
          </a:p>
          <a:p>
            <a:pPr>
              <a:buFont typeface="Arial" panose="020B0604020202020204" pitchFamily="34" charset="0"/>
              <a:buChar char="•"/>
            </a:pPr>
            <a:r>
              <a:rPr lang="es-AR" sz="1000" dirty="0" smtClean="0">
                <a:solidFill>
                  <a:schemeClr val="accent2"/>
                </a:solidFill>
                <a:latin typeface="Montserrat" panose="020B0604020202020204" charset="0"/>
              </a:rPr>
              <a:t>  Se </a:t>
            </a:r>
            <a:r>
              <a:rPr lang="es-AR" sz="1000" dirty="0">
                <a:solidFill>
                  <a:schemeClr val="accent2"/>
                </a:solidFill>
                <a:latin typeface="Montserrat" panose="020B0604020202020204" charset="0"/>
              </a:rPr>
              <a:t>alcanzó un total de </a:t>
            </a:r>
            <a:r>
              <a:rPr lang="es-AR" sz="1000" b="1" dirty="0">
                <a:solidFill>
                  <a:schemeClr val="accent2"/>
                </a:solidFill>
                <a:latin typeface="Montserrat" panose="020B0604020202020204" charset="0"/>
              </a:rPr>
              <a:t>1,044,563 cuentas que interactuaron</a:t>
            </a:r>
            <a:r>
              <a:rPr lang="es-AR" sz="1000" dirty="0">
                <a:solidFill>
                  <a:schemeClr val="accent2"/>
                </a:solidFill>
                <a:latin typeface="Montserrat" panose="020B0604020202020204" charset="0"/>
              </a:rPr>
              <a:t>, lo que implica un </a:t>
            </a:r>
            <a:r>
              <a:rPr lang="es-AR" sz="1000" b="1" dirty="0">
                <a:solidFill>
                  <a:schemeClr val="accent2"/>
                </a:solidFill>
                <a:latin typeface="Montserrat" panose="020B0604020202020204" charset="0"/>
              </a:rPr>
              <a:t>aumento del 788%</a:t>
            </a:r>
            <a:r>
              <a:rPr lang="es-AR" sz="1000" dirty="0">
                <a:solidFill>
                  <a:schemeClr val="accent2"/>
                </a:solidFill>
                <a:latin typeface="Montserrat" panose="020B0604020202020204" charset="0"/>
              </a:rPr>
              <a:t> respecto al período anterior. Esto muestra que no solo ha habido más interacciones, sino que la base de usuarios que interactúan con el contenido ha crecido significativamente.</a:t>
            </a:r>
          </a:p>
          <a:p>
            <a:pPr>
              <a:buFont typeface="Arial" panose="020B0604020202020204" pitchFamily="34" charset="0"/>
              <a:buChar char="•"/>
            </a:pPr>
            <a:r>
              <a:rPr lang="es-AR" sz="1000" dirty="0" smtClean="0">
                <a:solidFill>
                  <a:schemeClr val="accent2"/>
                </a:solidFill>
                <a:latin typeface="Montserrat" panose="020B0604020202020204" charset="0"/>
              </a:rPr>
              <a:t>  Es </a:t>
            </a:r>
            <a:r>
              <a:rPr lang="es-AR" sz="1000" dirty="0">
                <a:solidFill>
                  <a:schemeClr val="accent2"/>
                </a:solidFill>
                <a:latin typeface="Montserrat" panose="020B0604020202020204" charset="0"/>
              </a:rPr>
              <a:t>interesante notar que el </a:t>
            </a:r>
            <a:r>
              <a:rPr lang="es-AR" sz="1000" b="1" dirty="0">
                <a:solidFill>
                  <a:schemeClr val="accent2"/>
                </a:solidFill>
                <a:latin typeface="Montserrat" panose="020B0604020202020204" charset="0"/>
              </a:rPr>
              <a:t>98.1%</a:t>
            </a:r>
            <a:r>
              <a:rPr lang="es-AR" sz="1000" dirty="0">
                <a:solidFill>
                  <a:schemeClr val="accent2"/>
                </a:solidFill>
                <a:latin typeface="Montserrat" panose="020B0604020202020204" charset="0"/>
              </a:rPr>
              <a:t> de las cuentas que interactuaron no seguían la cuenta previamente, lo que indica que los </a:t>
            </a:r>
            <a:r>
              <a:rPr lang="es-AR" sz="1000" dirty="0" err="1">
                <a:solidFill>
                  <a:schemeClr val="accent2"/>
                </a:solidFill>
                <a:latin typeface="Montserrat" panose="020B0604020202020204" charset="0"/>
              </a:rPr>
              <a:t>reels</a:t>
            </a:r>
            <a:r>
              <a:rPr lang="es-AR" sz="1000" dirty="0">
                <a:solidFill>
                  <a:schemeClr val="accent2"/>
                </a:solidFill>
                <a:latin typeface="Montserrat" panose="020B0604020202020204" charset="0"/>
              </a:rPr>
              <a:t>, en particular, están </a:t>
            </a:r>
            <a:r>
              <a:rPr lang="es-AR" sz="1000" dirty="0" smtClean="0">
                <a:solidFill>
                  <a:schemeClr val="accent2"/>
                </a:solidFill>
                <a:latin typeface="Montserrat" panose="020B0604020202020204" charset="0"/>
              </a:rPr>
              <a:t>atrayendo </a:t>
            </a:r>
            <a:r>
              <a:rPr lang="es-AR" sz="1000" dirty="0">
                <a:solidFill>
                  <a:schemeClr val="accent2"/>
                </a:solidFill>
                <a:latin typeface="Montserrat" panose="020B0604020202020204" charset="0"/>
              </a:rPr>
              <a:t>una nueva audiencia fuera de los seguidores regulares</a:t>
            </a:r>
            <a:r>
              <a:rPr lang="es-AR" sz="1000" dirty="0" smtClean="0">
                <a:solidFill>
                  <a:schemeClr val="accent2"/>
                </a:solidFill>
                <a:latin typeface="Montserrat" panose="020B0604020202020204" charset="0"/>
              </a:rPr>
              <a:t>.</a:t>
            </a:r>
            <a:endParaRPr lang="es-AR" sz="1000" dirty="0">
              <a:solidFill>
                <a:schemeClr val="accent2"/>
              </a:solidFill>
              <a:latin typeface="Montserrat" panose="020B0604020202020204" charset="0"/>
            </a:endParaRPr>
          </a:p>
        </p:txBody>
      </p:sp>
      <p:cxnSp>
        <p:nvCxnSpPr>
          <p:cNvPr id="4" name="Straight Connector 3"/>
          <p:cNvCxnSpPr/>
          <p:nvPr/>
        </p:nvCxnSpPr>
        <p:spPr>
          <a:xfrm>
            <a:off x="819897" y="31907"/>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5" name="Google Shape;12268;p67"/>
          <p:cNvGrpSpPr/>
          <p:nvPr/>
        </p:nvGrpSpPr>
        <p:grpSpPr>
          <a:xfrm>
            <a:off x="217767" y="102257"/>
            <a:ext cx="500545" cy="437855"/>
            <a:chOff x="5585861" y="2905929"/>
            <a:chExt cx="379764" cy="337684"/>
          </a:xfrm>
        </p:grpSpPr>
        <p:sp>
          <p:nvSpPr>
            <p:cNvPr id="6" name="Google Shape;12269;p67"/>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70;p67"/>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71;p67"/>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72;p67"/>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3997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5591328"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Gráficas Complementarias</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cxnSp>
        <p:nvCxnSpPr>
          <p:cNvPr id="694" name="Google Shape;694;p33"/>
          <p:cNvCxnSpPr/>
          <p:nvPr/>
        </p:nvCxnSpPr>
        <p:spPr>
          <a:xfrm>
            <a:off x="3086125" y="2114525"/>
            <a:ext cx="2100" cy="1141200"/>
          </a:xfrm>
          <a:prstGeom prst="straightConnector1">
            <a:avLst/>
          </a:prstGeom>
          <a:noFill/>
          <a:ln w="19050"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190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2" name="Title 1"/>
          <p:cNvSpPr>
            <a:spLocks noGrp="1"/>
          </p:cNvSpPr>
          <p:nvPr>
            <p:ph type="title"/>
          </p:nvPr>
        </p:nvSpPr>
        <p:spPr>
          <a:xfrm>
            <a:off x="764361" y="387424"/>
            <a:ext cx="6613488" cy="512100"/>
          </a:xfrm>
        </p:spPr>
        <p:txBody>
          <a:bodyPr/>
          <a:lstStyle/>
          <a:p>
            <a:r>
              <a:rPr lang="es-AR" u="sng" dirty="0" smtClean="0"/>
              <a:t>Ventas e Ingreso por días de la semana</a:t>
            </a:r>
            <a:endParaRPr lang="es-AR" u="sn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98" y="1115568"/>
            <a:ext cx="4091494" cy="24408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15567"/>
            <a:ext cx="4094466" cy="2440831"/>
          </a:xfrm>
          <a:prstGeom prst="rect">
            <a:avLst/>
          </a:prstGeom>
        </p:spPr>
      </p:pic>
      <p:sp>
        <p:nvSpPr>
          <p:cNvPr id="5" name="TextBox 4"/>
          <p:cNvSpPr txBox="1"/>
          <p:nvPr/>
        </p:nvSpPr>
        <p:spPr>
          <a:xfrm>
            <a:off x="535370" y="3556398"/>
            <a:ext cx="8249969" cy="1200329"/>
          </a:xfrm>
          <a:prstGeom prst="rect">
            <a:avLst/>
          </a:prstGeom>
          <a:noFill/>
        </p:spPr>
        <p:txBody>
          <a:bodyPr wrap="square" rtlCol="0">
            <a:spAutoFit/>
          </a:bodyPr>
          <a:lstStyle/>
          <a:p>
            <a:r>
              <a:rPr lang="es-AR" sz="1200" dirty="0" smtClean="0">
                <a:solidFill>
                  <a:schemeClr val="accent2"/>
                </a:solidFill>
                <a:latin typeface="Montserrat" panose="020B0604020202020204" charset="0"/>
              </a:rPr>
              <a:t>   Se observa que los días de mayor volúmenes de ventas son los fines de semana, </a:t>
            </a:r>
            <a:r>
              <a:rPr lang="es-AR" sz="1200" dirty="0">
                <a:solidFill>
                  <a:schemeClr val="accent2"/>
                </a:solidFill>
                <a:latin typeface="Montserrat" panose="020B0604020202020204" charset="0"/>
              </a:rPr>
              <a:t>teniendo en cuenta los días </a:t>
            </a:r>
            <a:r>
              <a:rPr lang="es-AR" sz="1200" dirty="0" smtClean="0">
                <a:solidFill>
                  <a:schemeClr val="accent2"/>
                </a:solidFill>
                <a:latin typeface="Montserrat" panose="020B0604020202020204" charset="0"/>
              </a:rPr>
              <a:t>Viernes </a:t>
            </a:r>
            <a:r>
              <a:rPr lang="es-AR" sz="1200" dirty="0">
                <a:solidFill>
                  <a:schemeClr val="accent2"/>
                </a:solidFill>
                <a:latin typeface="Montserrat" panose="020B0604020202020204" charset="0"/>
              </a:rPr>
              <a:t>a </a:t>
            </a:r>
            <a:r>
              <a:rPr lang="es-AR" sz="1200" dirty="0" smtClean="0">
                <a:solidFill>
                  <a:schemeClr val="accent2"/>
                </a:solidFill>
                <a:latin typeface="Montserrat" panose="020B0604020202020204" charset="0"/>
              </a:rPr>
              <a:t>Domingo, con un porcentaje del </a:t>
            </a:r>
            <a:r>
              <a:rPr lang="es-AR" sz="1200" b="1" dirty="0" smtClean="0">
                <a:solidFill>
                  <a:schemeClr val="accent2"/>
                </a:solidFill>
                <a:latin typeface="Montserrat" panose="020B0604020202020204" charset="0"/>
              </a:rPr>
              <a:t>64,75%</a:t>
            </a:r>
            <a:r>
              <a:rPr lang="es-AR" sz="1200" dirty="0" smtClean="0">
                <a:solidFill>
                  <a:schemeClr val="accent2"/>
                </a:solidFill>
                <a:latin typeface="Montserrat" panose="020B0604020202020204" charset="0"/>
              </a:rPr>
              <a:t> sobre el total de ventas.</a:t>
            </a:r>
          </a:p>
          <a:p>
            <a:r>
              <a:rPr lang="es-AR" sz="1200" dirty="0" smtClean="0">
                <a:solidFill>
                  <a:schemeClr val="accent2"/>
                </a:solidFill>
                <a:latin typeface="Montserrat" panose="020B0604020202020204" charset="0"/>
              </a:rPr>
              <a:t>   El día de mayor ventas es el </a:t>
            </a:r>
            <a:r>
              <a:rPr lang="es-AR" sz="1200" dirty="0">
                <a:solidFill>
                  <a:schemeClr val="accent2"/>
                </a:solidFill>
                <a:latin typeface="Montserrat" panose="020B0604020202020204" charset="0"/>
              </a:rPr>
              <a:t>S</a:t>
            </a:r>
            <a:r>
              <a:rPr lang="es-AR" sz="1200" dirty="0" smtClean="0">
                <a:solidFill>
                  <a:schemeClr val="accent2"/>
                </a:solidFill>
                <a:latin typeface="Montserrat" panose="020B0604020202020204" charset="0"/>
              </a:rPr>
              <a:t>ábado con un total observado de </a:t>
            </a:r>
            <a:r>
              <a:rPr lang="es-AR" sz="1200" b="1" dirty="0" smtClean="0">
                <a:solidFill>
                  <a:schemeClr val="accent2"/>
                </a:solidFill>
                <a:latin typeface="Montserrat" panose="020B0604020202020204" charset="0"/>
              </a:rPr>
              <a:t>4372</a:t>
            </a:r>
            <a:r>
              <a:rPr lang="es-AR" sz="1200" dirty="0" smtClean="0">
                <a:solidFill>
                  <a:schemeClr val="accent2"/>
                </a:solidFill>
                <a:latin typeface="Montserrat" panose="020B0604020202020204" charset="0"/>
              </a:rPr>
              <a:t> ventas en el intervalo de tiempo analizado (Marzo 2023 – Septiembre 2024).</a:t>
            </a:r>
          </a:p>
          <a:p>
            <a:r>
              <a:rPr lang="es-AR" sz="1200" dirty="0" smtClean="0">
                <a:solidFill>
                  <a:schemeClr val="accent2"/>
                </a:solidFill>
                <a:latin typeface="Montserrat" panose="020B0604020202020204" charset="0"/>
              </a:rPr>
              <a:t>   Consecuentemente los días de mayor ingreso son también los días Viernes, Sábado y Domingo con un porcentaje del </a:t>
            </a:r>
            <a:r>
              <a:rPr lang="es-AR" sz="1200" b="1" dirty="0" smtClean="0">
                <a:solidFill>
                  <a:schemeClr val="accent2"/>
                </a:solidFill>
                <a:latin typeface="Montserrat" panose="020B0604020202020204" charset="0"/>
              </a:rPr>
              <a:t>61,50%</a:t>
            </a:r>
            <a:r>
              <a:rPr lang="es-AR" sz="1200" dirty="0" smtClean="0">
                <a:solidFill>
                  <a:schemeClr val="accent2"/>
                </a:solidFill>
                <a:latin typeface="Montserrat" panose="020B0604020202020204" charset="0"/>
              </a:rPr>
              <a:t> sobre el total de ingresos</a:t>
            </a:r>
            <a:endParaRPr lang="es-AR" sz="1200" dirty="0">
              <a:solidFill>
                <a:schemeClr val="accent2"/>
              </a:solidFill>
              <a:latin typeface="Montserrat" panose="020B0604020202020204" charset="0"/>
            </a:endParaRPr>
          </a:p>
        </p:txBody>
      </p:sp>
      <p:cxnSp>
        <p:nvCxnSpPr>
          <p:cNvPr id="9" name="Straight Connector 8"/>
          <p:cNvCxnSpPr/>
          <p:nvPr/>
        </p:nvCxnSpPr>
        <p:spPr>
          <a:xfrm>
            <a:off x="764361" y="340240"/>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0" name="Google Shape;10171;p63"/>
          <p:cNvGrpSpPr/>
          <p:nvPr/>
        </p:nvGrpSpPr>
        <p:grpSpPr>
          <a:xfrm>
            <a:off x="182880" y="440266"/>
            <a:ext cx="487781" cy="406414"/>
            <a:chOff x="3996113" y="4291176"/>
            <a:chExt cx="336512" cy="335048"/>
          </a:xfrm>
        </p:grpSpPr>
        <p:sp>
          <p:nvSpPr>
            <p:cNvPr id="11" name="Google Shape;10172;p63"/>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73;p63"/>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74;p63"/>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490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4192875"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Presentación</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694" name="Google Shape;694;p33"/>
          <p:cNvCxnSpPr/>
          <p:nvPr/>
        </p:nvCxnSpPr>
        <p:spPr>
          <a:xfrm>
            <a:off x="3086125" y="2114525"/>
            <a:ext cx="2100" cy="1141200"/>
          </a:xfrm>
          <a:prstGeom prst="straightConnector1">
            <a:avLst/>
          </a:prstGeom>
          <a:noFill/>
          <a:ln w="19050"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2" name="Title 1"/>
          <p:cNvSpPr>
            <a:spLocks noGrp="1"/>
          </p:cNvSpPr>
          <p:nvPr>
            <p:ph type="title"/>
          </p:nvPr>
        </p:nvSpPr>
        <p:spPr>
          <a:xfrm>
            <a:off x="873072" y="257101"/>
            <a:ext cx="4492080" cy="512100"/>
          </a:xfrm>
          <a:effectLst>
            <a:outerShdw blurRad="50800" dist="38100" dir="13500000" algn="br" rotWithShape="0">
              <a:prstClr val="black">
                <a:alpha val="40000"/>
              </a:prstClr>
            </a:outerShdw>
          </a:effectLst>
        </p:spPr>
        <p:txBody>
          <a:bodyPr/>
          <a:lstStyle/>
          <a:p>
            <a:r>
              <a:rPr lang="es-AR" u="sng" dirty="0" smtClean="0"/>
              <a:t>Segmentación de clientes</a:t>
            </a:r>
            <a:endParaRPr lang="es-AR"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534" y="987552"/>
            <a:ext cx="5921009" cy="3542998"/>
          </a:xfrm>
          <a:prstGeom prst="rect">
            <a:avLst/>
          </a:prstGeom>
        </p:spPr>
      </p:pic>
      <p:sp>
        <p:nvSpPr>
          <p:cNvPr id="6" name="TextBox 5"/>
          <p:cNvSpPr txBox="1"/>
          <p:nvPr/>
        </p:nvSpPr>
        <p:spPr>
          <a:xfrm>
            <a:off x="521208" y="1051560"/>
            <a:ext cx="2350008" cy="3323987"/>
          </a:xfrm>
          <a:prstGeom prst="rect">
            <a:avLst/>
          </a:prstGeom>
          <a:noFill/>
        </p:spPr>
        <p:txBody>
          <a:bodyPr wrap="square" rtlCol="0">
            <a:spAutoFit/>
          </a:bodyPr>
          <a:lstStyle/>
          <a:p>
            <a:r>
              <a:rPr lang="es-AR" dirty="0" smtClean="0">
                <a:solidFill>
                  <a:schemeClr val="accent2"/>
                </a:solidFill>
                <a:latin typeface="Montserrat" panose="020B0604020202020204" charset="0"/>
              </a:rPr>
              <a:t>   Tenemos dos clientes bien definidos, uno es la Municipalidad de Montecarlo, con compras regulares pero de gran volumen. Y por otro lado los consumidores finales que representan la mayoría de ventas e ingresos del comercio.</a:t>
            </a:r>
          </a:p>
          <a:p>
            <a:r>
              <a:rPr lang="es-AR" dirty="0" smtClean="0">
                <a:solidFill>
                  <a:schemeClr val="accent2"/>
                </a:solidFill>
                <a:latin typeface="Montserrat" panose="020B0604020202020204" charset="0"/>
              </a:rPr>
              <a:t>   En porcentajes de ingresos, simbolizan un </a:t>
            </a:r>
            <a:r>
              <a:rPr lang="es-AR" b="1" dirty="0" smtClean="0">
                <a:solidFill>
                  <a:schemeClr val="accent2"/>
                </a:solidFill>
                <a:latin typeface="Montserrat" panose="020B0604020202020204" charset="0"/>
              </a:rPr>
              <a:t>19,47%</a:t>
            </a:r>
            <a:r>
              <a:rPr lang="es-AR" dirty="0" smtClean="0">
                <a:solidFill>
                  <a:schemeClr val="accent2"/>
                </a:solidFill>
                <a:latin typeface="Montserrat" panose="020B0604020202020204" charset="0"/>
              </a:rPr>
              <a:t> y un </a:t>
            </a:r>
            <a:r>
              <a:rPr lang="es-AR" b="1" dirty="0" smtClean="0">
                <a:solidFill>
                  <a:schemeClr val="accent2"/>
                </a:solidFill>
                <a:latin typeface="Montserrat" panose="020B0604020202020204" charset="0"/>
              </a:rPr>
              <a:t>80,53%</a:t>
            </a:r>
            <a:r>
              <a:rPr lang="es-AR" dirty="0" smtClean="0">
                <a:solidFill>
                  <a:schemeClr val="accent2"/>
                </a:solidFill>
                <a:latin typeface="Montserrat" panose="020B0604020202020204" charset="0"/>
              </a:rPr>
              <a:t> correspondientemente</a:t>
            </a:r>
            <a:endParaRPr lang="es-AR" dirty="0">
              <a:solidFill>
                <a:schemeClr val="accent2"/>
              </a:solidFill>
              <a:latin typeface="Montserrat" panose="020B0604020202020204" charset="0"/>
            </a:endParaRPr>
          </a:p>
        </p:txBody>
      </p:sp>
      <p:sp>
        <p:nvSpPr>
          <p:cNvPr id="7" name="Google Shape;12184;p67"/>
          <p:cNvSpPr/>
          <p:nvPr/>
        </p:nvSpPr>
        <p:spPr>
          <a:xfrm>
            <a:off x="279229" y="331182"/>
            <a:ext cx="483957" cy="363938"/>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Straight Connector 7"/>
          <p:cNvCxnSpPr/>
          <p:nvPr/>
        </p:nvCxnSpPr>
        <p:spPr>
          <a:xfrm>
            <a:off x="886608" y="257101"/>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496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67" y="1875966"/>
            <a:ext cx="3293050" cy="31959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909" y="1883811"/>
            <a:ext cx="5314741" cy="3180220"/>
          </a:xfrm>
          <a:prstGeom prst="rect">
            <a:avLst/>
          </a:prstGeom>
        </p:spPr>
      </p:pic>
      <p:sp>
        <p:nvSpPr>
          <p:cNvPr id="6" name="Rectangle 5"/>
          <p:cNvSpPr/>
          <p:nvPr/>
        </p:nvSpPr>
        <p:spPr>
          <a:xfrm>
            <a:off x="890400" y="111032"/>
            <a:ext cx="6459373" cy="461665"/>
          </a:xfrm>
          <a:prstGeom prst="rect">
            <a:avLst/>
          </a:prstGeom>
        </p:spPr>
        <p:txBody>
          <a:bodyPr wrap="square">
            <a:spAutoFit/>
          </a:bodyPr>
          <a:lstStyle/>
          <a:p>
            <a:r>
              <a:rPr lang="es-AR" sz="2400" b="1" u="sng" dirty="0" smtClean="0">
                <a:solidFill>
                  <a:schemeClr val="accent2"/>
                </a:solidFill>
                <a:latin typeface="Montserrat" panose="020B0604020202020204" charset="0"/>
              </a:rPr>
              <a:t>Análisis formas de pago</a:t>
            </a:r>
            <a:endParaRPr lang="es-AR" sz="2400" b="1" dirty="0">
              <a:solidFill>
                <a:schemeClr val="accent2"/>
              </a:solidFill>
              <a:latin typeface="Montserrat" panose="020B0604020202020204" charset="0"/>
            </a:endParaRPr>
          </a:p>
        </p:txBody>
      </p:sp>
      <p:sp>
        <p:nvSpPr>
          <p:cNvPr id="7" name="TextBox 6"/>
          <p:cNvSpPr txBox="1"/>
          <p:nvPr/>
        </p:nvSpPr>
        <p:spPr>
          <a:xfrm>
            <a:off x="993769" y="713979"/>
            <a:ext cx="6159679" cy="461665"/>
          </a:xfrm>
          <a:prstGeom prst="rect">
            <a:avLst/>
          </a:prstGeom>
          <a:solidFill>
            <a:schemeClr val="accent2">
              <a:alpha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s-AR" sz="1200" dirty="0" smtClean="0">
                <a:solidFill>
                  <a:schemeClr val="tx1"/>
                </a:solidFill>
                <a:latin typeface="Montserrat" panose="020B0604020202020204" charset="0"/>
              </a:rPr>
              <a:t>Se observa que el consumidor final prefiere pagar por medios de pagos digitales, representando un </a:t>
            </a:r>
            <a:r>
              <a:rPr lang="es-AR" sz="1200" b="1" dirty="0" smtClean="0">
                <a:solidFill>
                  <a:schemeClr val="tx1"/>
                </a:solidFill>
                <a:latin typeface="Montserrat" panose="020B0604020202020204" charset="0"/>
              </a:rPr>
              <a:t>46,2%</a:t>
            </a:r>
            <a:r>
              <a:rPr lang="es-AR" sz="1200" dirty="0" smtClean="0">
                <a:solidFill>
                  <a:schemeClr val="tx1"/>
                </a:solidFill>
                <a:latin typeface="Montserrat" panose="020B0604020202020204" charset="0"/>
              </a:rPr>
              <a:t> sobre el total de ingresos</a:t>
            </a:r>
            <a:endParaRPr lang="es-AR" sz="1200" dirty="0">
              <a:solidFill>
                <a:schemeClr val="tx1"/>
              </a:solidFill>
              <a:latin typeface="Montserrat" panose="020B0604020202020204" charset="0"/>
            </a:endParaRPr>
          </a:p>
        </p:txBody>
      </p:sp>
      <p:sp>
        <p:nvSpPr>
          <p:cNvPr id="8" name="TextBox 7"/>
          <p:cNvSpPr txBox="1"/>
          <p:nvPr/>
        </p:nvSpPr>
        <p:spPr>
          <a:xfrm>
            <a:off x="595979" y="1284288"/>
            <a:ext cx="6955260" cy="461665"/>
          </a:xfrm>
          <a:prstGeom prst="rect">
            <a:avLst/>
          </a:prstGeom>
          <a:solidFill>
            <a:schemeClr val="accent2">
              <a:alpha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s-AR" sz="1200" dirty="0" smtClean="0">
                <a:solidFill>
                  <a:schemeClr val="tx1"/>
                </a:solidFill>
                <a:latin typeface="Montserrat" panose="020B0604020202020204" charset="0"/>
              </a:rPr>
              <a:t>También vemos que para fin de año, los clientes prioriza el pago en efectivo, por lo que se podrían tener en cuentas promociones con este método de pago en esas fechas</a:t>
            </a:r>
            <a:endParaRPr lang="es-AR" sz="1200" dirty="0">
              <a:solidFill>
                <a:schemeClr val="tx1"/>
              </a:solidFill>
              <a:latin typeface="Montserrat" panose="020B0604020202020204" charset="0"/>
            </a:endParaRPr>
          </a:p>
        </p:txBody>
      </p:sp>
      <p:cxnSp>
        <p:nvCxnSpPr>
          <p:cNvPr id="31" name="Straight Connector 30"/>
          <p:cNvCxnSpPr/>
          <p:nvPr/>
        </p:nvCxnSpPr>
        <p:spPr>
          <a:xfrm>
            <a:off x="890400" y="37862"/>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32" name="Google Shape;9015;p61"/>
          <p:cNvGrpSpPr/>
          <p:nvPr/>
        </p:nvGrpSpPr>
        <p:grpSpPr>
          <a:xfrm>
            <a:off x="237211" y="177664"/>
            <a:ext cx="526360" cy="342772"/>
            <a:chOff x="6849393" y="3733994"/>
            <a:chExt cx="355053" cy="248038"/>
          </a:xfrm>
        </p:grpSpPr>
        <p:sp>
          <p:nvSpPr>
            <p:cNvPr id="33" name="Google Shape;9016;p61"/>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17;p61"/>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18;p61"/>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19;p61"/>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20;p61"/>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43250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890400" y="111032"/>
            <a:ext cx="6459373" cy="461665"/>
          </a:xfrm>
          <a:prstGeom prst="rect">
            <a:avLst/>
          </a:prstGeom>
        </p:spPr>
        <p:txBody>
          <a:bodyPr wrap="square">
            <a:spAutoFit/>
          </a:bodyPr>
          <a:lstStyle/>
          <a:p>
            <a:r>
              <a:rPr lang="es-AR" sz="2400" b="1" u="sng" dirty="0" smtClean="0">
                <a:solidFill>
                  <a:schemeClr val="accent2"/>
                </a:solidFill>
                <a:latin typeface="Montserrat" panose="020B0604020202020204" charset="0"/>
              </a:rPr>
              <a:t>Análisis </a:t>
            </a:r>
            <a:r>
              <a:rPr lang="es-AR" sz="2400" b="1" u="sng" dirty="0" smtClean="0">
                <a:solidFill>
                  <a:schemeClr val="accent2"/>
                </a:solidFill>
                <a:latin typeface="Montserrat" panose="020B0604020202020204" charset="0"/>
              </a:rPr>
              <a:t>productos mas vendidos</a:t>
            </a:r>
            <a:endParaRPr lang="es-AR" sz="2400" b="1" dirty="0">
              <a:solidFill>
                <a:schemeClr val="accent2"/>
              </a:solidFill>
              <a:latin typeface="Montserrat" panose="020B0604020202020204" charset="0"/>
            </a:endParaRPr>
          </a:p>
        </p:txBody>
      </p:sp>
      <p:sp>
        <p:nvSpPr>
          <p:cNvPr id="7" name="TextBox 6"/>
          <p:cNvSpPr txBox="1"/>
          <p:nvPr/>
        </p:nvSpPr>
        <p:spPr>
          <a:xfrm>
            <a:off x="346804" y="825719"/>
            <a:ext cx="6159679" cy="646331"/>
          </a:xfrm>
          <a:prstGeom prst="rect">
            <a:avLst/>
          </a:prstGeom>
          <a:solidFill>
            <a:schemeClr val="accent2">
              <a:alpha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s-AR" sz="1200" dirty="0" smtClean="0">
                <a:solidFill>
                  <a:schemeClr val="tx1"/>
                </a:solidFill>
                <a:latin typeface="Montserrat" panose="020B0604020202020204" charset="0"/>
              </a:rPr>
              <a:t>   Se realiza un TOP 10 de productos mas vendidos según la base de datos del sistema desde Enero de 2020 hasta Septiembre 2024, contando con un total 1550 productos y de 57589 ventas.</a:t>
            </a:r>
            <a:endParaRPr lang="es-AR" sz="1200" dirty="0">
              <a:solidFill>
                <a:schemeClr val="tx1"/>
              </a:solidFill>
              <a:latin typeface="Montserrat" panose="020B0604020202020204" charset="0"/>
            </a:endParaRPr>
          </a:p>
        </p:txBody>
      </p:sp>
      <p:sp>
        <p:nvSpPr>
          <p:cNvPr id="8" name="TextBox 7"/>
          <p:cNvSpPr txBox="1"/>
          <p:nvPr/>
        </p:nvSpPr>
        <p:spPr>
          <a:xfrm>
            <a:off x="512418" y="1657097"/>
            <a:ext cx="2988469" cy="3416320"/>
          </a:xfrm>
          <a:prstGeom prst="rect">
            <a:avLst/>
          </a:prstGeom>
          <a:solidFill>
            <a:schemeClr val="accent2">
              <a:alpha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s-AR" sz="1200" dirty="0" smtClean="0">
                <a:solidFill>
                  <a:schemeClr val="tx1"/>
                </a:solidFill>
                <a:latin typeface="Montserrat" panose="020B0604020202020204" charset="0"/>
              </a:rPr>
              <a:t>   Se observa en primer lugar bebidas sin alcohol como ser la bebida energizante y agua con un 6,97% sobre el total de ventas. </a:t>
            </a:r>
            <a:r>
              <a:rPr lang="es-AR" sz="1200" dirty="0" smtClean="0">
                <a:solidFill>
                  <a:schemeClr val="tx1"/>
                </a:solidFill>
                <a:latin typeface="Montserrat" panose="020B0604020202020204" charset="0"/>
              </a:rPr>
              <a:t>S</a:t>
            </a:r>
            <a:r>
              <a:rPr lang="es-AR" sz="1200" dirty="0" smtClean="0">
                <a:solidFill>
                  <a:schemeClr val="tx1"/>
                </a:solidFill>
                <a:latin typeface="Montserrat" panose="020B0604020202020204" charset="0"/>
              </a:rPr>
              <a:t>egú</a:t>
            </a:r>
            <a:r>
              <a:rPr lang="es-AR" sz="1200" dirty="0" smtClean="0">
                <a:solidFill>
                  <a:schemeClr val="tx1"/>
                </a:solidFill>
                <a:latin typeface="Montserrat" panose="020B0604020202020204" charset="0"/>
              </a:rPr>
              <a:t>n lo charlado con la dueña puede deberse a compras regulares que realiza la Municipalidad de Montecarlo y consumos masivos estacionales por la pandemia desde 2020 hasta 2022 aproximadamente.</a:t>
            </a:r>
          </a:p>
          <a:p>
            <a:r>
              <a:rPr lang="es-AR" sz="1200" dirty="0" smtClean="0">
                <a:solidFill>
                  <a:schemeClr val="tx1"/>
                </a:solidFill>
                <a:latin typeface="Montserrat" panose="020B0604020202020204" charset="0"/>
              </a:rPr>
              <a:t>   Luego siguen compras recurrentes de particulares como ser cigarrillos, latas de cervezas y gaseosas, algo que se esperaría en el top de ventas del comercio.</a:t>
            </a:r>
          </a:p>
          <a:p>
            <a:r>
              <a:rPr lang="es-AR" sz="1200" dirty="0" smtClean="0">
                <a:solidFill>
                  <a:schemeClr val="tx1"/>
                </a:solidFill>
                <a:latin typeface="Montserrat" panose="020B0604020202020204" charset="0"/>
              </a:rPr>
              <a:t>   En total estos 10 </a:t>
            </a:r>
            <a:r>
              <a:rPr lang="es-AR" sz="1200" smtClean="0">
                <a:solidFill>
                  <a:schemeClr val="tx1"/>
                </a:solidFill>
                <a:latin typeface="Montserrat" panose="020B0604020202020204" charset="0"/>
              </a:rPr>
              <a:t>productos representan </a:t>
            </a:r>
            <a:r>
              <a:rPr lang="es-AR" sz="1200" dirty="0" smtClean="0">
                <a:solidFill>
                  <a:schemeClr val="tx1"/>
                </a:solidFill>
                <a:latin typeface="Montserrat" panose="020B0604020202020204" charset="0"/>
              </a:rPr>
              <a:t>un 21,23% sobre el total de ventas.</a:t>
            </a:r>
            <a:endParaRPr lang="es-AR" sz="1200" dirty="0" smtClean="0">
              <a:solidFill>
                <a:schemeClr val="tx1"/>
              </a:solidFill>
              <a:latin typeface="Montserrat" panose="020B0604020202020204" charset="0"/>
            </a:endParaRPr>
          </a:p>
        </p:txBody>
      </p:sp>
      <p:cxnSp>
        <p:nvCxnSpPr>
          <p:cNvPr id="31" name="Straight Connector 30"/>
          <p:cNvCxnSpPr/>
          <p:nvPr/>
        </p:nvCxnSpPr>
        <p:spPr>
          <a:xfrm>
            <a:off x="890400" y="37862"/>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32" name="Google Shape;9015;p61"/>
          <p:cNvGrpSpPr/>
          <p:nvPr/>
        </p:nvGrpSpPr>
        <p:grpSpPr>
          <a:xfrm>
            <a:off x="237211" y="177664"/>
            <a:ext cx="526360" cy="342772"/>
            <a:chOff x="6849393" y="3733994"/>
            <a:chExt cx="355053" cy="248038"/>
          </a:xfrm>
        </p:grpSpPr>
        <p:sp>
          <p:nvSpPr>
            <p:cNvPr id="33" name="Google Shape;9016;p61"/>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17;p61"/>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18;p61"/>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19;p61"/>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20;p61"/>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4"/>
          <p:cNvGraphicFramePr>
            <a:graphicFrameLocks noGrp="1"/>
          </p:cNvGraphicFramePr>
          <p:nvPr>
            <p:extLst>
              <p:ext uri="{D42A27DB-BD31-4B8C-83A1-F6EECF244321}">
                <p14:modId xmlns:p14="http://schemas.microsoft.com/office/powerpoint/2010/main" val="3224805169"/>
              </p:ext>
            </p:extLst>
          </p:nvPr>
        </p:nvGraphicFramePr>
        <p:xfrm>
          <a:off x="3685904" y="1734281"/>
          <a:ext cx="4127469" cy="2772000"/>
        </p:xfrm>
        <a:graphic>
          <a:graphicData uri="http://schemas.openxmlformats.org/drawingml/2006/table">
            <a:tbl>
              <a:tblPr>
                <a:tableStyleId>{D21083B8-8E4B-4F23-AA4B-E36C26D757B1}</a:tableStyleId>
              </a:tblPr>
              <a:tblGrid>
                <a:gridCol w="2307813">
                  <a:extLst>
                    <a:ext uri="{9D8B030D-6E8A-4147-A177-3AD203B41FA5}">
                      <a16:colId xmlns:a16="http://schemas.microsoft.com/office/drawing/2014/main" val="2658536911"/>
                    </a:ext>
                  </a:extLst>
                </a:gridCol>
                <a:gridCol w="832104">
                  <a:extLst>
                    <a:ext uri="{9D8B030D-6E8A-4147-A177-3AD203B41FA5}">
                      <a16:colId xmlns:a16="http://schemas.microsoft.com/office/drawing/2014/main" val="2416661585"/>
                    </a:ext>
                  </a:extLst>
                </a:gridCol>
                <a:gridCol w="987552">
                  <a:extLst>
                    <a:ext uri="{9D8B030D-6E8A-4147-A177-3AD203B41FA5}">
                      <a16:colId xmlns:a16="http://schemas.microsoft.com/office/drawing/2014/main" val="241529196"/>
                    </a:ext>
                  </a:extLst>
                </a:gridCol>
              </a:tblGrid>
              <a:tr h="252000">
                <a:tc>
                  <a:txBody>
                    <a:bodyPr/>
                    <a:lstStyle/>
                    <a:p>
                      <a:pPr algn="l" fontAlgn="b"/>
                      <a:r>
                        <a:rPr lang="es-AR" sz="1000" b="1" u="none" strike="noStrike" dirty="0">
                          <a:solidFill>
                            <a:schemeClr val="accent2"/>
                          </a:solidFill>
                          <a:effectLst/>
                          <a:latin typeface="Montserrat" panose="020B0604020202020204" charset="0"/>
                        </a:rPr>
                        <a:t>NOMBRE</a:t>
                      </a:r>
                      <a:endParaRPr lang="es-AR" sz="1000" b="1" i="0" u="none" strike="noStrike" dirty="0">
                        <a:solidFill>
                          <a:schemeClr val="accent2"/>
                        </a:solidFill>
                        <a:effectLst/>
                        <a:latin typeface="Montserrat" panose="020B0604020202020204" charset="0"/>
                      </a:endParaRPr>
                    </a:p>
                  </a:txBody>
                  <a:tcPr marL="5300" marR="5300" marT="5300" marB="0" anchor="b"/>
                </a:tc>
                <a:tc>
                  <a:txBody>
                    <a:bodyPr/>
                    <a:lstStyle/>
                    <a:p>
                      <a:pPr algn="l" fontAlgn="b"/>
                      <a:r>
                        <a:rPr lang="es-AR" sz="1000" b="1" u="none" strike="noStrike" dirty="0">
                          <a:solidFill>
                            <a:schemeClr val="accent2"/>
                          </a:solidFill>
                          <a:effectLst/>
                          <a:latin typeface="Montserrat" panose="020B0604020202020204" charset="0"/>
                        </a:rPr>
                        <a:t>CANTIDAD</a:t>
                      </a:r>
                      <a:endParaRPr lang="es-AR" sz="1000" b="1" i="0" u="none" strike="noStrike" dirty="0">
                        <a:solidFill>
                          <a:schemeClr val="accent2"/>
                        </a:solidFill>
                        <a:effectLst/>
                        <a:latin typeface="Montserrat" panose="020B0604020202020204" charset="0"/>
                      </a:endParaRPr>
                    </a:p>
                  </a:txBody>
                  <a:tcPr marL="5300" marR="5300" marT="5300" marB="0" anchor="b"/>
                </a:tc>
                <a:tc>
                  <a:txBody>
                    <a:bodyPr/>
                    <a:lstStyle/>
                    <a:p>
                      <a:pPr algn="l" fontAlgn="b"/>
                      <a:r>
                        <a:rPr lang="es-AR" sz="1000" b="1" u="none" strike="noStrike" dirty="0">
                          <a:solidFill>
                            <a:schemeClr val="accent2"/>
                          </a:solidFill>
                          <a:effectLst/>
                          <a:latin typeface="Montserrat" panose="020B0604020202020204" charset="0"/>
                        </a:rPr>
                        <a:t>PORCENTAJE</a:t>
                      </a:r>
                      <a:endParaRPr lang="es-AR" sz="1000" b="1" i="0" u="none" strike="noStrike" dirty="0">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2485910629"/>
                  </a:ext>
                </a:extLst>
              </a:tr>
              <a:tr h="252000">
                <a:tc>
                  <a:txBody>
                    <a:bodyPr/>
                    <a:lstStyle/>
                    <a:p>
                      <a:pPr algn="l" fontAlgn="b"/>
                      <a:r>
                        <a:rPr lang="es-AR" sz="1000" u="none" strike="noStrike">
                          <a:solidFill>
                            <a:schemeClr val="accent2"/>
                          </a:solidFill>
                          <a:effectLst/>
                          <a:latin typeface="Montserrat" panose="020B0604020202020204" charset="0"/>
                        </a:rPr>
                        <a:t>GATORADE COOL BLUE 500ML</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2193</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3.81%</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3843026594"/>
                  </a:ext>
                </a:extLst>
              </a:tr>
              <a:tr h="252000">
                <a:tc>
                  <a:txBody>
                    <a:bodyPr/>
                    <a:lstStyle/>
                    <a:p>
                      <a:pPr algn="l" fontAlgn="b"/>
                      <a:r>
                        <a:rPr lang="es-AR" sz="1000" u="none" strike="noStrike">
                          <a:solidFill>
                            <a:schemeClr val="accent2"/>
                          </a:solidFill>
                          <a:effectLst/>
                          <a:latin typeface="Montserrat" panose="020B0604020202020204" charset="0"/>
                        </a:rPr>
                        <a:t>AGUA ECO DE LOS ANDES 500ML</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1822</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3.16%</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1770499238"/>
                  </a:ext>
                </a:extLst>
              </a:tr>
              <a:tr h="252000">
                <a:tc>
                  <a:txBody>
                    <a:bodyPr/>
                    <a:lstStyle/>
                    <a:p>
                      <a:pPr algn="l" fontAlgn="b"/>
                      <a:r>
                        <a:rPr lang="es-AR" sz="1000" u="none" strike="noStrike">
                          <a:solidFill>
                            <a:schemeClr val="accent2"/>
                          </a:solidFill>
                          <a:effectLst/>
                          <a:latin typeface="Montserrat" panose="020B0604020202020204" charset="0"/>
                        </a:rPr>
                        <a:t>RECARGO DE CIGARRILLOS</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dirty="0">
                          <a:solidFill>
                            <a:schemeClr val="accent2"/>
                          </a:solidFill>
                          <a:effectLst/>
                          <a:latin typeface="Montserrat" panose="020B0604020202020204" charset="0"/>
                        </a:rPr>
                        <a:t>1601</a:t>
                      </a:r>
                      <a:endParaRPr lang="es-AR" sz="1000" b="0" i="0" u="none" strike="noStrike" dirty="0">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2.78%</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636943515"/>
                  </a:ext>
                </a:extLst>
              </a:tr>
              <a:tr h="252000">
                <a:tc>
                  <a:txBody>
                    <a:bodyPr/>
                    <a:lstStyle/>
                    <a:p>
                      <a:pPr algn="l" fontAlgn="b"/>
                      <a:r>
                        <a:rPr lang="es-AR" sz="1000" u="none" strike="noStrike">
                          <a:solidFill>
                            <a:schemeClr val="accent2"/>
                          </a:solidFill>
                          <a:effectLst/>
                          <a:latin typeface="Montserrat" panose="020B0604020202020204" charset="0"/>
                        </a:rPr>
                        <a:t>HEINEKEN 473</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dirty="0">
                          <a:solidFill>
                            <a:schemeClr val="accent2"/>
                          </a:solidFill>
                          <a:effectLst/>
                          <a:latin typeface="Montserrat" panose="020B0604020202020204" charset="0"/>
                        </a:rPr>
                        <a:t>1099</a:t>
                      </a:r>
                      <a:endParaRPr lang="es-AR" sz="1000" b="0" i="0" u="none" strike="noStrike" dirty="0">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1.91%</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1859384956"/>
                  </a:ext>
                </a:extLst>
              </a:tr>
              <a:tr h="252000">
                <a:tc>
                  <a:txBody>
                    <a:bodyPr/>
                    <a:lstStyle/>
                    <a:p>
                      <a:pPr algn="l" fontAlgn="b"/>
                      <a:r>
                        <a:rPr lang="es-AR" sz="1000" u="none" strike="noStrike">
                          <a:solidFill>
                            <a:schemeClr val="accent2"/>
                          </a:solidFill>
                          <a:effectLst/>
                          <a:latin typeface="Montserrat" panose="020B0604020202020204" charset="0"/>
                        </a:rPr>
                        <a:t>QUILMES CLASICA 473CM</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1033</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1.79%</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3193926648"/>
                  </a:ext>
                </a:extLst>
              </a:tr>
              <a:tr h="252000">
                <a:tc>
                  <a:txBody>
                    <a:bodyPr/>
                    <a:lstStyle/>
                    <a:p>
                      <a:pPr algn="l" fontAlgn="b"/>
                      <a:r>
                        <a:rPr lang="es-AR" sz="1000" u="none" strike="noStrike">
                          <a:solidFill>
                            <a:schemeClr val="accent2"/>
                          </a:solidFill>
                          <a:effectLst/>
                          <a:latin typeface="Montserrat" panose="020B0604020202020204" charset="0"/>
                        </a:rPr>
                        <a:t>COCA COLA 2,25LT</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1006</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1.75%</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15357392"/>
                  </a:ext>
                </a:extLst>
              </a:tr>
              <a:tr h="252000">
                <a:tc>
                  <a:txBody>
                    <a:bodyPr/>
                    <a:lstStyle/>
                    <a:p>
                      <a:pPr algn="l" fontAlgn="b"/>
                      <a:r>
                        <a:rPr lang="es-AR" sz="1000" u="none" strike="noStrike">
                          <a:solidFill>
                            <a:schemeClr val="accent2"/>
                          </a:solidFill>
                          <a:effectLst/>
                          <a:latin typeface="Montserrat" panose="020B0604020202020204" charset="0"/>
                        </a:rPr>
                        <a:t>BRAHMA CHOPP 473</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988</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1.72%</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3614791178"/>
                  </a:ext>
                </a:extLst>
              </a:tr>
              <a:tr h="252000">
                <a:tc>
                  <a:txBody>
                    <a:bodyPr/>
                    <a:lstStyle/>
                    <a:p>
                      <a:pPr algn="l" fontAlgn="b"/>
                      <a:r>
                        <a:rPr lang="es-AR" sz="1000" u="none" strike="noStrike">
                          <a:solidFill>
                            <a:schemeClr val="accent2"/>
                          </a:solidFill>
                          <a:effectLst/>
                          <a:latin typeface="Montserrat" panose="020B0604020202020204" charset="0"/>
                        </a:rPr>
                        <a:t>BRAHMA 1LT</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962</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1.67%</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145164693"/>
                  </a:ext>
                </a:extLst>
              </a:tr>
              <a:tr h="252000">
                <a:tc>
                  <a:txBody>
                    <a:bodyPr/>
                    <a:lstStyle/>
                    <a:p>
                      <a:pPr algn="l" fontAlgn="b"/>
                      <a:r>
                        <a:rPr lang="es-AR" sz="1000" u="none" strike="noStrike">
                          <a:solidFill>
                            <a:schemeClr val="accent2"/>
                          </a:solidFill>
                          <a:effectLst/>
                          <a:latin typeface="Montserrat" panose="020B0604020202020204" charset="0"/>
                        </a:rPr>
                        <a:t>GATORADE COOL BLUE 750ML</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767</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a:solidFill>
                            <a:schemeClr val="accent2"/>
                          </a:solidFill>
                          <a:effectLst/>
                          <a:latin typeface="Montserrat" panose="020B0604020202020204" charset="0"/>
                        </a:rPr>
                        <a:t>1.33%</a:t>
                      </a:r>
                      <a:endParaRPr lang="es-AR" sz="1000" b="0" i="0" u="none" strike="noStrike">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1709891781"/>
                  </a:ext>
                </a:extLst>
              </a:tr>
              <a:tr h="252000">
                <a:tc>
                  <a:txBody>
                    <a:bodyPr/>
                    <a:lstStyle/>
                    <a:p>
                      <a:pPr algn="l" fontAlgn="b"/>
                      <a:r>
                        <a:rPr lang="es-AR" sz="1000" u="none" strike="noStrike">
                          <a:solidFill>
                            <a:schemeClr val="accent2"/>
                          </a:solidFill>
                          <a:effectLst/>
                          <a:latin typeface="Montserrat" panose="020B0604020202020204" charset="0"/>
                        </a:rPr>
                        <a:t>GATORADE MANZANA 500ML</a:t>
                      </a:r>
                      <a:endParaRPr lang="es-AR" sz="1000" b="0" i="0" u="none" strike="noStrike">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dirty="0">
                          <a:solidFill>
                            <a:schemeClr val="accent2"/>
                          </a:solidFill>
                          <a:effectLst/>
                          <a:latin typeface="Montserrat" panose="020B0604020202020204" charset="0"/>
                        </a:rPr>
                        <a:t>758</a:t>
                      </a:r>
                      <a:endParaRPr lang="es-AR" sz="1000" b="0" i="0" u="none" strike="noStrike" dirty="0">
                        <a:solidFill>
                          <a:schemeClr val="accent2"/>
                        </a:solidFill>
                        <a:effectLst/>
                        <a:latin typeface="Montserrat" panose="020B0604020202020204" charset="0"/>
                      </a:endParaRPr>
                    </a:p>
                  </a:txBody>
                  <a:tcPr marL="5300" marR="5300" marT="5300" marB="0" anchor="b"/>
                </a:tc>
                <a:tc>
                  <a:txBody>
                    <a:bodyPr/>
                    <a:lstStyle/>
                    <a:p>
                      <a:pPr algn="r" fontAlgn="b"/>
                      <a:r>
                        <a:rPr lang="es-AR" sz="1000" u="none" strike="noStrike" dirty="0">
                          <a:solidFill>
                            <a:schemeClr val="accent2"/>
                          </a:solidFill>
                          <a:effectLst/>
                          <a:latin typeface="Montserrat" panose="020B0604020202020204" charset="0"/>
                        </a:rPr>
                        <a:t>1.32%</a:t>
                      </a:r>
                      <a:endParaRPr lang="es-AR" sz="1000" b="0" i="0" u="none" strike="noStrike" dirty="0">
                        <a:solidFill>
                          <a:schemeClr val="accent2"/>
                        </a:solidFill>
                        <a:effectLst/>
                        <a:latin typeface="Montserrat" panose="020B0604020202020204" charset="0"/>
                      </a:endParaRPr>
                    </a:p>
                  </a:txBody>
                  <a:tcPr marL="5300" marR="5300" marT="5300" marB="0" anchor="b"/>
                </a:tc>
                <a:extLst>
                  <a:ext uri="{0D108BD9-81ED-4DB2-BD59-A6C34878D82A}">
                    <a16:rowId xmlns:a16="http://schemas.microsoft.com/office/drawing/2014/main" val="2337164623"/>
                  </a:ext>
                </a:extLst>
              </a:tr>
            </a:tbl>
          </a:graphicData>
        </a:graphic>
      </p:graphicFrame>
    </p:spTree>
    <p:extLst>
      <p:ext uri="{BB962C8B-B14F-4D97-AF65-F5344CB8AC3E}">
        <p14:creationId xmlns:p14="http://schemas.microsoft.com/office/powerpoint/2010/main" val="137540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4763229"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Conclusiones</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cxnSp>
        <p:nvCxnSpPr>
          <p:cNvPr id="694" name="Google Shape;694;p33"/>
          <p:cNvCxnSpPr/>
          <p:nvPr/>
        </p:nvCxnSpPr>
        <p:spPr>
          <a:xfrm>
            <a:off x="3086125" y="2114525"/>
            <a:ext cx="2100" cy="1141200"/>
          </a:xfrm>
          <a:prstGeom prst="straightConnector1">
            <a:avLst/>
          </a:prstGeom>
          <a:noFill/>
          <a:ln w="9525"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613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title" idx="2"/>
          </p:nvPr>
        </p:nvSpPr>
        <p:spPr>
          <a:xfrm>
            <a:off x="869932" y="27394"/>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Insights Relevantes</a:t>
            </a:r>
            <a:endParaRPr u="sng" dirty="0"/>
          </a:p>
        </p:txBody>
      </p:sp>
      <p:cxnSp>
        <p:nvCxnSpPr>
          <p:cNvPr id="4" name="Straight Connector 3"/>
          <p:cNvCxnSpPr/>
          <p:nvPr/>
        </p:nvCxnSpPr>
        <p:spPr>
          <a:xfrm>
            <a:off x="869932" y="43233"/>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 name="Rectangle 2"/>
          <p:cNvSpPr/>
          <p:nvPr/>
        </p:nvSpPr>
        <p:spPr>
          <a:xfrm>
            <a:off x="696485" y="665539"/>
            <a:ext cx="8017746" cy="4339650"/>
          </a:xfrm>
          <a:prstGeom prst="rect">
            <a:avLst/>
          </a:prstGeom>
        </p:spPr>
        <p:txBody>
          <a:bodyPr wrap="square">
            <a:spAutoFit/>
          </a:bodyPr>
          <a:lstStyle/>
          <a:p>
            <a:r>
              <a:rPr lang="es-AR" sz="1200" b="1" u="sng" dirty="0" smtClean="0">
                <a:solidFill>
                  <a:schemeClr val="accent2"/>
                </a:solidFill>
                <a:latin typeface="Montserrat" panose="020B0604020202020204" charset="0"/>
              </a:rPr>
              <a:t>Crecimiento </a:t>
            </a:r>
            <a:r>
              <a:rPr lang="es-AR" sz="1200" b="1" u="sng" dirty="0">
                <a:solidFill>
                  <a:schemeClr val="accent2"/>
                </a:solidFill>
                <a:latin typeface="Montserrat" panose="020B0604020202020204" charset="0"/>
              </a:rPr>
              <a:t>Sostenido y Potencial Expansión</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Tanto las </a:t>
            </a:r>
            <a:r>
              <a:rPr lang="es-AR" sz="900" b="1" dirty="0">
                <a:solidFill>
                  <a:schemeClr val="accent2"/>
                </a:solidFill>
                <a:latin typeface="Montserrat" panose="020B0604020202020204" charset="0"/>
              </a:rPr>
              <a:t>ventas</a:t>
            </a:r>
            <a:r>
              <a:rPr lang="es-AR" sz="900" dirty="0">
                <a:solidFill>
                  <a:schemeClr val="accent2"/>
                </a:solidFill>
                <a:latin typeface="Montserrat" panose="020B0604020202020204" charset="0"/>
              </a:rPr>
              <a:t> como los </a:t>
            </a:r>
            <a:r>
              <a:rPr lang="es-AR" sz="900" b="1" dirty="0">
                <a:solidFill>
                  <a:schemeClr val="accent2"/>
                </a:solidFill>
                <a:latin typeface="Montserrat" panose="020B0604020202020204" charset="0"/>
              </a:rPr>
              <a:t>ingresos</a:t>
            </a:r>
            <a:r>
              <a:rPr lang="es-AR" sz="900" dirty="0">
                <a:solidFill>
                  <a:schemeClr val="accent2"/>
                </a:solidFill>
                <a:latin typeface="Montserrat" panose="020B0604020202020204" charset="0"/>
              </a:rPr>
              <a:t> muestran una clara tendencia ascendente. Si bien hay fluctuaciones mensuales, especialmente en las ventas, el crecimiento general indica que el negocio está experimentando una demanda creciente.</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Dado este crecimiento sostenido, el comercio puede considerar expandir su oferta o capacidad operativa, especialmente en los meses de mayor venta, como fin de año. Invertir en infraestructura o inventario para maximizar la oportunidad durante estos períodos de alta demanda puede ser una estrategia rentable</a:t>
            </a:r>
            <a:r>
              <a:rPr lang="es-AR" sz="900" dirty="0" smtClean="0">
                <a:solidFill>
                  <a:schemeClr val="accent2"/>
                </a:solidFill>
                <a:latin typeface="Montserrat" panose="020B0604020202020204" charset="0"/>
              </a:rPr>
              <a:t>.</a:t>
            </a:r>
          </a:p>
          <a:p>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Oportunidades Estacionales</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smtClean="0">
                <a:solidFill>
                  <a:schemeClr val="accent2"/>
                </a:solidFill>
                <a:latin typeface="Montserrat" panose="020B0604020202020204" charset="0"/>
              </a:rPr>
              <a:t>: Los ingresos y ventas aumentan de manera significativa en meses específicos (especialmente diciembre), lo que sugiere que el negocio está influenciado por patrones estacionales, probablemente relacionados con celebraciones y eventos.</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Se sugiere implementar estrategias estacionales enfocadas en aprovechar estos picos. Por ejemplo, ofrecer promociones especiales, aumentar la inversión en marketing o ajustar el inventario para maximizar las ventas durante meses críticos puede potenciar el crecimiento</a:t>
            </a:r>
            <a:r>
              <a:rPr lang="es-AR" sz="900" dirty="0" smtClean="0">
                <a:solidFill>
                  <a:schemeClr val="accent2"/>
                </a:solidFill>
                <a:latin typeface="Montserrat" panose="020B0604020202020204" charset="0"/>
              </a:rPr>
              <a:t>.</a:t>
            </a:r>
          </a:p>
          <a:p>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Optimización </a:t>
            </a:r>
            <a:r>
              <a:rPr lang="es-AR" sz="1200" b="1" u="sng" dirty="0">
                <a:solidFill>
                  <a:schemeClr val="accent2"/>
                </a:solidFill>
                <a:latin typeface="Montserrat" panose="020B0604020202020204" charset="0"/>
              </a:rPr>
              <a:t>de Márgenes</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Existe una </a:t>
            </a:r>
            <a:r>
              <a:rPr lang="es-AR" sz="900" b="1" dirty="0">
                <a:solidFill>
                  <a:schemeClr val="accent2"/>
                </a:solidFill>
                <a:latin typeface="Montserrat" panose="020B0604020202020204" charset="0"/>
              </a:rPr>
              <a:t>disparidad considerable</a:t>
            </a:r>
            <a:r>
              <a:rPr lang="es-AR" sz="900" dirty="0">
                <a:solidFill>
                  <a:schemeClr val="accent2"/>
                </a:solidFill>
                <a:latin typeface="Montserrat" panose="020B0604020202020204" charset="0"/>
              </a:rPr>
              <a:t> entre las ventas y los ingresos, lo que sugiere que el comercio podría estar obteniendo mayores márgenes en ciertos productos o servicios. Sin embargo, la volatilidad observada en las ventas podría indicar que no todo el potencial se está capitalizando de manera eficiente.</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El negocio debería realizar un análisis de </a:t>
            </a:r>
            <a:r>
              <a:rPr lang="es-AR" sz="900" b="1" dirty="0">
                <a:solidFill>
                  <a:schemeClr val="accent2"/>
                </a:solidFill>
                <a:latin typeface="Montserrat" panose="020B0604020202020204" charset="0"/>
              </a:rPr>
              <a:t>márgenes de productos</a:t>
            </a:r>
            <a:r>
              <a:rPr lang="es-AR" sz="900" dirty="0">
                <a:solidFill>
                  <a:schemeClr val="accent2"/>
                </a:solidFill>
                <a:latin typeface="Montserrat" panose="020B0604020202020204" charset="0"/>
              </a:rPr>
              <a:t> y optimizar aquellos que ofrecen mayor rentabilidad. También se podría diversificar la oferta de productos o servicios que generen ingresos más consistentes a lo largo del año</a:t>
            </a:r>
            <a:r>
              <a:rPr lang="es-AR" sz="900" dirty="0" smtClean="0">
                <a:solidFill>
                  <a:schemeClr val="accent2"/>
                </a:solidFill>
                <a:latin typeface="Montserrat" panose="020B0604020202020204" charset="0"/>
              </a:rPr>
              <a:t>.</a:t>
            </a:r>
          </a:p>
          <a:p>
            <a:endParaRPr lang="es-AR" sz="10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Estabilidad </a:t>
            </a:r>
            <a:r>
              <a:rPr lang="es-AR" sz="1200" b="1" u="sng" dirty="0">
                <a:solidFill>
                  <a:schemeClr val="accent2"/>
                </a:solidFill>
                <a:latin typeface="Montserrat" panose="020B0604020202020204" charset="0"/>
              </a:rPr>
              <a:t>de Ingresos a Pesar de Fluctuaciones en Ventas</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A pesar de la volatilidad en las ventas (alta desviación estándar y fluctuaciones mensuales), los ingresos muestran una tendencia más estable. Esto indica que aunque las ventas pueden variar, el negocio tiene otras fuentes de ingresos o una estructura de precios que amortigua las caídas en ventas.</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Es importante consolidar esta estabilidad desarrollando fuentes de ingresos adicionales que no dependan directamente del volumen de ventas. Esto podría incluir productos </a:t>
            </a:r>
            <a:r>
              <a:rPr lang="es-AR" sz="900" dirty="0" err="1">
                <a:solidFill>
                  <a:schemeClr val="accent2"/>
                </a:solidFill>
                <a:latin typeface="Montserrat" panose="020B0604020202020204" charset="0"/>
              </a:rPr>
              <a:t>premium</a:t>
            </a:r>
            <a:r>
              <a:rPr lang="es-AR" sz="900" dirty="0">
                <a:solidFill>
                  <a:schemeClr val="accent2"/>
                </a:solidFill>
                <a:latin typeface="Montserrat" panose="020B0604020202020204" charset="0"/>
              </a:rPr>
              <a:t>, suscripciones o servicios adicionales que ofrezcan flujos de caja más estables</a:t>
            </a:r>
            <a:r>
              <a:rPr lang="es-AR" sz="900" dirty="0" smtClean="0">
                <a:solidFill>
                  <a:schemeClr val="accent2"/>
                </a:solidFill>
                <a:latin typeface="Montserrat" panose="020B0604020202020204" charset="0"/>
              </a:rPr>
              <a:t>.</a:t>
            </a:r>
          </a:p>
          <a:p>
            <a:endParaRPr lang="es-AR" sz="900" dirty="0">
              <a:solidFill>
                <a:schemeClr val="accent2"/>
              </a:solidFill>
              <a:latin typeface="Montserrat" panose="020B0604020202020204" charset="0"/>
            </a:endParaRPr>
          </a:p>
        </p:txBody>
      </p:sp>
      <p:grpSp>
        <p:nvGrpSpPr>
          <p:cNvPr id="11" name="Google Shape;8862;p61"/>
          <p:cNvGrpSpPr/>
          <p:nvPr/>
        </p:nvGrpSpPr>
        <p:grpSpPr>
          <a:xfrm>
            <a:off x="365760" y="169456"/>
            <a:ext cx="330725" cy="406616"/>
            <a:chOff x="1493849" y="2775533"/>
            <a:chExt cx="283985" cy="341080"/>
          </a:xfrm>
        </p:grpSpPr>
        <p:sp>
          <p:nvSpPr>
            <p:cNvPr id="12" name="Google Shape;8863;p61"/>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64;p61"/>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93738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title" idx="2"/>
          </p:nvPr>
        </p:nvSpPr>
        <p:spPr>
          <a:xfrm>
            <a:off x="869932" y="27394"/>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Insights Relevantes</a:t>
            </a:r>
            <a:endParaRPr u="sng" dirty="0"/>
          </a:p>
        </p:txBody>
      </p:sp>
      <p:cxnSp>
        <p:nvCxnSpPr>
          <p:cNvPr id="4" name="Straight Connector 3"/>
          <p:cNvCxnSpPr/>
          <p:nvPr/>
        </p:nvCxnSpPr>
        <p:spPr>
          <a:xfrm>
            <a:off x="869932" y="43233"/>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1" name="Google Shape;8862;p61"/>
          <p:cNvGrpSpPr/>
          <p:nvPr/>
        </p:nvGrpSpPr>
        <p:grpSpPr>
          <a:xfrm>
            <a:off x="365760" y="169456"/>
            <a:ext cx="330725" cy="406616"/>
            <a:chOff x="1493849" y="2775533"/>
            <a:chExt cx="283985" cy="341080"/>
          </a:xfrm>
        </p:grpSpPr>
        <p:sp>
          <p:nvSpPr>
            <p:cNvPr id="12" name="Google Shape;8863;p61"/>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64;p61"/>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96485" y="665539"/>
            <a:ext cx="8010823" cy="4293483"/>
          </a:xfrm>
          <a:prstGeom prst="rect">
            <a:avLst/>
          </a:prstGeom>
        </p:spPr>
        <p:txBody>
          <a:bodyPr wrap="square">
            <a:spAutoFit/>
          </a:bodyPr>
          <a:lstStyle/>
          <a:p>
            <a:r>
              <a:rPr lang="es-AR" sz="1200" b="1" u="sng" dirty="0" smtClean="0">
                <a:solidFill>
                  <a:schemeClr val="accent2"/>
                </a:solidFill>
                <a:latin typeface="Montserrat" panose="020B0604020202020204" charset="0"/>
              </a:rPr>
              <a:t>Oportunidades </a:t>
            </a:r>
            <a:r>
              <a:rPr lang="es-AR" sz="1200" b="1" u="sng" dirty="0">
                <a:solidFill>
                  <a:schemeClr val="accent2"/>
                </a:solidFill>
                <a:latin typeface="Montserrat" panose="020B0604020202020204" charset="0"/>
              </a:rPr>
              <a:t>de Crecimiento en Meses de Baja Actividad</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Existen ciertos meses donde las ventas y los ingresos son comparativamente bajos, lo que indica una posible </a:t>
            </a:r>
            <a:r>
              <a:rPr lang="es-AR" sz="900" b="1" dirty="0">
                <a:solidFill>
                  <a:schemeClr val="accent2"/>
                </a:solidFill>
                <a:latin typeface="Montserrat" panose="020B0604020202020204" charset="0"/>
              </a:rPr>
              <a:t>infrautilización del potencial</a:t>
            </a:r>
            <a:r>
              <a:rPr lang="es-AR" sz="900" dirty="0">
                <a:solidFill>
                  <a:schemeClr val="accent2"/>
                </a:solidFill>
                <a:latin typeface="Montserrat" panose="020B0604020202020204" charset="0"/>
              </a:rPr>
              <a:t> del negocio durante esos períodos.</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Durante los meses más tranquilos (ej. en la primera mitad del año), el comercio puede aprovechar para implementar estrategias como campañas de fidelización, eventos especiales, o descuentos para generar mayor actividad en estos períodos menos dinámicos. También sería ideal identificar factores externos que afecten estos meses (clima, festividades, comportamiento del consumidor) para abordarlos de manera proactiva</a:t>
            </a:r>
            <a:r>
              <a:rPr lang="es-AR" sz="900" dirty="0" smtClean="0">
                <a:solidFill>
                  <a:schemeClr val="accent2"/>
                </a:solidFill>
                <a:latin typeface="Montserrat" panose="020B0604020202020204" charset="0"/>
              </a:rPr>
              <a:t>.</a:t>
            </a:r>
          </a:p>
          <a:p>
            <a:endParaRPr lang="es-AR" sz="9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Mejora </a:t>
            </a:r>
            <a:r>
              <a:rPr lang="es-AR" sz="1200" b="1" u="sng" dirty="0">
                <a:solidFill>
                  <a:schemeClr val="accent2"/>
                </a:solidFill>
                <a:latin typeface="Montserrat" panose="020B0604020202020204" charset="0"/>
              </a:rPr>
              <a:t>en la Planificación Operativa</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La </a:t>
            </a:r>
            <a:r>
              <a:rPr lang="es-AR" sz="900" b="1" dirty="0">
                <a:solidFill>
                  <a:schemeClr val="accent2"/>
                </a:solidFill>
                <a:latin typeface="Montserrat" panose="020B0604020202020204" charset="0"/>
              </a:rPr>
              <a:t>alta variabilidad</a:t>
            </a:r>
            <a:r>
              <a:rPr lang="es-AR" sz="900" dirty="0">
                <a:solidFill>
                  <a:schemeClr val="accent2"/>
                </a:solidFill>
                <a:latin typeface="Montserrat" panose="020B0604020202020204" charset="0"/>
              </a:rPr>
              <a:t> en las ventas mes a mes puede presentar desafíos en la planificación de inventarios y recursos. La falta de estabilidad puede llevar a períodos de sobreproducción o desabastecimiento.</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Mejorar los procesos de </a:t>
            </a:r>
            <a:r>
              <a:rPr lang="es-AR" sz="900" b="1" dirty="0">
                <a:solidFill>
                  <a:schemeClr val="accent2"/>
                </a:solidFill>
                <a:latin typeface="Montserrat" panose="020B0604020202020204" charset="0"/>
              </a:rPr>
              <a:t>planificación operativa</a:t>
            </a:r>
            <a:r>
              <a:rPr lang="es-AR" sz="900" dirty="0">
                <a:solidFill>
                  <a:schemeClr val="accent2"/>
                </a:solidFill>
                <a:latin typeface="Montserrat" panose="020B0604020202020204" charset="0"/>
              </a:rPr>
              <a:t> y gestión de inventarios basados en la previsión de ventas y en patrones estacionales. Implementar modelos de predicción o aprovechar análisis de datos históricos para prever la demanda ayudará a ajustar la producción y evitar tanto la falta de stock como el exceso</a:t>
            </a:r>
            <a:r>
              <a:rPr lang="es-AR" sz="900" dirty="0" smtClean="0">
                <a:solidFill>
                  <a:schemeClr val="accent2"/>
                </a:solidFill>
                <a:latin typeface="Montserrat" panose="020B0604020202020204" charset="0"/>
              </a:rPr>
              <a:t>.</a:t>
            </a:r>
          </a:p>
          <a:p>
            <a:endParaRPr lang="es-AR" sz="9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Enfoque </a:t>
            </a:r>
            <a:r>
              <a:rPr lang="es-AR" sz="1200" b="1" u="sng" dirty="0">
                <a:solidFill>
                  <a:schemeClr val="accent2"/>
                </a:solidFill>
                <a:latin typeface="Montserrat" panose="020B0604020202020204" charset="0"/>
              </a:rPr>
              <a:t>en la Experiencia del Cliente para Incrementar Ventas</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A medida que el comercio crece, la </a:t>
            </a:r>
            <a:r>
              <a:rPr lang="es-AR" sz="900" b="1" dirty="0">
                <a:solidFill>
                  <a:schemeClr val="accent2"/>
                </a:solidFill>
                <a:latin typeface="Montserrat" panose="020B0604020202020204" charset="0"/>
              </a:rPr>
              <a:t>volatilidad en las ventas</a:t>
            </a:r>
            <a:r>
              <a:rPr lang="es-AR" sz="900" dirty="0">
                <a:solidFill>
                  <a:schemeClr val="accent2"/>
                </a:solidFill>
                <a:latin typeface="Montserrat" panose="020B0604020202020204" charset="0"/>
              </a:rPr>
              <a:t> sugiere que hay margen para mejorar la retención de clientes y su frecuencia de compra.</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Invertir en </a:t>
            </a:r>
            <a:r>
              <a:rPr lang="es-AR" sz="900" b="1" dirty="0">
                <a:solidFill>
                  <a:schemeClr val="accent2"/>
                </a:solidFill>
                <a:latin typeface="Montserrat" panose="020B0604020202020204" charset="0"/>
              </a:rPr>
              <a:t>experiencia del cliente</a:t>
            </a:r>
            <a:r>
              <a:rPr lang="es-AR" sz="900" dirty="0">
                <a:solidFill>
                  <a:schemeClr val="accent2"/>
                </a:solidFill>
                <a:latin typeface="Montserrat" panose="020B0604020202020204" charset="0"/>
              </a:rPr>
              <a:t>, tanto en la tienda como en canales de atención (incluyendo redes sociales), puede fomentar la lealtad y aumentar la frecuencia de compras. Además, mejorar la comunicación de promociones y productos podría ayudar a estabilizar las ventas en los meses más bajos</a:t>
            </a:r>
            <a:r>
              <a:rPr lang="es-AR" sz="900" dirty="0" smtClean="0">
                <a:solidFill>
                  <a:schemeClr val="accent2"/>
                </a:solidFill>
                <a:latin typeface="Montserrat" panose="020B0604020202020204" charset="0"/>
              </a:rPr>
              <a:t>.</a:t>
            </a:r>
          </a:p>
          <a:p>
            <a:endParaRPr lang="es-AR" sz="900" dirty="0">
              <a:solidFill>
                <a:schemeClr val="accent2"/>
              </a:solidFill>
              <a:latin typeface="Montserrat" panose="020B0604020202020204" charset="0"/>
            </a:endParaRPr>
          </a:p>
          <a:p>
            <a:r>
              <a:rPr lang="es-AR" sz="1200" b="1" u="sng" dirty="0" smtClean="0">
                <a:solidFill>
                  <a:schemeClr val="accent2"/>
                </a:solidFill>
                <a:latin typeface="Montserrat" panose="020B0604020202020204" charset="0"/>
              </a:rPr>
              <a:t>Optimización </a:t>
            </a:r>
            <a:r>
              <a:rPr lang="es-AR" sz="1200" b="1" u="sng" dirty="0">
                <a:solidFill>
                  <a:schemeClr val="accent2"/>
                </a:solidFill>
                <a:latin typeface="Montserrat" panose="020B0604020202020204" charset="0"/>
              </a:rPr>
              <a:t>del Canal Digital</a:t>
            </a:r>
          </a:p>
          <a:p>
            <a:r>
              <a:rPr lang="es-AR" sz="900" b="1" dirty="0" smtClean="0">
                <a:solidFill>
                  <a:schemeClr val="accent2"/>
                </a:solidFill>
                <a:latin typeface="Montserrat" panose="020B0604020202020204" charset="0"/>
              </a:rPr>
              <a:t>   </a:t>
            </a:r>
            <a:r>
              <a:rPr lang="es-AR" sz="900" b="1" dirty="0" err="1" smtClean="0">
                <a:solidFill>
                  <a:schemeClr val="accent2"/>
                </a:solidFill>
                <a:latin typeface="Montserrat" panose="020B0604020202020204" charset="0"/>
              </a:rPr>
              <a:t>Insight</a:t>
            </a:r>
            <a:r>
              <a:rPr lang="es-AR" sz="900" dirty="0">
                <a:solidFill>
                  <a:schemeClr val="accent2"/>
                </a:solidFill>
                <a:latin typeface="Montserrat" panose="020B0604020202020204" charset="0"/>
              </a:rPr>
              <a:t>: Dado el crecimiento en la interacción con el contenido digital, como se mencionó en la tabla anterior de métricas de redes sociales, la </a:t>
            </a:r>
            <a:r>
              <a:rPr lang="es-AR" sz="900" b="1" dirty="0">
                <a:solidFill>
                  <a:schemeClr val="accent2"/>
                </a:solidFill>
                <a:latin typeface="Montserrat" panose="020B0604020202020204" charset="0"/>
              </a:rPr>
              <a:t>interacción digital</a:t>
            </a:r>
            <a:r>
              <a:rPr lang="es-AR" sz="900" dirty="0">
                <a:solidFill>
                  <a:schemeClr val="accent2"/>
                </a:solidFill>
                <a:latin typeface="Montserrat" panose="020B0604020202020204" charset="0"/>
              </a:rPr>
              <a:t> del negocio tiene un papel clave en la atracción de clientes.</a:t>
            </a:r>
          </a:p>
          <a:p>
            <a:r>
              <a:rPr lang="es-AR" sz="900" b="1" dirty="0" smtClean="0">
                <a:solidFill>
                  <a:schemeClr val="accent2"/>
                </a:solidFill>
                <a:latin typeface="Montserrat" panose="020B0604020202020204" charset="0"/>
              </a:rPr>
              <a:t>   Recomendación</a:t>
            </a:r>
            <a:r>
              <a:rPr lang="es-AR" sz="900" dirty="0">
                <a:solidFill>
                  <a:schemeClr val="accent2"/>
                </a:solidFill>
                <a:latin typeface="Montserrat" panose="020B0604020202020204" charset="0"/>
              </a:rPr>
              <a:t>: Incrementar la inversión en campañas digitales, en especial en redes sociales, y seguir optimizando la interacción con los clientes online para atraer más tráfico hacia la tienda física o el comercio electrónico (si aplica). Las métricas muestran un alto nivel de participación de los no seguidores, lo que indica una oportunidad para capturar a nuevos clientes mediante el uso efectivo de las plataformas</a:t>
            </a:r>
            <a:r>
              <a:rPr lang="es-AR" sz="900" dirty="0" smtClean="0">
                <a:solidFill>
                  <a:schemeClr val="accent2"/>
                </a:solidFill>
                <a:latin typeface="Montserrat" panose="020B0604020202020204" charset="0"/>
              </a:rPr>
              <a:t>.</a:t>
            </a:r>
            <a:endParaRPr lang="es-AR" sz="900" dirty="0">
              <a:solidFill>
                <a:schemeClr val="accent2"/>
              </a:solidFill>
              <a:latin typeface="Montserrat" panose="020B0604020202020204" charset="0"/>
            </a:endParaRPr>
          </a:p>
        </p:txBody>
      </p:sp>
    </p:spTree>
    <p:extLst>
      <p:ext uri="{BB962C8B-B14F-4D97-AF65-F5344CB8AC3E}">
        <p14:creationId xmlns:p14="http://schemas.microsoft.com/office/powerpoint/2010/main" val="6576517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title" idx="2"/>
          </p:nvPr>
        </p:nvSpPr>
        <p:spPr>
          <a:xfrm>
            <a:off x="869932" y="27394"/>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Conclusiones generales</a:t>
            </a:r>
            <a:endParaRPr u="sng" dirty="0"/>
          </a:p>
        </p:txBody>
      </p:sp>
      <p:sp>
        <p:nvSpPr>
          <p:cNvPr id="2" name="Rectangle 1"/>
          <p:cNvSpPr/>
          <p:nvPr/>
        </p:nvSpPr>
        <p:spPr>
          <a:xfrm>
            <a:off x="696485" y="2563211"/>
            <a:ext cx="7877447" cy="1785104"/>
          </a:xfrm>
          <a:prstGeom prst="rect">
            <a:avLst/>
          </a:prstGeom>
        </p:spPr>
        <p:txBody>
          <a:bodyPr wrap="square">
            <a:spAutoFit/>
          </a:bodyPr>
          <a:lstStyle/>
          <a:p>
            <a:r>
              <a:rPr lang="es-AR" b="1" u="sng" dirty="0" smtClean="0">
                <a:solidFill>
                  <a:schemeClr val="accent2"/>
                </a:solidFill>
                <a:latin typeface="Montserrat" panose="020B0604020202020204" charset="0"/>
              </a:rPr>
              <a:t>Conclusión General Redes:</a:t>
            </a:r>
            <a:endParaRPr lang="es-AR" b="1" u="sng" dirty="0">
              <a:solidFill>
                <a:schemeClr val="accent2"/>
              </a:solidFill>
              <a:latin typeface="Montserrat" panose="020B0604020202020204" charset="0"/>
            </a:endParaRPr>
          </a:p>
          <a:p>
            <a:r>
              <a:rPr lang="es-AR" sz="1200" b="1" dirty="0" smtClean="0">
                <a:solidFill>
                  <a:schemeClr val="accent2"/>
                </a:solidFill>
                <a:latin typeface="Montserrat" panose="020B0604020202020204" charset="0"/>
              </a:rPr>
              <a:t>   Los </a:t>
            </a:r>
            <a:r>
              <a:rPr lang="es-AR" sz="1200" b="1" dirty="0" err="1">
                <a:solidFill>
                  <a:schemeClr val="accent2"/>
                </a:solidFill>
                <a:latin typeface="Montserrat" panose="020B0604020202020204" charset="0"/>
              </a:rPr>
              <a:t>reels</a:t>
            </a:r>
            <a:r>
              <a:rPr lang="es-AR" sz="1200" b="1" dirty="0">
                <a:solidFill>
                  <a:schemeClr val="accent2"/>
                </a:solidFill>
                <a:latin typeface="Montserrat" panose="020B0604020202020204" charset="0"/>
              </a:rPr>
              <a:t> son la herramienta clave</a:t>
            </a:r>
            <a:r>
              <a:rPr lang="es-AR" sz="1200" dirty="0">
                <a:solidFill>
                  <a:schemeClr val="accent2"/>
                </a:solidFill>
                <a:latin typeface="Montserrat" panose="020B0604020202020204" charset="0"/>
              </a:rPr>
              <a:t> para aumentar la visibilidad y el compromiso en esta cuenta, representando la gran mayoría de las interacciones.</a:t>
            </a:r>
          </a:p>
          <a:p>
            <a:r>
              <a:rPr lang="es-AR" sz="1200" dirty="0" smtClean="0">
                <a:solidFill>
                  <a:schemeClr val="accent2"/>
                </a:solidFill>
                <a:latin typeface="Montserrat" panose="020B0604020202020204" charset="0"/>
              </a:rPr>
              <a:t>   Las </a:t>
            </a:r>
            <a:r>
              <a:rPr lang="es-AR" sz="1200" b="1" dirty="0">
                <a:solidFill>
                  <a:schemeClr val="accent2"/>
                </a:solidFill>
                <a:latin typeface="Montserrat" panose="020B0604020202020204" charset="0"/>
              </a:rPr>
              <a:t>historias y publicaciones tradicionales</a:t>
            </a:r>
            <a:r>
              <a:rPr lang="es-AR" sz="1200" dirty="0">
                <a:solidFill>
                  <a:schemeClr val="accent2"/>
                </a:solidFill>
                <a:latin typeface="Montserrat" panose="020B0604020202020204" charset="0"/>
              </a:rPr>
              <a:t> parecen haber perdido relevancia, lo que sugiere que la estrategia de contenido debería centrarse aún más en los </a:t>
            </a:r>
            <a:r>
              <a:rPr lang="es-AR" sz="1200" dirty="0" err="1">
                <a:solidFill>
                  <a:schemeClr val="accent2"/>
                </a:solidFill>
                <a:latin typeface="Montserrat" panose="020B0604020202020204" charset="0"/>
              </a:rPr>
              <a:t>reels</a:t>
            </a:r>
            <a:r>
              <a:rPr lang="es-AR" sz="1200" dirty="0">
                <a:solidFill>
                  <a:schemeClr val="accent2"/>
                </a:solidFill>
                <a:latin typeface="Montserrat" panose="020B0604020202020204" charset="0"/>
              </a:rPr>
              <a:t> para maximizar el alcance y la participación.</a:t>
            </a:r>
          </a:p>
          <a:p>
            <a:r>
              <a:rPr lang="es-AR" sz="1200" dirty="0" smtClean="0">
                <a:solidFill>
                  <a:schemeClr val="accent2"/>
                </a:solidFill>
                <a:latin typeface="Montserrat" panose="020B0604020202020204" charset="0"/>
              </a:rPr>
              <a:t>   El </a:t>
            </a:r>
            <a:r>
              <a:rPr lang="es-AR" sz="1200" dirty="0">
                <a:solidFill>
                  <a:schemeClr val="accent2"/>
                </a:solidFill>
                <a:latin typeface="Montserrat" panose="020B0604020202020204" charset="0"/>
              </a:rPr>
              <a:t>hecho de que el </a:t>
            </a:r>
            <a:r>
              <a:rPr lang="es-AR" sz="1200" b="1" dirty="0">
                <a:solidFill>
                  <a:schemeClr val="accent2"/>
                </a:solidFill>
                <a:latin typeface="Montserrat" panose="020B0604020202020204" charset="0"/>
              </a:rPr>
              <a:t>98.1% de las interacciones provengan de no-seguidores</a:t>
            </a:r>
            <a:r>
              <a:rPr lang="es-AR" sz="1200" dirty="0">
                <a:solidFill>
                  <a:schemeClr val="accent2"/>
                </a:solidFill>
                <a:latin typeface="Montserrat" panose="020B0604020202020204" charset="0"/>
              </a:rPr>
              <a:t> abre la puerta a convertir esa nueva audiencia en seguidores y clientes potenciales. Un enfoque en la retención y conversión de estos usuarios podría ser el próximo paso estratégico.</a:t>
            </a:r>
          </a:p>
        </p:txBody>
      </p:sp>
      <p:cxnSp>
        <p:nvCxnSpPr>
          <p:cNvPr id="4" name="Straight Connector 3"/>
          <p:cNvCxnSpPr/>
          <p:nvPr/>
        </p:nvCxnSpPr>
        <p:spPr>
          <a:xfrm>
            <a:off x="869932" y="43233"/>
            <a:ext cx="0" cy="6064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 name="Rectangle 2"/>
          <p:cNvSpPr/>
          <p:nvPr/>
        </p:nvSpPr>
        <p:spPr>
          <a:xfrm>
            <a:off x="696486" y="712451"/>
            <a:ext cx="7877446" cy="1415772"/>
          </a:xfrm>
          <a:prstGeom prst="rect">
            <a:avLst/>
          </a:prstGeom>
        </p:spPr>
        <p:txBody>
          <a:bodyPr wrap="square">
            <a:spAutoFit/>
          </a:bodyPr>
          <a:lstStyle/>
          <a:p>
            <a:r>
              <a:rPr lang="es-AR" b="1" u="sng" dirty="0">
                <a:solidFill>
                  <a:schemeClr val="accent2"/>
                </a:solidFill>
                <a:latin typeface="Montserrat" panose="020B0604020202020204" charset="0"/>
              </a:rPr>
              <a:t>Conclusión </a:t>
            </a:r>
            <a:r>
              <a:rPr lang="es-AR" b="1" u="sng" dirty="0" smtClean="0">
                <a:solidFill>
                  <a:schemeClr val="accent2"/>
                </a:solidFill>
                <a:latin typeface="Montserrat" panose="020B0604020202020204" charset="0"/>
              </a:rPr>
              <a:t>General Ventas:</a:t>
            </a:r>
            <a:endParaRPr lang="es-AR" b="1" u="sng" dirty="0">
              <a:solidFill>
                <a:schemeClr val="accent2"/>
              </a:solidFill>
              <a:latin typeface="Montserrat" panose="020B0604020202020204" charset="0"/>
            </a:endParaRPr>
          </a:p>
          <a:p>
            <a:r>
              <a:rPr lang="es-AR" sz="1200" dirty="0" smtClean="0">
                <a:solidFill>
                  <a:schemeClr val="accent2"/>
                </a:solidFill>
                <a:latin typeface="Montserrat" panose="020B0604020202020204" charset="0"/>
              </a:rPr>
              <a:t>   El </a:t>
            </a:r>
            <a:r>
              <a:rPr lang="es-AR" sz="1200" dirty="0">
                <a:solidFill>
                  <a:schemeClr val="accent2"/>
                </a:solidFill>
                <a:latin typeface="Montserrat" panose="020B0604020202020204" charset="0"/>
              </a:rPr>
              <a:t>comercio muestra signos de un crecimiento sostenido tanto en ventas como en ingresos, pero enfrenta desafíos de volatilidad y estacionalidad. Con una mejor planificación operativa, una mayor inversión en estrategias estacionales y digitales, y un enfoque en optimizar márgenes y mejorar la experiencia del cliente, el comercio puede seguir expandiéndose y estabilizando sus </a:t>
            </a:r>
            <a:r>
              <a:rPr lang="es-AR" sz="1200" dirty="0" smtClean="0">
                <a:solidFill>
                  <a:schemeClr val="accent2"/>
                </a:solidFill>
                <a:latin typeface="Montserrat" panose="020B0604020202020204" charset="0"/>
              </a:rPr>
              <a:t>ingresos.</a:t>
            </a:r>
          </a:p>
          <a:p>
            <a:r>
              <a:rPr lang="es-AR" sz="1200" dirty="0">
                <a:solidFill>
                  <a:schemeClr val="accent2"/>
                </a:solidFill>
                <a:latin typeface="Montserrat" panose="020B0604020202020204" charset="0"/>
              </a:rPr>
              <a:t> </a:t>
            </a:r>
            <a:r>
              <a:rPr lang="es-AR" sz="1200" dirty="0" smtClean="0">
                <a:solidFill>
                  <a:schemeClr val="accent2"/>
                </a:solidFill>
                <a:latin typeface="Montserrat" panose="020B0604020202020204" charset="0"/>
              </a:rPr>
              <a:t>  Además</a:t>
            </a:r>
            <a:r>
              <a:rPr lang="es-AR" sz="1200" dirty="0">
                <a:solidFill>
                  <a:schemeClr val="accent2"/>
                </a:solidFill>
                <a:latin typeface="Montserrat" panose="020B0604020202020204" charset="0"/>
              </a:rPr>
              <a:t>, aprovechar los picos de demanda mediante una adecuada gestión de inventarios y recursos asegurará que las oportunidades de ingresos no se pierdan.</a:t>
            </a:r>
          </a:p>
        </p:txBody>
      </p:sp>
      <p:grpSp>
        <p:nvGrpSpPr>
          <p:cNvPr id="11" name="Google Shape;8862;p61"/>
          <p:cNvGrpSpPr/>
          <p:nvPr/>
        </p:nvGrpSpPr>
        <p:grpSpPr>
          <a:xfrm>
            <a:off x="365760" y="169456"/>
            <a:ext cx="330725" cy="406616"/>
            <a:chOff x="1493849" y="2775533"/>
            <a:chExt cx="283985" cy="341080"/>
          </a:xfrm>
        </p:grpSpPr>
        <p:sp>
          <p:nvSpPr>
            <p:cNvPr id="12" name="Google Shape;8863;p61"/>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64;p61"/>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94208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1841" y="1432882"/>
            <a:ext cx="4243184" cy="2523963"/>
          </a:xfrm>
          <a:prstGeom prst="rect">
            <a:avLst/>
          </a:prstGeom>
        </p:spPr>
      </p:pic>
      <p:cxnSp>
        <p:nvCxnSpPr>
          <p:cNvPr id="4" name="Google Shape;999;p48"/>
          <p:cNvCxnSpPr/>
          <p:nvPr/>
        </p:nvCxnSpPr>
        <p:spPr>
          <a:xfrm>
            <a:off x="4655407" y="1349363"/>
            <a:ext cx="0" cy="2691000"/>
          </a:xfrm>
          <a:prstGeom prst="straightConnector1">
            <a:avLst/>
          </a:prstGeom>
          <a:noFill/>
          <a:ln w="19050" cap="flat" cmpd="sng">
            <a:solidFill>
              <a:schemeClr val="accent2"/>
            </a:solidFill>
            <a:prstDash val="solid"/>
            <a:round/>
            <a:headEnd type="none" w="med" len="med"/>
            <a:tailEnd type="none" w="med" len="med"/>
          </a:ln>
        </p:spPr>
      </p:cxnSp>
      <p:sp>
        <p:nvSpPr>
          <p:cNvPr id="5" name="Google Shape;987;p48"/>
          <p:cNvSpPr txBox="1">
            <a:spLocks/>
          </p:cNvSpPr>
          <p:nvPr/>
        </p:nvSpPr>
        <p:spPr>
          <a:xfrm>
            <a:off x="4766153" y="2895922"/>
            <a:ext cx="3783949" cy="125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Nunito Light"/>
              <a:buAutoNum type="arabicPeriod"/>
              <a:defRPr sz="1200" b="0" i="0" u="none" strike="noStrike" cap="none">
                <a:solidFill>
                  <a:schemeClr val="accent2"/>
                </a:solidFill>
                <a:latin typeface="Montserrat Medium"/>
                <a:ea typeface="Montserrat Medium"/>
                <a:cs typeface="Montserrat Medium"/>
                <a:sym typeface="Montserrat Medium"/>
              </a:defRPr>
            </a:lvl1pPr>
            <a:lvl2pPr marL="914400" marR="0" lvl="1"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accent2"/>
                </a:solidFill>
                <a:latin typeface="Montserrat Medium"/>
                <a:ea typeface="Montserrat Medium"/>
                <a:cs typeface="Montserrat Medium"/>
                <a:sym typeface="Montserrat Medium"/>
              </a:defRPr>
            </a:lvl2pPr>
            <a:lvl3pPr marL="1371600" marR="0" lvl="2" indent="-304800" algn="l" rtl="0">
              <a:lnSpc>
                <a:spcPct val="100000"/>
              </a:lnSpc>
              <a:spcBef>
                <a:spcPts val="0"/>
              </a:spcBef>
              <a:spcAft>
                <a:spcPts val="0"/>
              </a:spcAft>
              <a:buClr>
                <a:srgbClr val="E76A28"/>
              </a:buClr>
              <a:buSzPts val="1200"/>
              <a:buFont typeface="Nunito Light"/>
              <a:buAutoNum type="romanLcPeriod"/>
              <a:defRPr sz="1200" b="0" i="0" u="none" strike="noStrike" cap="none">
                <a:solidFill>
                  <a:schemeClr val="accent2"/>
                </a:solidFill>
                <a:latin typeface="Montserrat Medium"/>
                <a:ea typeface="Montserrat Medium"/>
                <a:cs typeface="Montserrat Medium"/>
                <a:sym typeface="Montserrat Medium"/>
              </a:defRPr>
            </a:lvl3pPr>
            <a:lvl4pPr marL="1828800" marR="0" lvl="3" indent="-304800" algn="l" rtl="0">
              <a:lnSpc>
                <a:spcPct val="100000"/>
              </a:lnSpc>
              <a:spcBef>
                <a:spcPts val="0"/>
              </a:spcBef>
              <a:spcAft>
                <a:spcPts val="0"/>
              </a:spcAft>
              <a:buClr>
                <a:srgbClr val="E76A28"/>
              </a:buClr>
              <a:buSzPts val="1200"/>
              <a:buFont typeface="Nunito Light"/>
              <a:buAutoNum type="arabicPeriod"/>
              <a:defRPr sz="1200" b="0" i="0" u="none" strike="noStrike" cap="none">
                <a:solidFill>
                  <a:schemeClr val="accent2"/>
                </a:solidFill>
                <a:latin typeface="Montserrat Medium"/>
                <a:ea typeface="Montserrat Medium"/>
                <a:cs typeface="Montserrat Medium"/>
                <a:sym typeface="Montserrat Medium"/>
              </a:defRPr>
            </a:lvl4pPr>
            <a:lvl5pPr marL="2286000" marR="0" lvl="4"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accent2"/>
                </a:solidFill>
                <a:latin typeface="Montserrat Medium"/>
                <a:ea typeface="Montserrat Medium"/>
                <a:cs typeface="Montserrat Medium"/>
                <a:sym typeface="Montserrat Medium"/>
              </a:defRPr>
            </a:lvl5pPr>
            <a:lvl6pPr marL="2743200" marR="0" lvl="5" indent="-304800" algn="l" rtl="0">
              <a:lnSpc>
                <a:spcPct val="100000"/>
              </a:lnSpc>
              <a:spcBef>
                <a:spcPts val="0"/>
              </a:spcBef>
              <a:spcAft>
                <a:spcPts val="0"/>
              </a:spcAft>
              <a:buClr>
                <a:srgbClr val="999999"/>
              </a:buClr>
              <a:buSzPts val="1200"/>
              <a:buFont typeface="Nunito Light"/>
              <a:buAutoNum type="romanLcPeriod"/>
              <a:defRPr sz="1200" b="0" i="0" u="none" strike="noStrike" cap="none">
                <a:solidFill>
                  <a:schemeClr val="accent2"/>
                </a:solidFill>
                <a:latin typeface="Montserrat Medium"/>
                <a:ea typeface="Montserrat Medium"/>
                <a:cs typeface="Montserrat Medium"/>
                <a:sym typeface="Montserrat Medium"/>
              </a:defRPr>
            </a:lvl6pPr>
            <a:lvl7pPr marL="3200400" marR="0" lvl="6" indent="-304800" algn="l" rtl="0">
              <a:lnSpc>
                <a:spcPct val="100000"/>
              </a:lnSpc>
              <a:spcBef>
                <a:spcPts val="0"/>
              </a:spcBef>
              <a:spcAft>
                <a:spcPts val="0"/>
              </a:spcAft>
              <a:buClr>
                <a:srgbClr val="999999"/>
              </a:buClr>
              <a:buSzPts val="1200"/>
              <a:buFont typeface="Nunito Light"/>
              <a:buAutoNum type="arabicPeriod"/>
              <a:defRPr sz="1200" b="0" i="0" u="none" strike="noStrike" cap="none">
                <a:solidFill>
                  <a:schemeClr val="accent2"/>
                </a:solidFill>
                <a:latin typeface="Montserrat Medium"/>
                <a:ea typeface="Montserrat Medium"/>
                <a:cs typeface="Montserrat Medium"/>
                <a:sym typeface="Montserrat Medium"/>
              </a:defRPr>
            </a:lvl7pPr>
            <a:lvl8pPr marL="3657600" marR="0" lvl="7" indent="-304800" algn="l" rtl="0">
              <a:lnSpc>
                <a:spcPct val="100000"/>
              </a:lnSpc>
              <a:spcBef>
                <a:spcPts val="0"/>
              </a:spcBef>
              <a:spcAft>
                <a:spcPts val="0"/>
              </a:spcAft>
              <a:buClr>
                <a:srgbClr val="999999"/>
              </a:buClr>
              <a:buSzPts val="1200"/>
              <a:buFont typeface="Nunito Light"/>
              <a:buAutoNum type="alphaLcPeriod"/>
              <a:defRPr sz="1200" b="0" i="0" u="none" strike="noStrike" cap="none">
                <a:solidFill>
                  <a:schemeClr val="accent2"/>
                </a:solidFill>
                <a:latin typeface="Montserrat Medium"/>
                <a:ea typeface="Montserrat Medium"/>
                <a:cs typeface="Montserrat Medium"/>
                <a:sym typeface="Montserrat Medium"/>
              </a:defRPr>
            </a:lvl8pPr>
            <a:lvl9pPr marL="4114800" marR="0" lvl="8" indent="-304800" algn="l" rtl="0">
              <a:lnSpc>
                <a:spcPct val="100000"/>
              </a:lnSpc>
              <a:spcBef>
                <a:spcPts val="0"/>
              </a:spcBef>
              <a:spcAft>
                <a:spcPts val="0"/>
              </a:spcAft>
              <a:buClr>
                <a:srgbClr val="999999"/>
              </a:buClr>
              <a:buSzPts val="1200"/>
              <a:buFont typeface="Nunito Light"/>
              <a:buAutoNum type="romanLcPeriod"/>
              <a:defRPr sz="1200" b="0" i="0" u="none" strike="noStrike" cap="none">
                <a:solidFill>
                  <a:schemeClr val="accent2"/>
                </a:solidFill>
                <a:latin typeface="Montserrat Medium"/>
                <a:ea typeface="Montserrat Medium"/>
                <a:cs typeface="Montserrat Medium"/>
                <a:sym typeface="Montserrat Medium"/>
              </a:defRPr>
            </a:lvl9pPr>
          </a:lstStyle>
          <a:p>
            <a:pPr marL="0" indent="0">
              <a:buNone/>
            </a:pPr>
            <a:r>
              <a:rPr lang="en-US" sz="1400" b="1" dirty="0" err="1" smtClean="0">
                <a:latin typeface="Raleway"/>
                <a:ea typeface="Raleway"/>
                <a:cs typeface="Raleway"/>
                <a:sym typeface="Raleway"/>
              </a:rPr>
              <a:t>Linkedin</a:t>
            </a:r>
            <a:r>
              <a:rPr lang="en-US" sz="1400" b="1" dirty="0">
                <a:latin typeface="Raleway"/>
                <a:ea typeface="Raleway"/>
                <a:cs typeface="Raleway"/>
                <a:sym typeface="Raleway"/>
              </a:rPr>
              <a:t>: </a:t>
            </a:r>
            <a:r>
              <a:rPr lang="en-US" sz="1400" dirty="0">
                <a:latin typeface="Raleway"/>
                <a:ea typeface="Raleway"/>
                <a:cs typeface="Raleway"/>
                <a:sym typeface="Raleway"/>
              </a:rPr>
              <a:t>https://www.linkedin.com/in/martinccv/</a:t>
            </a:r>
            <a:endParaRPr lang="en-US" sz="1400" dirty="0" smtClean="0">
              <a:latin typeface="Raleway"/>
              <a:ea typeface="Raleway"/>
              <a:cs typeface="Raleway"/>
              <a:sym typeface="Raleway"/>
            </a:endParaRPr>
          </a:p>
          <a:p>
            <a:pPr marL="0" indent="0">
              <a:buFont typeface="Nunito Light"/>
              <a:buNone/>
            </a:pPr>
            <a:endParaRPr lang="en-US" sz="1400" b="1" dirty="0">
              <a:latin typeface="Raleway"/>
              <a:sym typeface="Raleway"/>
            </a:endParaRPr>
          </a:p>
          <a:p>
            <a:pPr marL="0" indent="0">
              <a:buNone/>
            </a:pPr>
            <a:r>
              <a:rPr lang="en-US" sz="1400" b="1" dirty="0" err="1" smtClean="0">
                <a:latin typeface="Raleway"/>
                <a:sym typeface="Raleway"/>
              </a:rPr>
              <a:t>Github</a:t>
            </a:r>
            <a:r>
              <a:rPr lang="en-US" sz="1400" b="1" dirty="0">
                <a:latin typeface="Raleway"/>
                <a:sym typeface="Raleway"/>
              </a:rPr>
              <a:t>: </a:t>
            </a:r>
            <a:endParaRPr lang="en-US" sz="1400" b="1" dirty="0" smtClean="0">
              <a:latin typeface="Raleway"/>
              <a:sym typeface="Raleway"/>
            </a:endParaRPr>
          </a:p>
          <a:p>
            <a:pPr marL="0" indent="0">
              <a:buNone/>
            </a:pPr>
            <a:r>
              <a:rPr lang="en-US" sz="1400" dirty="0" smtClean="0">
                <a:latin typeface="Raleway"/>
                <a:sym typeface="Raleway"/>
              </a:rPr>
              <a:t>https</a:t>
            </a:r>
            <a:r>
              <a:rPr lang="en-US" sz="1400" dirty="0">
                <a:latin typeface="Raleway"/>
                <a:sym typeface="Raleway"/>
              </a:rPr>
              <a:t>://github.com/Martinccv</a:t>
            </a:r>
            <a:endParaRPr lang="en-US" sz="1400" dirty="0" smtClean="0">
              <a:latin typeface="Raleway"/>
              <a:sym typeface="Raleway"/>
            </a:endParaRPr>
          </a:p>
          <a:p>
            <a:pPr marL="0" indent="0">
              <a:buFont typeface="Nunito Light"/>
              <a:buNone/>
            </a:pPr>
            <a:endParaRPr lang="en-US" sz="1400" b="1" dirty="0">
              <a:latin typeface="Raleway"/>
              <a:sym typeface="Raleway"/>
            </a:endParaRPr>
          </a:p>
          <a:p>
            <a:pPr marL="0" indent="0">
              <a:buFont typeface="Nunito Light"/>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726775" y="75347"/>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Conociendo el negocio</a:t>
            </a:r>
            <a:endParaRPr u="sng" dirty="0"/>
          </a:p>
        </p:txBody>
      </p:sp>
      <p:sp>
        <p:nvSpPr>
          <p:cNvPr id="642" name="Google Shape;642;p30"/>
          <p:cNvSpPr/>
          <p:nvPr/>
        </p:nvSpPr>
        <p:spPr>
          <a:xfrm rot="5400000">
            <a:off x="4676464" y="4506367"/>
            <a:ext cx="157278" cy="78169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63652" y="75347"/>
            <a:ext cx="555388" cy="637885"/>
          </a:xfrm>
          <a:prstGeom prst="rect">
            <a:avLst/>
          </a:prstGeom>
        </p:spPr>
      </p:pic>
      <p:sp>
        <p:nvSpPr>
          <p:cNvPr id="2" name="TextBox 1"/>
          <p:cNvSpPr txBox="1"/>
          <p:nvPr/>
        </p:nvSpPr>
        <p:spPr>
          <a:xfrm>
            <a:off x="4057950" y="587878"/>
            <a:ext cx="4480560" cy="4047262"/>
          </a:xfrm>
          <a:prstGeom prst="rect">
            <a:avLst/>
          </a:prstGeom>
          <a:noFill/>
        </p:spPr>
        <p:txBody>
          <a:bodyPr wrap="square" rtlCol="0">
            <a:spAutoFit/>
          </a:bodyPr>
          <a:lstStyle/>
          <a:p>
            <a:r>
              <a:rPr lang="es-AR" b="1" u="sng" dirty="0" smtClean="0">
                <a:solidFill>
                  <a:schemeClr val="accent2"/>
                </a:solidFill>
                <a:latin typeface="Montserrat" panose="020B0604020202020204" charset="0"/>
              </a:rPr>
              <a:t>Introducción</a:t>
            </a:r>
          </a:p>
          <a:p>
            <a:endParaRPr lang="es-AR" sz="1100" dirty="0" smtClean="0">
              <a:solidFill>
                <a:schemeClr val="accent2"/>
              </a:solidFill>
              <a:latin typeface="Montserrat" panose="020B0604020202020204" charset="0"/>
            </a:endParaRPr>
          </a:p>
          <a:p>
            <a:r>
              <a:rPr lang="es-AR" sz="1100" dirty="0" smtClean="0">
                <a:solidFill>
                  <a:schemeClr val="accent2"/>
                </a:solidFill>
                <a:latin typeface="Montserrat" panose="020B0604020202020204" charset="0"/>
              </a:rPr>
              <a:t>    El </a:t>
            </a:r>
            <a:r>
              <a:rPr lang="es-AR" sz="1100" dirty="0" err="1">
                <a:solidFill>
                  <a:schemeClr val="accent2"/>
                </a:solidFill>
                <a:latin typeface="Montserrat" panose="020B0604020202020204" charset="0"/>
              </a:rPr>
              <a:t>maxikiosco</a:t>
            </a:r>
            <a:r>
              <a:rPr lang="es-AR" sz="1100" dirty="0">
                <a:solidFill>
                  <a:schemeClr val="accent2"/>
                </a:solidFill>
                <a:latin typeface="Montserrat" panose="020B0604020202020204" charset="0"/>
              </a:rPr>
              <a:t> "Otro Trago" fue fundado en 2019 con el objetivo de satisfacer la creciente demanda de productos de consumo rápido, especialmente bebidas, en un entorno que prioriza la comodidad y la accesibilidad. En un contexto donde las largas filas y los horarios restringidos de los comercios convencionales representan un inconveniente, "Otro Trago" se establece como una solución innovadora</a:t>
            </a:r>
            <a:r>
              <a:rPr lang="es-AR" sz="1100" dirty="0" smtClean="0">
                <a:solidFill>
                  <a:schemeClr val="accent2"/>
                </a:solidFill>
                <a:latin typeface="Montserrat" panose="020B0604020202020204" charset="0"/>
              </a:rPr>
              <a:t>.</a:t>
            </a:r>
          </a:p>
          <a:p>
            <a:endParaRPr lang="es-AR" sz="1100" dirty="0" smtClean="0">
              <a:solidFill>
                <a:schemeClr val="accent2"/>
              </a:solidFill>
              <a:latin typeface="Montserrat" panose="020B0604020202020204" charset="0"/>
            </a:endParaRPr>
          </a:p>
          <a:p>
            <a:r>
              <a:rPr lang="es-AR" b="1" u="sng" dirty="0">
                <a:solidFill>
                  <a:schemeClr val="accent2"/>
                </a:solidFill>
                <a:latin typeface="Montserrat" panose="020B0604020202020204" charset="0"/>
              </a:rPr>
              <a:t>Objetivos del Negocio</a:t>
            </a:r>
          </a:p>
          <a:p>
            <a:endParaRPr lang="es-AR" sz="1100" dirty="0" smtClean="0">
              <a:solidFill>
                <a:schemeClr val="accent2"/>
              </a:solidFill>
              <a:latin typeface="Montserrat" panose="020B0604020202020204" charset="0"/>
            </a:endParaRPr>
          </a:p>
          <a:p>
            <a:pPr lvl="2"/>
            <a:r>
              <a:rPr lang="es-AR" sz="1100" dirty="0" smtClean="0">
                <a:solidFill>
                  <a:schemeClr val="accent2"/>
                </a:solidFill>
                <a:latin typeface="Montserrat" panose="020B0604020202020204" charset="0"/>
              </a:rPr>
              <a:t>    La </a:t>
            </a:r>
            <a:r>
              <a:rPr lang="es-AR" sz="1100" dirty="0">
                <a:solidFill>
                  <a:schemeClr val="accent2"/>
                </a:solidFill>
                <a:latin typeface="Montserrat" panose="020B0604020202020204" charset="0"/>
              </a:rPr>
              <a:t>propuesta central de "Otro Trago" es permitir que sus clientes adquieran bebidas y otros artículos de forma ágil y eficiente. El negocio se enfoca en la eliminación de esperas prolongadas, lo que contribuye a una experiencia de compra más satisfactoria. Además, uno de los aspectos más valorados es la extensión de sus horarios de atención, que busca cubrir una necesidad desatendida por los competidores, facilitando el acceso a productos en horarios más flexibles y adaptados a las demandas actuales de la comunidad local</a:t>
            </a:r>
            <a:r>
              <a:rPr lang="es-AR" sz="1100" dirty="0" smtClean="0">
                <a:solidFill>
                  <a:schemeClr val="accent2"/>
                </a:solidFill>
                <a:latin typeface="Montserrat" panose="020B0604020202020204" charset="0"/>
              </a:rPr>
              <a:t>.</a:t>
            </a:r>
          </a:p>
          <a:p>
            <a:endParaRPr lang="es-AR" sz="900" dirty="0">
              <a:solidFill>
                <a:schemeClr val="accent2"/>
              </a:solidFill>
              <a:latin typeface="Montserrat" panose="020B060402020202020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346" y="754379"/>
            <a:ext cx="3517422" cy="41428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4363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726775" y="75347"/>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Conociendo el negocio</a:t>
            </a:r>
            <a:endParaRPr u="sng" dirty="0"/>
          </a:p>
        </p:txBody>
      </p:sp>
      <p:sp>
        <p:nvSpPr>
          <p:cNvPr id="642" name="Google Shape;642;p30"/>
          <p:cNvSpPr/>
          <p:nvPr/>
        </p:nvSpPr>
        <p:spPr>
          <a:xfrm rot="5400000">
            <a:off x="4676464" y="4506367"/>
            <a:ext cx="157278" cy="78169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63652" y="75347"/>
            <a:ext cx="555388" cy="637885"/>
          </a:xfrm>
          <a:prstGeom prst="rect">
            <a:avLst/>
          </a:prstGeom>
        </p:spPr>
      </p:pic>
      <p:sp>
        <p:nvSpPr>
          <p:cNvPr id="2" name="TextBox 1"/>
          <p:cNvSpPr txBox="1"/>
          <p:nvPr/>
        </p:nvSpPr>
        <p:spPr>
          <a:xfrm>
            <a:off x="4254528" y="623796"/>
            <a:ext cx="4423128" cy="4247317"/>
          </a:xfrm>
          <a:prstGeom prst="rect">
            <a:avLst/>
          </a:prstGeom>
          <a:noFill/>
        </p:spPr>
        <p:txBody>
          <a:bodyPr wrap="square" rtlCol="0">
            <a:spAutoFit/>
          </a:bodyPr>
          <a:lstStyle/>
          <a:p>
            <a:r>
              <a:rPr lang="es-AR" b="1" u="sng" dirty="0" smtClean="0">
                <a:solidFill>
                  <a:schemeClr val="accent2"/>
                </a:solidFill>
                <a:latin typeface="Montserrat" panose="020B0604020202020204" charset="0"/>
              </a:rPr>
              <a:t>Enfoque </a:t>
            </a:r>
            <a:r>
              <a:rPr lang="es-AR" b="1" u="sng" dirty="0">
                <a:solidFill>
                  <a:schemeClr val="accent2"/>
                </a:solidFill>
                <a:latin typeface="Montserrat" panose="020B0604020202020204" charset="0"/>
              </a:rPr>
              <a:t>y Valores</a:t>
            </a:r>
          </a:p>
          <a:p>
            <a:endParaRPr lang="es-AR" sz="1100" dirty="0" smtClean="0">
              <a:solidFill>
                <a:schemeClr val="accent2"/>
              </a:solidFill>
              <a:latin typeface="Montserrat" panose="020B0604020202020204" charset="0"/>
            </a:endParaRPr>
          </a:p>
          <a:p>
            <a:r>
              <a:rPr lang="es-AR" sz="1100" dirty="0" smtClean="0">
                <a:solidFill>
                  <a:schemeClr val="accent2"/>
                </a:solidFill>
                <a:latin typeface="Montserrat" panose="020B0604020202020204" charset="0"/>
              </a:rPr>
              <a:t>    El </a:t>
            </a:r>
            <a:r>
              <a:rPr lang="es-AR" sz="1100" dirty="0">
                <a:solidFill>
                  <a:schemeClr val="accent2"/>
                </a:solidFill>
                <a:latin typeface="Montserrat" panose="020B0604020202020204" charset="0"/>
              </a:rPr>
              <a:t>lema de "Otro Trago" destaca tres elementos clave: la buena energía, la atención de calidad y la rapidez en el servicio. Estos pilares no solo orientan la propuesta comercial, sino que también contribuyen a crear un entorno amigable y acogedor para los clientes. En este sentido, se puede observar una clara orientación hacia la creación de un ambiente propicio para la interacción social, lo que convierte cada visita en una experiencia positiva. Además, la marca promueve un sentimiento de comunidad y pertenencia, subrayando la importancia de los momentos compartidos en su propuesta</a:t>
            </a:r>
            <a:r>
              <a:rPr lang="es-AR" sz="1100" dirty="0" smtClean="0">
                <a:solidFill>
                  <a:schemeClr val="accent2"/>
                </a:solidFill>
                <a:latin typeface="Montserrat" panose="020B0604020202020204" charset="0"/>
              </a:rPr>
              <a:t>.</a:t>
            </a:r>
          </a:p>
          <a:p>
            <a:endParaRPr lang="es-AR" sz="1100" dirty="0">
              <a:solidFill>
                <a:schemeClr val="accent2"/>
              </a:solidFill>
              <a:latin typeface="Montserrat" panose="020B0604020202020204" charset="0"/>
            </a:endParaRPr>
          </a:p>
          <a:p>
            <a:r>
              <a:rPr lang="es-AR" b="1" u="sng" dirty="0">
                <a:solidFill>
                  <a:schemeClr val="accent2"/>
                </a:solidFill>
                <a:latin typeface="Montserrat" panose="020B0604020202020204" charset="0"/>
              </a:rPr>
              <a:t>Concepto del Nombre</a:t>
            </a:r>
          </a:p>
          <a:p>
            <a:endParaRPr lang="es-AR" sz="1100" dirty="0" smtClean="0">
              <a:solidFill>
                <a:schemeClr val="accent2"/>
              </a:solidFill>
              <a:latin typeface="Montserrat" panose="020B0604020202020204" charset="0"/>
            </a:endParaRPr>
          </a:p>
          <a:p>
            <a:r>
              <a:rPr lang="es-AR" sz="1100" dirty="0" smtClean="0">
                <a:solidFill>
                  <a:schemeClr val="accent2"/>
                </a:solidFill>
                <a:latin typeface="Montserrat" panose="020B0604020202020204" charset="0"/>
              </a:rPr>
              <a:t>    El </a:t>
            </a:r>
            <a:r>
              <a:rPr lang="es-AR" sz="1100" dirty="0">
                <a:solidFill>
                  <a:schemeClr val="accent2"/>
                </a:solidFill>
                <a:latin typeface="Montserrat" panose="020B0604020202020204" charset="0"/>
              </a:rPr>
              <a:t>nombre "Otro Trago" simboliza de manera efectiva la esencia del negocio. Sugiere una constante disponibilidad de opciones para distintas ocasiones o necesidades, promoviendo el acto de compartir momentos especiales a través del consumo de bebidas. Esta idea refuerza el compromiso del </a:t>
            </a:r>
            <a:r>
              <a:rPr lang="es-AR" sz="1100" dirty="0" err="1">
                <a:solidFill>
                  <a:schemeClr val="accent2"/>
                </a:solidFill>
                <a:latin typeface="Montserrat" panose="020B0604020202020204" charset="0"/>
              </a:rPr>
              <a:t>maxikiosco</a:t>
            </a:r>
            <a:r>
              <a:rPr lang="es-AR" sz="1100" dirty="0">
                <a:solidFill>
                  <a:schemeClr val="accent2"/>
                </a:solidFill>
                <a:latin typeface="Montserrat" panose="020B0604020202020204" charset="0"/>
              </a:rPr>
              <a:t> con la creación de experiencias memorables para los clientes, y es coherente con su estrategia de ofrecer una atención rápida y eficiente</a:t>
            </a:r>
            <a:r>
              <a:rPr lang="es-AR" sz="1100" dirty="0" smtClean="0">
                <a:solidFill>
                  <a:schemeClr val="accent2"/>
                </a:solidFill>
                <a:latin typeface="Montserrat" panose="020B0604020202020204" charset="0"/>
              </a:rPr>
              <a:t>.</a:t>
            </a:r>
            <a:endParaRPr lang="es-AR" sz="1100" dirty="0">
              <a:solidFill>
                <a:schemeClr val="accent2"/>
              </a:solidFill>
              <a:latin typeface="Montserrat" panose="020B060402020202020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656" y="1380431"/>
            <a:ext cx="3826711" cy="27800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9427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726775" y="75347"/>
            <a:ext cx="7704000" cy="5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smtClean="0"/>
              <a:t>Conociendo el negocio</a:t>
            </a:r>
            <a:endParaRPr u="sng" dirty="0"/>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63652" y="75347"/>
            <a:ext cx="555388" cy="637885"/>
          </a:xfrm>
          <a:prstGeom prst="rect">
            <a:avLst/>
          </a:prstGeom>
        </p:spPr>
      </p:pic>
      <p:sp>
        <p:nvSpPr>
          <p:cNvPr id="2" name="TextBox 1"/>
          <p:cNvSpPr txBox="1"/>
          <p:nvPr/>
        </p:nvSpPr>
        <p:spPr>
          <a:xfrm>
            <a:off x="619040" y="3162672"/>
            <a:ext cx="8357616" cy="1846659"/>
          </a:xfrm>
          <a:prstGeom prst="rect">
            <a:avLst/>
          </a:prstGeom>
          <a:noFill/>
        </p:spPr>
        <p:txBody>
          <a:bodyPr wrap="square" rtlCol="0">
            <a:spAutoFit/>
          </a:bodyPr>
          <a:lstStyle/>
          <a:p>
            <a:r>
              <a:rPr lang="es-AR" sz="1600" b="1" u="sng" dirty="0" smtClean="0">
                <a:solidFill>
                  <a:schemeClr val="accent2"/>
                </a:solidFill>
                <a:latin typeface="Montserrat" panose="020B0604020202020204" charset="0"/>
              </a:rPr>
              <a:t>En Resumen</a:t>
            </a:r>
          </a:p>
          <a:p>
            <a:endParaRPr lang="es-AR" b="1" u="sng" dirty="0" smtClean="0">
              <a:solidFill>
                <a:schemeClr val="accent2"/>
              </a:solidFill>
              <a:latin typeface="Montserrat" panose="020B0604020202020204" charset="0"/>
            </a:endParaRPr>
          </a:p>
          <a:p>
            <a:r>
              <a:rPr lang="es-AR" sz="1200" dirty="0">
                <a:solidFill>
                  <a:schemeClr val="accent2"/>
                </a:solidFill>
                <a:latin typeface="Montserrat" panose="020B0604020202020204" charset="0"/>
              </a:rPr>
              <a:t> </a:t>
            </a:r>
            <a:r>
              <a:rPr lang="es-AR" sz="1200" dirty="0" smtClean="0">
                <a:solidFill>
                  <a:schemeClr val="accent2"/>
                </a:solidFill>
                <a:latin typeface="Montserrat" panose="020B0604020202020204" charset="0"/>
              </a:rPr>
              <a:t>   "Otro </a:t>
            </a:r>
            <a:r>
              <a:rPr lang="es-AR" sz="1200" dirty="0">
                <a:solidFill>
                  <a:schemeClr val="accent2"/>
                </a:solidFill>
                <a:latin typeface="Montserrat" panose="020B0604020202020204" charset="0"/>
              </a:rPr>
              <a:t>Trago" se posiciona de manera competitiva en el mercado local, no solo como un punto de venta de bebidas y productos de consumo rápido, sino también como un espacio que prioriza la conveniencia, la buena energía y la satisfacción del cliente. El enfoque en el servicio rápido y de calidad, junto con su estrategia de horarios extendidos, le permite diferenciarse de sus competidores más tradicionales. En resumen, este negocio tiene el potencial de seguir evolucionando para satisfacer las cambiantes necesidades de la comunidad local, mientras fortalece su vínculo con los consumidores mediante la creación de experiencias gratificantes y compartidas.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40" y="675692"/>
            <a:ext cx="4291288" cy="241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1410" y="174690"/>
            <a:ext cx="2768150" cy="3312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3078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8000">
              <a:schemeClr val="lt1"/>
            </a:gs>
            <a:gs pos="91000">
              <a:schemeClr val="lt1"/>
            </a:gs>
            <a:gs pos="100000">
              <a:schemeClr val="accent1"/>
            </a:gs>
          </a:gsLst>
          <a:lin ang="8100019" scaled="0"/>
        </a:gradFill>
        <a:effectLst/>
      </p:bgPr>
    </p:bg>
    <p:spTree>
      <p:nvGrpSpPr>
        <p:cNvPr id="1" name="Shape 836"/>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5768" y1="24274" x2="9552" y2="38024"/>
                        <a14:foregroundMark x1="17508" y1="20927" x2="18135" y2="46653"/>
                        <a14:foregroundMark x1="18392" y1="48952" x2="6444" y2="41532"/>
                        <a14:foregroundMark x1="5446" y1="41169" x2="6302" y2="12661"/>
                        <a14:foregroundMark x1="64927" y1="80605" x2="80011" y2="81129"/>
                        <a14:foregroundMark x1="14514" y1="83065" x2="26604" y2="85565"/>
                        <a14:foregroundMark x1="89820" y1="19355" x2="90448" y2="34315"/>
                        <a14:foregroundMark x1="22754" y1="13024" x2="22754" y2="13024"/>
                        <a14:foregroundMark x1="23239" y1="13024" x2="24123" y2="42581"/>
                        <a14:foregroundMark x1="62190" y1="15484" x2="64328" y2="43306"/>
                        <a14:foregroundMark x1="44397" y1="14597" x2="45395" y2="40323"/>
                        <a14:foregroundMark x1="46022" y1="11774" x2="55489" y2="12339"/>
                        <a14:foregroundMark x1="56088" y1="13024" x2="55860" y2="45927"/>
                        <a14:foregroundMark x1="6074" y1="54395" x2="36185" y2="54032"/>
                        <a14:foregroundMark x1="5446" y1="78508" x2="5674" y2="95040"/>
                        <a14:foregroundMark x1="5674" y1="96089" x2="46393" y2="95403"/>
                        <a14:foregroundMark x1="46136" y1="96290" x2="46279" y2="76935"/>
                        <a14:foregroundMark x1="27231" y1="77258" x2="5560" y2="76573"/>
                        <a14:foregroundMark x1="52752" y1="78871" x2="94924" y2="77258"/>
                        <a14:foregroundMark x1="52352" y1="96290" x2="95067" y2="95565"/>
                        <a14:foregroundMark x1="52495" y1="77258" x2="73025" y2="76210"/>
                        <a14:foregroundMark x1="44026" y1="47702" x2="42543" y2="13024"/>
                        <a14:foregroundMark x1="41916" y1="12661" x2="42543" y2="11089"/>
                        <a14:foregroundMark x1="81979" y1="47702" x2="95438" y2="48065"/>
                        <a14:foregroundMark x1="80753" y1="18669" x2="80610" y2="11250"/>
                        <a14:backgroundMark x1="48389" y1="54556" x2="55346" y2="55444"/>
                        <a14:backgroundMark x1="59453" y1="48226" x2="59453" y2="14435"/>
                        <a14:backgroundMark x1="40291" y1="15847" x2="40405" y2="48589"/>
                      </a14:backgroundRemoval>
                    </a14:imgEffect>
                  </a14:imgLayer>
                </a14:imgProps>
              </a:ext>
              <a:ext uri="{28A0092B-C50C-407E-A947-70E740481C1C}">
                <a14:useLocalDpi xmlns:a14="http://schemas.microsoft.com/office/drawing/2010/main" val="0"/>
              </a:ext>
            </a:extLst>
          </a:blip>
          <a:stretch>
            <a:fillRect/>
          </a:stretch>
        </p:blipFill>
        <p:spPr>
          <a:xfrm>
            <a:off x="272885" y="-154650"/>
            <a:ext cx="8532785" cy="5362158"/>
          </a:xfrm>
          <a:prstGeom prst="rect">
            <a:avLst/>
          </a:prstGeom>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3796028" y="2306913"/>
            <a:ext cx="1486501" cy="1707304"/>
          </a:xfrm>
          <a:prstGeom prst="rect">
            <a:avLst/>
          </a:prstGeom>
        </p:spPr>
      </p:pic>
      <p:sp>
        <p:nvSpPr>
          <p:cNvPr id="6" name="Rectangle 5"/>
          <p:cNvSpPr/>
          <p:nvPr/>
        </p:nvSpPr>
        <p:spPr>
          <a:xfrm>
            <a:off x="511345" y="18000"/>
            <a:ext cx="8055864" cy="283464"/>
          </a:xfrm>
          <a:prstGeom prst="rect">
            <a:avLst/>
          </a:prstGeom>
          <a:solidFill>
            <a:schemeClr val="accent2"/>
          </a:solidFill>
          <a:ln>
            <a:noFill/>
          </a:ln>
          <a:effectLst>
            <a:outerShdw blurRad="50800" dist="50800" dir="5400000" algn="ctr" rotWithShape="0">
              <a:schemeClr val="accent2">
                <a:alpha val="61000"/>
              </a:schemeClr>
            </a:outerShd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2"/>
          </a:fillRef>
          <a:effectRef idx="1">
            <a:schemeClr val="accent2"/>
          </a:effectRef>
          <a:fontRef idx="minor">
            <a:schemeClr val="lt1"/>
          </a:fontRef>
        </p:style>
        <p:txBody>
          <a:bodyPr rtlCol="0" anchor="ctr"/>
          <a:lstStyle/>
          <a:p>
            <a:pPr algn="ctr"/>
            <a:r>
              <a:rPr lang="es-AR" sz="1800" b="1" u="sng" dirty="0" smtClean="0">
                <a:latin typeface="Montserrat" panose="020B0604020202020204" charset="0"/>
                <a:cs typeface="Calibri" panose="020F0502020204030204" pitchFamily="34" charset="0"/>
              </a:rPr>
              <a:t>BUSINESS MODEL CANVAS: OTRO TRAGO</a:t>
            </a:r>
            <a:endParaRPr lang="es-AR" sz="1800" b="1" u="sng" dirty="0">
              <a:latin typeface="Montserrat" panose="020B0604020202020204" charset="0"/>
              <a:cs typeface="Calibri" panose="020F0502020204030204" pitchFamily="34" charset="0"/>
            </a:endParaRPr>
          </a:p>
        </p:txBody>
      </p:sp>
    </p:spTree>
    <p:extLst>
      <p:ext uri="{BB962C8B-B14F-4D97-AF65-F5344CB8AC3E}">
        <p14:creationId xmlns:p14="http://schemas.microsoft.com/office/powerpoint/2010/main" val="484300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3086125" y="1963175"/>
            <a:ext cx="4192875"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Stakeholders</a:t>
            </a:r>
            <a:endParaRPr dirty="0"/>
          </a:p>
        </p:txBody>
      </p:sp>
      <p:sp>
        <p:nvSpPr>
          <p:cNvPr id="693" name="Google Shape;693;p33"/>
          <p:cNvSpPr txBox="1">
            <a:spLocks noGrp="1"/>
          </p:cNvSpPr>
          <p:nvPr>
            <p:ph type="title" idx="2"/>
          </p:nvPr>
        </p:nvSpPr>
        <p:spPr>
          <a:xfrm>
            <a:off x="1865000" y="2171225"/>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cxnSp>
        <p:nvCxnSpPr>
          <p:cNvPr id="694" name="Google Shape;694;p33"/>
          <p:cNvCxnSpPr/>
          <p:nvPr/>
        </p:nvCxnSpPr>
        <p:spPr>
          <a:xfrm>
            <a:off x="3086125" y="2114525"/>
            <a:ext cx="2100" cy="1141200"/>
          </a:xfrm>
          <a:prstGeom prst="straightConnector1">
            <a:avLst/>
          </a:prstGeom>
          <a:noFill/>
          <a:ln w="19050" cap="flat" cmpd="sng">
            <a:solidFill>
              <a:schemeClr val="accent2"/>
            </a:solidFill>
            <a:prstDash val="solid"/>
            <a:round/>
            <a:headEnd type="none" w="med" len="med"/>
            <a:tailEnd type="none" w="med" len="med"/>
          </a:ln>
        </p:spPr>
      </p:cxnSp>
      <p:grpSp>
        <p:nvGrpSpPr>
          <p:cNvPr id="695" name="Google Shape;695;p33"/>
          <p:cNvGrpSpPr/>
          <p:nvPr/>
        </p:nvGrpSpPr>
        <p:grpSpPr>
          <a:xfrm>
            <a:off x="7196405" y="-53623"/>
            <a:ext cx="2035577" cy="2016742"/>
            <a:chOff x="3355100" y="703375"/>
            <a:chExt cx="1067200" cy="1057325"/>
          </a:xfrm>
        </p:grpSpPr>
        <p:sp>
          <p:nvSpPr>
            <p:cNvPr id="696" name="Google Shape;696;p33"/>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3"/>
          <p:cNvGrpSpPr/>
          <p:nvPr/>
        </p:nvGrpSpPr>
        <p:grpSpPr>
          <a:xfrm rot="-5400000">
            <a:off x="5621" y="2950961"/>
            <a:ext cx="2186926" cy="2198169"/>
            <a:chOff x="238125" y="381800"/>
            <a:chExt cx="1560975" cy="1569000"/>
          </a:xfrm>
        </p:grpSpPr>
        <p:sp>
          <p:nvSpPr>
            <p:cNvPr id="701" name="Google Shape;701;p33"/>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33"/>
          <p:cNvSpPr/>
          <p:nvPr/>
        </p:nvSpPr>
        <p:spPr>
          <a:xfrm>
            <a:off x="4951875" y="4560300"/>
            <a:ext cx="74700" cy="96400"/>
          </a:xfrm>
          <a:custGeom>
            <a:avLst/>
            <a:gdLst/>
            <a:ahLst/>
            <a:cxnLst/>
            <a:rect l="l" t="t" r="r" b="b"/>
            <a:pathLst>
              <a:path w="2988" h="3856" extrusionOk="0">
                <a:moveTo>
                  <a:pt x="966" y="1"/>
                </a:moveTo>
                <a:cubicBezTo>
                  <a:pt x="497" y="1"/>
                  <a:pt x="0" y="343"/>
                  <a:pt x="0" y="838"/>
                </a:cubicBezTo>
                <a:lnTo>
                  <a:pt x="0" y="2912"/>
                </a:lnTo>
                <a:cubicBezTo>
                  <a:pt x="0" y="3480"/>
                  <a:pt x="504" y="3856"/>
                  <a:pt x="977" y="3856"/>
                </a:cubicBezTo>
                <a:cubicBezTo>
                  <a:pt x="1182" y="3856"/>
                  <a:pt x="1382" y="3785"/>
                  <a:pt x="1531" y="3628"/>
                </a:cubicBezTo>
                <a:lnTo>
                  <a:pt x="2568" y="2591"/>
                </a:lnTo>
                <a:cubicBezTo>
                  <a:pt x="2988" y="2196"/>
                  <a:pt x="2988" y="1677"/>
                  <a:pt x="2568" y="1258"/>
                </a:cubicBezTo>
                <a:lnTo>
                  <a:pt x="1531" y="221"/>
                </a:lnTo>
                <a:cubicBezTo>
                  <a:pt x="1379" y="69"/>
                  <a:pt x="1175"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4841400" y="4560300"/>
            <a:ext cx="74700" cy="96400"/>
          </a:xfrm>
          <a:custGeom>
            <a:avLst/>
            <a:gdLst/>
            <a:ahLst/>
            <a:cxnLst/>
            <a:rect l="l" t="t" r="r" b="b"/>
            <a:pathLst>
              <a:path w="2988" h="3856" extrusionOk="0">
                <a:moveTo>
                  <a:pt x="955" y="1"/>
                </a:moveTo>
                <a:cubicBezTo>
                  <a:pt x="485" y="1"/>
                  <a:pt x="0" y="343"/>
                  <a:pt x="0" y="838"/>
                </a:cubicBezTo>
                <a:lnTo>
                  <a:pt x="0" y="2912"/>
                </a:lnTo>
                <a:cubicBezTo>
                  <a:pt x="0" y="3480"/>
                  <a:pt x="492" y="3856"/>
                  <a:pt x="966" y="3856"/>
                </a:cubicBezTo>
                <a:cubicBezTo>
                  <a:pt x="1171" y="3856"/>
                  <a:pt x="1374" y="3785"/>
                  <a:pt x="1531" y="3628"/>
                </a:cubicBezTo>
                <a:lnTo>
                  <a:pt x="2568" y="2591"/>
                </a:lnTo>
                <a:cubicBezTo>
                  <a:pt x="2987" y="2196"/>
                  <a:pt x="2987" y="1677"/>
                  <a:pt x="2568" y="1258"/>
                </a:cubicBezTo>
                <a:lnTo>
                  <a:pt x="1531" y="221"/>
                </a:lnTo>
                <a:cubicBezTo>
                  <a:pt x="1371" y="69"/>
                  <a:pt x="1164" y="1"/>
                  <a:pt x="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4730900" y="4560300"/>
            <a:ext cx="71625" cy="96400"/>
          </a:xfrm>
          <a:custGeom>
            <a:avLst/>
            <a:gdLst/>
            <a:ahLst/>
            <a:cxnLst/>
            <a:rect l="l" t="t" r="r" b="b"/>
            <a:pathLst>
              <a:path w="2865" h="3856" extrusionOk="0">
                <a:moveTo>
                  <a:pt x="912" y="1"/>
                </a:moveTo>
                <a:cubicBezTo>
                  <a:pt x="438" y="1"/>
                  <a:pt x="1" y="343"/>
                  <a:pt x="1" y="838"/>
                </a:cubicBezTo>
                <a:lnTo>
                  <a:pt x="1" y="2912"/>
                </a:lnTo>
                <a:cubicBezTo>
                  <a:pt x="1" y="3480"/>
                  <a:pt x="445" y="3856"/>
                  <a:pt x="923" y="3856"/>
                </a:cubicBezTo>
                <a:cubicBezTo>
                  <a:pt x="1130" y="3856"/>
                  <a:pt x="1345" y="3785"/>
                  <a:pt x="1531" y="3628"/>
                </a:cubicBezTo>
                <a:lnTo>
                  <a:pt x="2568" y="2591"/>
                </a:lnTo>
                <a:cubicBezTo>
                  <a:pt x="2865" y="2196"/>
                  <a:pt x="2865" y="1677"/>
                  <a:pt x="2568" y="1258"/>
                </a:cubicBezTo>
                <a:lnTo>
                  <a:pt x="1531" y="221"/>
                </a:lnTo>
                <a:cubicBezTo>
                  <a:pt x="1341" y="69"/>
                  <a:pt x="1123"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4619800" y="4560300"/>
            <a:ext cx="72250" cy="96400"/>
          </a:xfrm>
          <a:custGeom>
            <a:avLst/>
            <a:gdLst/>
            <a:ahLst/>
            <a:cxnLst/>
            <a:rect l="l" t="t" r="r" b="b"/>
            <a:pathLst>
              <a:path w="2890" h="3856" extrusionOk="0">
                <a:moveTo>
                  <a:pt x="931" y="1"/>
                </a:moveTo>
                <a:cubicBezTo>
                  <a:pt x="450" y="1"/>
                  <a:pt x="1" y="343"/>
                  <a:pt x="1" y="838"/>
                </a:cubicBezTo>
                <a:lnTo>
                  <a:pt x="1" y="2912"/>
                </a:lnTo>
                <a:cubicBezTo>
                  <a:pt x="1" y="3480"/>
                  <a:pt x="457" y="3856"/>
                  <a:pt x="942" y="3856"/>
                </a:cubicBezTo>
                <a:cubicBezTo>
                  <a:pt x="1153" y="3856"/>
                  <a:pt x="1369" y="3785"/>
                  <a:pt x="1556" y="3628"/>
                </a:cubicBezTo>
                <a:lnTo>
                  <a:pt x="2593" y="2591"/>
                </a:lnTo>
                <a:cubicBezTo>
                  <a:pt x="2889" y="2196"/>
                  <a:pt x="2889" y="1677"/>
                  <a:pt x="2593" y="1258"/>
                </a:cubicBezTo>
                <a:lnTo>
                  <a:pt x="1556" y="221"/>
                </a:lnTo>
                <a:cubicBezTo>
                  <a:pt x="1366" y="69"/>
                  <a:pt x="1145" y="1"/>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36100" y="1708175"/>
            <a:ext cx="254300" cy="254950"/>
          </a:xfrm>
          <a:custGeom>
            <a:avLst/>
            <a:gdLst/>
            <a:ahLst/>
            <a:cxnLst/>
            <a:rect l="l" t="t" r="r" b="b"/>
            <a:pathLst>
              <a:path w="10172" h="10198" extrusionOk="0">
                <a:moveTo>
                  <a:pt x="5135" y="2988"/>
                </a:moveTo>
                <a:cubicBezTo>
                  <a:pt x="6271" y="2988"/>
                  <a:pt x="7209" y="3926"/>
                  <a:pt x="7209" y="5062"/>
                </a:cubicBezTo>
                <a:cubicBezTo>
                  <a:pt x="7209" y="6173"/>
                  <a:pt x="6271" y="7111"/>
                  <a:pt x="5135" y="7111"/>
                </a:cubicBezTo>
                <a:cubicBezTo>
                  <a:pt x="4000" y="7111"/>
                  <a:pt x="3086" y="6173"/>
                  <a:pt x="3086" y="5062"/>
                </a:cubicBezTo>
                <a:cubicBezTo>
                  <a:pt x="3086" y="3926"/>
                  <a:pt x="4000" y="2988"/>
                  <a:pt x="5135" y="2988"/>
                </a:cubicBezTo>
                <a:close/>
                <a:moveTo>
                  <a:pt x="5135" y="0"/>
                </a:moveTo>
                <a:cubicBezTo>
                  <a:pt x="2370" y="0"/>
                  <a:pt x="0" y="2272"/>
                  <a:pt x="0" y="5062"/>
                </a:cubicBezTo>
                <a:cubicBezTo>
                  <a:pt x="0" y="7827"/>
                  <a:pt x="2370" y="10197"/>
                  <a:pt x="5135" y="10197"/>
                </a:cubicBezTo>
                <a:cubicBezTo>
                  <a:pt x="7925" y="10197"/>
                  <a:pt x="10172" y="7827"/>
                  <a:pt x="10172" y="5062"/>
                </a:cubicBezTo>
                <a:cubicBezTo>
                  <a:pt x="10172" y="2272"/>
                  <a:pt x="7925" y="0"/>
                  <a:pt x="5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5400000">
            <a:off x="2753875" y="305932"/>
            <a:ext cx="170470" cy="847264"/>
          </a:xfrm>
          <a:custGeom>
            <a:avLst/>
            <a:gdLst/>
            <a:ahLst/>
            <a:cxnLst/>
            <a:rect l="l" t="t" r="r" b="b"/>
            <a:pathLst>
              <a:path w="4322" h="21481" extrusionOk="0">
                <a:moveTo>
                  <a:pt x="4000" y="1"/>
                </a:moveTo>
                <a:cubicBezTo>
                  <a:pt x="4000" y="1334"/>
                  <a:pt x="3087" y="1951"/>
                  <a:pt x="2050" y="2569"/>
                </a:cubicBezTo>
                <a:cubicBezTo>
                  <a:pt x="1013" y="3285"/>
                  <a:pt x="1" y="4001"/>
                  <a:pt x="1" y="5433"/>
                </a:cubicBezTo>
                <a:cubicBezTo>
                  <a:pt x="1" y="6790"/>
                  <a:pt x="1013" y="7506"/>
                  <a:pt x="2050" y="8222"/>
                </a:cubicBezTo>
                <a:cubicBezTo>
                  <a:pt x="3087" y="8840"/>
                  <a:pt x="4000" y="9457"/>
                  <a:pt x="4000" y="10790"/>
                </a:cubicBezTo>
                <a:cubicBezTo>
                  <a:pt x="4000" y="12024"/>
                  <a:pt x="3087" y="12642"/>
                  <a:pt x="2050" y="13259"/>
                </a:cubicBezTo>
                <a:cubicBezTo>
                  <a:pt x="1013" y="13975"/>
                  <a:pt x="1" y="14691"/>
                  <a:pt x="1" y="16147"/>
                </a:cubicBezTo>
                <a:cubicBezTo>
                  <a:pt x="1" y="17579"/>
                  <a:pt x="1013" y="18295"/>
                  <a:pt x="2050" y="18913"/>
                </a:cubicBezTo>
                <a:cubicBezTo>
                  <a:pt x="3087" y="19629"/>
                  <a:pt x="4000" y="20246"/>
                  <a:pt x="4000" y="21480"/>
                </a:cubicBezTo>
                <a:lnTo>
                  <a:pt x="4321" y="21480"/>
                </a:lnTo>
                <a:cubicBezTo>
                  <a:pt x="4321" y="20048"/>
                  <a:pt x="3284" y="19332"/>
                  <a:pt x="2248" y="18715"/>
                </a:cubicBezTo>
                <a:cubicBezTo>
                  <a:pt x="1235" y="17999"/>
                  <a:pt x="297" y="17382"/>
                  <a:pt x="297" y="16147"/>
                </a:cubicBezTo>
                <a:cubicBezTo>
                  <a:pt x="297" y="14913"/>
                  <a:pt x="1235" y="14296"/>
                  <a:pt x="2248" y="13580"/>
                </a:cubicBezTo>
                <a:cubicBezTo>
                  <a:pt x="3284" y="12839"/>
                  <a:pt x="4321" y="12222"/>
                  <a:pt x="4321" y="10790"/>
                </a:cubicBezTo>
                <a:cubicBezTo>
                  <a:pt x="4321" y="9358"/>
                  <a:pt x="3284" y="8642"/>
                  <a:pt x="2248" y="7901"/>
                </a:cubicBezTo>
                <a:cubicBezTo>
                  <a:pt x="1235" y="7284"/>
                  <a:pt x="297" y="6667"/>
                  <a:pt x="297" y="5433"/>
                </a:cubicBezTo>
                <a:cubicBezTo>
                  <a:pt x="297" y="4099"/>
                  <a:pt x="1235" y="3482"/>
                  <a:pt x="2248" y="2865"/>
                </a:cubicBezTo>
                <a:cubicBezTo>
                  <a:pt x="3284" y="2149"/>
                  <a:pt x="4321" y="1433"/>
                  <a:pt x="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722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92" name="Google Shape;792;p38"/>
          <p:cNvGrpSpPr/>
          <p:nvPr/>
        </p:nvGrpSpPr>
        <p:grpSpPr>
          <a:xfrm>
            <a:off x="2" y="4"/>
            <a:ext cx="1959960" cy="1970036"/>
            <a:chOff x="238125" y="381800"/>
            <a:chExt cx="1560975" cy="1569000"/>
          </a:xfrm>
        </p:grpSpPr>
        <p:sp>
          <p:nvSpPr>
            <p:cNvPr id="793" name="Google Shape;793;p38"/>
            <p:cNvSpPr/>
            <p:nvPr/>
          </p:nvSpPr>
          <p:spPr>
            <a:xfrm>
              <a:off x="238125" y="381800"/>
              <a:ext cx="1560975" cy="1569000"/>
            </a:xfrm>
            <a:custGeom>
              <a:avLst/>
              <a:gdLst/>
              <a:ahLst/>
              <a:cxnLst/>
              <a:rect l="l" t="t" r="r" b="b"/>
              <a:pathLst>
                <a:path w="62439" h="62760" extrusionOk="0">
                  <a:moveTo>
                    <a:pt x="62142" y="1"/>
                  </a:moveTo>
                  <a:lnTo>
                    <a:pt x="62142" y="322"/>
                  </a:lnTo>
                  <a:cubicBezTo>
                    <a:pt x="62142" y="34565"/>
                    <a:pt x="34268" y="62439"/>
                    <a:pt x="0" y="62439"/>
                  </a:cubicBezTo>
                  <a:lnTo>
                    <a:pt x="0" y="62760"/>
                  </a:lnTo>
                  <a:cubicBezTo>
                    <a:pt x="34466" y="62760"/>
                    <a:pt x="62438" y="34664"/>
                    <a:pt x="62438" y="322"/>
                  </a:cubicBezTo>
                  <a:lnTo>
                    <a:pt x="62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38125" y="381800"/>
              <a:ext cx="1288775" cy="1296200"/>
            </a:xfrm>
            <a:custGeom>
              <a:avLst/>
              <a:gdLst/>
              <a:ahLst/>
              <a:cxnLst/>
              <a:rect l="l" t="t" r="r" b="b"/>
              <a:pathLst>
                <a:path w="51551" h="51848" extrusionOk="0">
                  <a:moveTo>
                    <a:pt x="51230" y="1"/>
                  </a:moveTo>
                  <a:lnTo>
                    <a:pt x="51230" y="322"/>
                  </a:lnTo>
                  <a:cubicBezTo>
                    <a:pt x="51230" y="28492"/>
                    <a:pt x="28294" y="51452"/>
                    <a:pt x="0" y="51551"/>
                  </a:cubicBezTo>
                  <a:lnTo>
                    <a:pt x="0" y="51847"/>
                  </a:lnTo>
                  <a:cubicBezTo>
                    <a:pt x="28392" y="51749"/>
                    <a:pt x="51551" y="28714"/>
                    <a:pt x="51551" y="322"/>
                  </a:cubicBezTo>
                  <a:lnTo>
                    <a:pt x="5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38125" y="381800"/>
              <a:ext cx="1013500" cy="1020925"/>
            </a:xfrm>
            <a:custGeom>
              <a:avLst/>
              <a:gdLst/>
              <a:ahLst/>
              <a:cxnLst/>
              <a:rect l="l" t="t" r="r" b="b"/>
              <a:pathLst>
                <a:path w="40540" h="40837" extrusionOk="0">
                  <a:moveTo>
                    <a:pt x="40218" y="1"/>
                  </a:moveTo>
                  <a:lnTo>
                    <a:pt x="40218" y="322"/>
                  </a:lnTo>
                  <a:cubicBezTo>
                    <a:pt x="40218" y="22542"/>
                    <a:pt x="22220" y="40540"/>
                    <a:pt x="0" y="40540"/>
                  </a:cubicBezTo>
                  <a:lnTo>
                    <a:pt x="0" y="40836"/>
                  </a:lnTo>
                  <a:cubicBezTo>
                    <a:pt x="22418" y="40836"/>
                    <a:pt x="40539" y="22640"/>
                    <a:pt x="40539" y="322"/>
                  </a:cubicBezTo>
                  <a:lnTo>
                    <a:pt x="405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38125" y="381800"/>
              <a:ext cx="740675" cy="748725"/>
            </a:xfrm>
            <a:custGeom>
              <a:avLst/>
              <a:gdLst/>
              <a:ahLst/>
              <a:cxnLst/>
              <a:rect l="l" t="t" r="r" b="b"/>
              <a:pathLst>
                <a:path w="29627" h="29949" extrusionOk="0">
                  <a:moveTo>
                    <a:pt x="29330" y="1"/>
                  </a:moveTo>
                  <a:lnTo>
                    <a:pt x="29330" y="322"/>
                  </a:lnTo>
                  <a:cubicBezTo>
                    <a:pt x="29330" y="16468"/>
                    <a:pt x="16147" y="29627"/>
                    <a:pt x="0" y="29627"/>
                  </a:cubicBezTo>
                  <a:lnTo>
                    <a:pt x="0" y="29948"/>
                  </a:lnTo>
                  <a:cubicBezTo>
                    <a:pt x="16369" y="29948"/>
                    <a:pt x="29627" y="16567"/>
                    <a:pt x="29627" y="322"/>
                  </a:cubicBezTo>
                  <a:lnTo>
                    <a:pt x="296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38125" y="381800"/>
              <a:ext cx="467875" cy="475900"/>
            </a:xfrm>
            <a:custGeom>
              <a:avLst/>
              <a:gdLst/>
              <a:ahLst/>
              <a:cxnLst/>
              <a:rect l="l" t="t" r="r" b="b"/>
              <a:pathLst>
                <a:path w="18715" h="19036" extrusionOk="0">
                  <a:moveTo>
                    <a:pt x="18418" y="1"/>
                  </a:moveTo>
                  <a:lnTo>
                    <a:pt x="18418" y="322"/>
                  </a:lnTo>
                  <a:cubicBezTo>
                    <a:pt x="18418" y="10395"/>
                    <a:pt x="10197" y="18616"/>
                    <a:pt x="0" y="18740"/>
                  </a:cubicBezTo>
                  <a:lnTo>
                    <a:pt x="0" y="19036"/>
                  </a:lnTo>
                  <a:cubicBezTo>
                    <a:pt x="10295" y="18937"/>
                    <a:pt x="18714" y="10592"/>
                    <a:pt x="18714" y="322"/>
                  </a:cubicBezTo>
                  <a:lnTo>
                    <a:pt x="18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38125" y="381800"/>
              <a:ext cx="193200" cy="200625"/>
            </a:xfrm>
            <a:custGeom>
              <a:avLst/>
              <a:gdLst/>
              <a:ahLst/>
              <a:cxnLst/>
              <a:rect l="l" t="t" r="r" b="b"/>
              <a:pathLst>
                <a:path w="7728" h="8025" extrusionOk="0">
                  <a:moveTo>
                    <a:pt x="7407" y="1"/>
                  </a:moveTo>
                  <a:lnTo>
                    <a:pt x="7407" y="322"/>
                  </a:lnTo>
                  <a:cubicBezTo>
                    <a:pt x="7407" y="4420"/>
                    <a:pt x="4123" y="7728"/>
                    <a:pt x="0" y="7728"/>
                  </a:cubicBezTo>
                  <a:lnTo>
                    <a:pt x="0" y="8025"/>
                  </a:lnTo>
                  <a:cubicBezTo>
                    <a:pt x="4321" y="8025"/>
                    <a:pt x="7728" y="4544"/>
                    <a:pt x="7728" y="322"/>
                  </a:cubicBezTo>
                  <a:lnTo>
                    <a:pt x="7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38"/>
          <p:cNvGrpSpPr/>
          <p:nvPr/>
        </p:nvGrpSpPr>
        <p:grpSpPr>
          <a:xfrm>
            <a:off x="4908280" y="3535702"/>
            <a:ext cx="2035577" cy="2016742"/>
            <a:chOff x="3355100" y="703375"/>
            <a:chExt cx="1067200" cy="1057325"/>
          </a:xfrm>
        </p:grpSpPr>
        <p:sp>
          <p:nvSpPr>
            <p:cNvPr id="800" name="Google Shape;800;p38"/>
            <p:cNvSpPr/>
            <p:nvPr/>
          </p:nvSpPr>
          <p:spPr>
            <a:xfrm>
              <a:off x="3355100" y="703375"/>
              <a:ext cx="1067200" cy="1057325"/>
            </a:xfrm>
            <a:custGeom>
              <a:avLst/>
              <a:gdLst/>
              <a:ahLst/>
              <a:cxnLst/>
              <a:rect l="l" t="t" r="r" b="b"/>
              <a:pathLst>
                <a:path w="42688" h="42293" extrusionOk="0">
                  <a:moveTo>
                    <a:pt x="18319" y="1"/>
                  </a:moveTo>
                  <a:cubicBezTo>
                    <a:pt x="17998" y="99"/>
                    <a:pt x="17702" y="420"/>
                    <a:pt x="17801" y="717"/>
                  </a:cubicBezTo>
                  <a:cubicBezTo>
                    <a:pt x="17801" y="1038"/>
                    <a:pt x="18097" y="1235"/>
                    <a:pt x="18418" y="1235"/>
                  </a:cubicBezTo>
                  <a:cubicBezTo>
                    <a:pt x="18616" y="1235"/>
                    <a:pt x="18714" y="1136"/>
                    <a:pt x="18838" y="1038"/>
                  </a:cubicBezTo>
                  <a:cubicBezTo>
                    <a:pt x="18937" y="815"/>
                    <a:pt x="19035" y="717"/>
                    <a:pt x="18937" y="519"/>
                  </a:cubicBezTo>
                  <a:cubicBezTo>
                    <a:pt x="18937" y="198"/>
                    <a:pt x="18714" y="1"/>
                    <a:pt x="18418" y="1"/>
                  </a:cubicBezTo>
                  <a:close/>
                  <a:moveTo>
                    <a:pt x="24269" y="1"/>
                  </a:moveTo>
                  <a:cubicBezTo>
                    <a:pt x="23973" y="1"/>
                    <a:pt x="23652" y="198"/>
                    <a:pt x="23652" y="519"/>
                  </a:cubicBezTo>
                  <a:cubicBezTo>
                    <a:pt x="23652" y="815"/>
                    <a:pt x="23874" y="1136"/>
                    <a:pt x="24171" y="1235"/>
                  </a:cubicBezTo>
                  <a:lnTo>
                    <a:pt x="24269" y="1235"/>
                  </a:lnTo>
                  <a:cubicBezTo>
                    <a:pt x="24590" y="1235"/>
                    <a:pt x="24788" y="1038"/>
                    <a:pt x="24887" y="717"/>
                  </a:cubicBezTo>
                  <a:cubicBezTo>
                    <a:pt x="24887" y="519"/>
                    <a:pt x="24887" y="420"/>
                    <a:pt x="24788" y="198"/>
                  </a:cubicBezTo>
                  <a:cubicBezTo>
                    <a:pt x="24689" y="99"/>
                    <a:pt x="24492" y="1"/>
                    <a:pt x="24393" y="1"/>
                  </a:cubicBezTo>
                  <a:close/>
                  <a:moveTo>
                    <a:pt x="12764" y="1655"/>
                  </a:moveTo>
                  <a:cubicBezTo>
                    <a:pt x="12666" y="1655"/>
                    <a:pt x="12542" y="1754"/>
                    <a:pt x="12443" y="1754"/>
                  </a:cubicBezTo>
                  <a:cubicBezTo>
                    <a:pt x="12345" y="1852"/>
                    <a:pt x="12246" y="1951"/>
                    <a:pt x="12147" y="2050"/>
                  </a:cubicBezTo>
                  <a:lnTo>
                    <a:pt x="12147" y="2568"/>
                  </a:lnTo>
                  <a:cubicBezTo>
                    <a:pt x="12246" y="2791"/>
                    <a:pt x="12443" y="2889"/>
                    <a:pt x="12764" y="2889"/>
                  </a:cubicBezTo>
                  <a:lnTo>
                    <a:pt x="12962" y="2889"/>
                  </a:lnTo>
                  <a:cubicBezTo>
                    <a:pt x="13159" y="2791"/>
                    <a:pt x="13283" y="2667"/>
                    <a:pt x="13283" y="2470"/>
                  </a:cubicBezTo>
                  <a:cubicBezTo>
                    <a:pt x="13382" y="2371"/>
                    <a:pt x="13382" y="2173"/>
                    <a:pt x="13283" y="2050"/>
                  </a:cubicBezTo>
                  <a:cubicBezTo>
                    <a:pt x="13159" y="1852"/>
                    <a:pt x="12962" y="1655"/>
                    <a:pt x="12764" y="1655"/>
                  </a:cubicBezTo>
                  <a:close/>
                  <a:moveTo>
                    <a:pt x="29948" y="1655"/>
                  </a:moveTo>
                  <a:cubicBezTo>
                    <a:pt x="29726" y="1655"/>
                    <a:pt x="29528" y="1852"/>
                    <a:pt x="29429" y="2050"/>
                  </a:cubicBezTo>
                  <a:cubicBezTo>
                    <a:pt x="29331" y="2173"/>
                    <a:pt x="29331" y="2371"/>
                    <a:pt x="29331" y="2470"/>
                  </a:cubicBezTo>
                  <a:cubicBezTo>
                    <a:pt x="29429" y="2667"/>
                    <a:pt x="29528" y="2791"/>
                    <a:pt x="29627" y="2791"/>
                  </a:cubicBezTo>
                  <a:cubicBezTo>
                    <a:pt x="29726" y="2889"/>
                    <a:pt x="29825" y="2889"/>
                    <a:pt x="29948" y="2889"/>
                  </a:cubicBezTo>
                  <a:cubicBezTo>
                    <a:pt x="30145" y="2889"/>
                    <a:pt x="30343" y="2791"/>
                    <a:pt x="30442" y="2568"/>
                  </a:cubicBezTo>
                  <a:cubicBezTo>
                    <a:pt x="30565" y="2371"/>
                    <a:pt x="30565" y="2173"/>
                    <a:pt x="30442" y="2050"/>
                  </a:cubicBezTo>
                  <a:cubicBezTo>
                    <a:pt x="30442" y="1951"/>
                    <a:pt x="30343" y="1754"/>
                    <a:pt x="30145" y="1754"/>
                  </a:cubicBezTo>
                  <a:cubicBezTo>
                    <a:pt x="30145" y="1655"/>
                    <a:pt x="30047" y="1655"/>
                    <a:pt x="29948" y="1655"/>
                  </a:cubicBezTo>
                  <a:close/>
                  <a:moveTo>
                    <a:pt x="7827" y="4938"/>
                  </a:moveTo>
                  <a:cubicBezTo>
                    <a:pt x="7604" y="4938"/>
                    <a:pt x="7506" y="4938"/>
                    <a:pt x="7407" y="5037"/>
                  </a:cubicBezTo>
                  <a:cubicBezTo>
                    <a:pt x="7209" y="5136"/>
                    <a:pt x="7209" y="5259"/>
                    <a:pt x="7209" y="5457"/>
                  </a:cubicBezTo>
                  <a:cubicBezTo>
                    <a:pt x="7209" y="5654"/>
                    <a:pt x="7209" y="5753"/>
                    <a:pt x="7308" y="5877"/>
                  </a:cubicBezTo>
                  <a:cubicBezTo>
                    <a:pt x="7407" y="6074"/>
                    <a:pt x="7604" y="6074"/>
                    <a:pt x="7827" y="6074"/>
                  </a:cubicBezTo>
                  <a:cubicBezTo>
                    <a:pt x="7925" y="6074"/>
                    <a:pt x="8024" y="6074"/>
                    <a:pt x="8123" y="5975"/>
                  </a:cubicBezTo>
                  <a:cubicBezTo>
                    <a:pt x="8345" y="5877"/>
                    <a:pt x="8345" y="5654"/>
                    <a:pt x="8345" y="5556"/>
                  </a:cubicBezTo>
                  <a:cubicBezTo>
                    <a:pt x="8444" y="5358"/>
                    <a:pt x="8345" y="5259"/>
                    <a:pt x="8222" y="5136"/>
                  </a:cubicBezTo>
                  <a:cubicBezTo>
                    <a:pt x="8123" y="4938"/>
                    <a:pt x="7925" y="4938"/>
                    <a:pt x="7827" y="4938"/>
                  </a:cubicBezTo>
                  <a:close/>
                  <a:moveTo>
                    <a:pt x="34886" y="4840"/>
                  </a:moveTo>
                  <a:cubicBezTo>
                    <a:pt x="34664" y="4840"/>
                    <a:pt x="34565" y="4938"/>
                    <a:pt x="34466" y="5037"/>
                  </a:cubicBezTo>
                  <a:cubicBezTo>
                    <a:pt x="34367" y="5136"/>
                    <a:pt x="34269" y="5358"/>
                    <a:pt x="34269" y="5457"/>
                  </a:cubicBezTo>
                  <a:cubicBezTo>
                    <a:pt x="34269" y="5654"/>
                    <a:pt x="34367" y="5753"/>
                    <a:pt x="34466" y="5877"/>
                  </a:cubicBezTo>
                  <a:cubicBezTo>
                    <a:pt x="34565" y="5975"/>
                    <a:pt x="34762" y="6074"/>
                    <a:pt x="34886" y="6074"/>
                  </a:cubicBezTo>
                  <a:cubicBezTo>
                    <a:pt x="35083" y="6074"/>
                    <a:pt x="35281" y="5975"/>
                    <a:pt x="35380" y="5877"/>
                  </a:cubicBezTo>
                  <a:cubicBezTo>
                    <a:pt x="35602" y="5556"/>
                    <a:pt x="35503" y="5259"/>
                    <a:pt x="35281" y="5037"/>
                  </a:cubicBezTo>
                  <a:cubicBezTo>
                    <a:pt x="35182" y="4938"/>
                    <a:pt x="35083" y="4840"/>
                    <a:pt x="34886" y="4840"/>
                  </a:cubicBezTo>
                  <a:close/>
                  <a:moveTo>
                    <a:pt x="38787" y="9259"/>
                  </a:moveTo>
                  <a:cubicBezTo>
                    <a:pt x="38688" y="9259"/>
                    <a:pt x="38589" y="9358"/>
                    <a:pt x="38466" y="9358"/>
                  </a:cubicBezTo>
                  <a:cubicBezTo>
                    <a:pt x="38268" y="9457"/>
                    <a:pt x="38169" y="9580"/>
                    <a:pt x="38169" y="9777"/>
                  </a:cubicBezTo>
                  <a:cubicBezTo>
                    <a:pt x="38169" y="9975"/>
                    <a:pt x="38169" y="10074"/>
                    <a:pt x="38268" y="10197"/>
                  </a:cubicBezTo>
                  <a:cubicBezTo>
                    <a:pt x="38367" y="10395"/>
                    <a:pt x="38589" y="10493"/>
                    <a:pt x="38787" y="10493"/>
                  </a:cubicBezTo>
                  <a:cubicBezTo>
                    <a:pt x="38885" y="10493"/>
                    <a:pt x="38984" y="10493"/>
                    <a:pt x="39083" y="10395"/>
                  </a:cubicBezTo>
                  <a:cubicBezTo>
                    <a:pt x="39206" y="10296"/>
                    <a:pt x="39305" y="10197"/>
                    <a:pt x="39404" y="9975"/>
                  </a:cubicBezTo>
                  <a:cubicBezTo>
                    <a:pt x="39404" y="9876"/>
                    <a:pt x="39404" y="9679"/>
                    <a:pt x="39305" y="9580"/>
                  </a:cubicBezTo>
                  <a:cubicBezTo>
                    <a:pt x="39206" y="9358"/>
                    <a:pt x="38984" y="9259"/>
                    <a:pt x="38787" y="9259"/>
                  </a:cubicBezTo>
                  <a:close/>
                  <a:moveTo>
                    <a:pt x="3901" y="9358"/>
                  </a:moveTo>
                  <a:cubicBezTo>
                    <a:pt x="3704" y="9358"/>
                    <a:pt x="3506" y="9457"/>
                    <a:pt x="3407" y="9679"/>
                  </a:cubicBezTo>
                  <a:cubicBezTo>
                    <a:pt x="3185" y="9876"/>
                    <a:pt x="3284" y="10296"/>
                    <a:pt x="3605" y="10493"/>
                  </a:cubicBezTo>
                  <a:cubicBezTo>
                    <a:pt x="3704" y="10493"/>
                    <a:pt x="3802" y="10592"/>
                    <a:pt x="3901" y="10592"/>
                  </a:cubicBezTo>
                  <a:cubicBezTo>
                    <a:pt x="4123" y="10592"/>
                    <a:pt x="4321" y="10493"/>
                    <a:pt x="4420" y="10296"/>
                  </a:cubicBezTo>
                  <a:cubicBezTo>
                    <a:pt x="4642" y="9975"/>
                    <a:pt x="4518" y="9679"/>
                    <a:pt x="4222" y="9457"/>
                  </a:cubicBezTo>
                  <a:cubicBezTo>
                    <a:pt x="4123" y="9358"/>
                    <a:pt x="4025" y="9358"/>
                    <a:pt x="3901" y="9358"/>
                  </a:cubicBezTo>
                  <a:close/>
                  <a:moveTo>
                    <a:pt x="41255" y="14617"/>
                  </a:moveTo>
                  <a:cubicBezTo>
                    <a:pt x="41157" y="14617"/>
                    <a:pt x="41157" y="14617"/>
                    <a:pt x="41058" y="14715"/>
                  </a:cubicBezTo>
                  <a:cubicBezTo>
                    <a:pt x="40737" y="14814"/>
                    <a:pt x="40540" y="15135"/>
                    <a:pt x="40638" y="15431"/>
                  </a:cubicBezTo>
                  <a:cubicBezTo>
                    <a:pt x="40737" y="15629"/>
                    <a:pt x="40935" y="15851"/>
                    <a:pt x="41255" y="15851"/>
                  </a:cubicBezTo>
                  <a:lnTo>
                    <a:pt x="41354" y="15851"/>
                  </a:lnTo>
                  <a:cubicBezTo>
                    <a:pt x="41774" y="15752"/>
                    <a:pt x="41873" y="15431"/>
                    <a:pt x="41774" y="15135"/>
                  </a:cubicBezTo>
                  <a:cubicBezTo>
                    <a:pt x="41774" y="14814"/>
                    <a:pt x="41453" y="14617"/>
                    <a:pt x="41255" y="14617"/>
                  </a:cubicBezTo>
                  <a:close/>
                  <a:moveTo>
                    <a:pt x="1432" y="14715"/>
                  </a:moveTo>
                  <a:cubicBezTo>
                    <a:pt x="1235" y="14715"/>
                    <a:pt x="938" y="14913"/>
                    <a:pt x="938" y="15135"/>
                  </a:cubicBezTo>
                  <a:cubicBezTo>
                    <a:pt x="815" y="15333"/>
                    <a:pt x="815" y="15431"/>
                    <a:pt x="938" y="15629"/>
                  </a:cubicBezTo>
                  <a:cubicBezTo>
                    <a:pt x="1037" y="15752"/>
                    <a:pt x="1136" y="15851"/>
                    <a:pt x="1333" y="15950"/>
                  </a:cubicBezTo>
                  <a:lnTo>
                    <a:pt x="1432" y="15950"/>
                  </a:lnTo>
                  <a:cubicBezTo>
                    <a:pt x="1753" y="15950"/>
                    <a:pt x="1951" y="15752"/>
                    <a:pt x="2049" y="15530"/>
                  </a:cubicBezTo>
                  <a:cubicBezTo>
                    <a:pt x="2173" y="15135"/>
                    <a:pt x="1951" y="14814"/>
                    <a:pt x="1654" y="14715"/>
                  </a:cubicBezTo>
                  <a:close/>
                  <a:moveTo>
                    <a:pt x="42070" y="20468"/>
                  </a:moveTo>
                  <a:cubicBezTo>
                    <a:pt x="41873" y="20468"/>
                    <a:pt x="41774" y="20567"/>
                    <a:pt x="41675" y="20690"/>
                  </a:cubicBezTo>
                  <a:cubicBezTo>
                    <a:pt x="41552" y="20789"/>
                    <a:pt x="41453" y="20888"/>
                    <a:pt x="41453" y="21085"/>
                  </a:cubicBezTo>
                  <a:cubicBezTo>
                    <a:pt x="41453" y="21505"/>
                    <a:pt x="41774" y="21702"/>
                    <a:pt x="42070" y="21702"/>
                  </a:cubicBezTo>
                  <a:cubicBezTo>
                    <a:pt x="42391" y="21702"/>
                    <a:pt x="42687" y="21505"/>
                    <a:pt x="42687" y="21085"/>
                  </a:cubicBezTo>
                  <a:cubicBezTo>
                    <a:pt x="42687" y="20789"/>
                    <a:pt x="42391" y="20468"/>
                    <a:pt x="42070" y="20468"/>
                  </a:cubicBezTo>
                  <a:close/>
                  <a:moveTo>
                    <a:pt x="617" y="20567"/>
                  </a:moveTo>
                  <a:cubicBezTo>
                    <a:pt x="519" y="20567"/>
                    <a:pt x="321" y="20567"/>
                    <a:pt x="198" y="20690"/>
                  </a:cubicBezTo>
                  <a:cubicBezTo>
                    <a:pt x="99" y="20888"/>
                    <a:pt x="0" y="20986"/>
                    <a:pt x="0" y="21184"/>
                  </a:cubicBezTo>
                  <a:cubicBezTo>
                    <a:pt x="0" y="21505"/>
                    <a:pt x="321" y="21801"/>
                    <a:pt x="617" y="21801"/>
                  </a:cubicBezTo>
                  <a:cubicBezTo>
                    <a:pt x="938" y="21801"/>
                    <a:pt x="1235" y="21505"/>
                    <a:pt x="1235" y="21184"/>
                  </a:cubicBezTo>
                  <a:cubicBezTo>
                    <a:pt x="1235" y="20789"/>
                    <a:pt x="938" y="20567"/>
                    <a:pt x="617" y="20567"/>
                  </a:cubicBezTo>
                  <a:close/>
                  <a:moveTo>
                    <a:pt x="1432" y="26344"/>
                  </a:moveTo>
                  <a:lnTo>
                    <a:pt x="1333" y="26443"/>
                  </a:lnTo>
                  <a:cubicBezTo>
                    <a:pt x="1136" y="26443"/>
                    <a:pt x="1037" y="26541"/>
                    <a:pt x="938" y="26739"/>
                  </a:cubicBezTo>
                  <a:cubicBezTo>
                    <a:pt x="815" y="26862"/>
                    <a:pt x="815" y="26961"/>
                    <a:pt x="938" y="27158"/>
                  </a:cubicBezTo>
                  <a:cubicBezTo>
                    <a:pt x="938" y="27479"/>
                    <a:pt x="1235" y="27578"/>
                    <a:pt x="1432" y="27578"/>
                  </a:cubicBezTo>
                  <a:lnTo>
                    <a:pt x="1654" y="27578"/>
                  </a:lnTo>
                  <a:cubicBezTo>
                    <a:pt x="1951" y="27479"/>
                    <a:pt x="2173" y="27158"/>
                    <a:pt x="2049" y="26862"/>
                  </a:cubicBezTo>
                  <a:cubicBezTo>
                    <a:pt x="1951" y="26541"/>
                    <a:pt x="1753" y="26344"/>
                    <a:pt x="1432" y="26344"/>
                  </a:cubicBezTo>
                  <a:close/>
                  <a:moveTo>
                    <a:pt x="41255" y="26344"/>
                  </a:moveTo>
                  <a:cubicBezTo>
                    <a:pt x="40935" y="26344"/>
                    <a:pt x="40737" y="26541"/>
                    <a:pt x="40638" y="26739"/>
                  </a:cubicBezTo>
                  <a:cubicBezTo>
                    <a:pt x="40638" y="26961"/>
                    <a:pt x="40638" y="27158"/>
                    <a:pt x="40737" y="27257"/>
                  </a:cubicBezTo>
                  <a:cubicBezTo>
                    <a:pt x="40737" y="27356"/>
                    <a:pt x="40935" y="27479"/>
                    <a:pt x="41058" y="27578"/>
                  </a:cubicBezTo>
                  <a:lnTo>
                    <a:pt x="41255" y="27578"/>
                  </a:lnTo>
                  <a:cubicBezTo>
                    <a:pt x="41453" y="27578"/>
                    <a:pt x="41774" y="27356"/>
                    <a:pt x="41873" y="27158"/>
                  </a:cubicBezTo>
                  <a:cubicBezTo>
                    <a:pt x="41873" y="26961"/>
                    <a:pt x="41873" y="26862"/>
                    <a:pt x="41774" y="26640"/>
                  </a:cubicBezTo>
                  <a:cubicBezTo>
                    <a:pt x="41675" y="26541"/>
                    <a:pt x="41552" y="26443"/>
                    <a:pt x="41354" y="26344"/>
                  </a:cubicBezTo>
                  <a:close/>
                  <a:moveTo>
                    <a:pt x="3605" y="31800"/>
                  </a:moveTo>
                  <a:cubicBezTo>
                    <a:pt x="3284" y="31998"/>
                    <a:pt x="3284" y="32417"/>
                    <a:pt x="3407" y="32713"/>
                  </a:cubicBezTo>
                  <a:cubicBezTo>
                    <a:pt x="3506" y="32812"/>
                    <a:pt x="3704" y="32911"/>
                    <a:pt x="3901" y="32911"/>
                  </a:cubicBezTo>
                  <a:cubicBezTo>
                    <a:pt x="4025" y="32911"/>
                    <a:pt x="4123" y="32911"/>
                    <a:pt x="4222" y="32812"/>
                  </a:cubicBezTo>
                  <a:cubicBezTo>
                    <a:pt x="4420" y="32812"/>
                    <a:pt x="4518" y="32615"/>
                    <a:pt x="4518" y="32516"/>
                  </a:cubicBezTo>
                  <a:cubicBezTo>
                    <a:pt x="4518" y="32294"/>
                    <a:pt x="4518" y="32195"/>
                    <a:pt x="4420" y="31998"/>
                  </a:cubicBezTo>
                  <a:cubicBezTo>
                    <a:pt x="4321" y="31899"/>
                    <a:pt x="4123" y="31800"/>
                    <a:pt x="3901" y="31800"/>
                  </a:cubicBezTo>
                  <a:close/>
                  <a:moveTo>
                    <a:pt x="38787" y="31677"/>
                  </a:moveTo>
                  <a:cubicBezTo>
                    <a:pt x="38589" y="31677"/>
                    <a:pt x="38367" y="31800"/>
                    <a:pt x="38268" y="31998"/>
                  </a:cubicBezTo>
                  <a:cubicBezTo>
                    <a:pt x="38169" y="32096"/>
                    <a:pt x="38169" y="32294"/>
                    <a:pt x="38169" y="32417"/>
                  </a:cubicBezTo>
                  <a:cubicBezTo>
                    <a:pt x="38268" y="32615"/>
                    <a:pt x="38268" y="32713"/>
                    <a:pt x="38466" y="32812"/>
                  </a:cubicBezTo>
                  <a:cubicBezTo>
                    <a:pt x="38589" y="32911"/>
                    <a:pt x="38688" y="32911"/>
                    <a:pt x="38787" y="32911"/>
                  </a:cubicBezTo>
                  <a:cubicBezTo>
                    <a:pt x="38984" y="32911"/>
                    <a:pt x="39206" y="32812"/>
                    <a:pt x="39305" y="32615"/>
                  </a:cubicBezTo>
                  <a:cubicBezTo>
                    <a:pt x="39404" y="32516"/>
                    <a:pt x="39404" y="32294"/>
                    <a:pt x="39404" y="32195"/>
                  </a:cubicBezTo>
                  <a:cubicBezTo>
                    <a:pt x="39305" y="31998"/>
                    <a:pt x="39305" y="31899"/>
                    <a:pt x="39083" y="31800"/>
                  </a:cubicBezTo>
                  <a:cubicBezTo>
                    <a:pt x="38984" y="31800"/>
                    <a:pt x="38885" y="31677"/>
                    <a:pt x="38787" y="31677"/>
                  </a:cubicBezTo>
                  <a:close/>
                  <a:moveTo>
                    <a:pt x="34886" y="36219"/>
                  </a:moveTo>
                  <a:cubicBezTo>
                    <a:pt x="34762" y="36219"/>
                    <a:pt x="34664" y="36219"/>
                    <a:pt x="34565" y="36318"/>
                  </a:cubicBezTo>
                  <a:cubicBezTo>
                    <a:pt x="34269" y="36516"/>
                    <a:pt x="34269" y="36935"/>
                    <a:pt x="34466" y="37133"/>
                  </a:cubicBezTo>
                  <a:cubicBezTo>
                    <a:pt x="34565" y="37355"/>
                    <a:pt x="34762" y="37355"/>
                    <a:pt x="34886" y="37355"/>
                  </a:cubicBezTo>
                  <a:cubicBezTo>
                    <a:pt x="35083" y="37355"/>
                    <a:pt x="35182" y="37355"/>
                    <a:pt x="35281" y="37232"/>
                  </a:cubicBezTo>
                  <a:cubicBezTo>
                    <a:pt x="35602" y="37034"/>
                    <a:pt x="35602" y="36614"/>
                    <a:pt x="35380" y="36417"/>
                  </a:cubicBezTo>
                  <a:cubicBezTo>
                    <a:pt x="35281" y="36219"/>
                    <a:pt x="35083" y="36219"/>
                    <a:pt x="34886" y="36219"/>
                  </a:cubicBezTo>
                  <a:close/>
                  <a:moveTo>
                    <a:pt x="7827" y="36219"/>
                  </a:moveTo>
                  <a:cubicBezTo>
                    <a:pt x="7604" y="36219"/>
                    <a:pt x="7506" y="36318"/>
                    <a:pt x="7308" y="36417"/>
                  </a:cubicBezTo>
                  <a:cubicBezTo>
                    <a:pt x="7209" y="36516"/>
                    <a:pt x="7209" y="36738"/>
                    <a:pt x="7209" y="36837"/>
                  </a:cubicBezTo>
                  <a:cubicBezTo>
                    <a:pt x="7209" y="37034"/>
                    <a:pt x="7308" y="37133"/>
                    <a:pt x="7407" y="37232"/>
                  </a:cubicBezTo>
                  <a:cubicBezTo>
                    <a:pt x="7506" y="37355"/>
                    <a:pt x="7728" y="37454"/>
                    <a:pt x="7827" y="37454"/>
                  </a:cubicBezTo>
                  <a:cubicBezTo>
                    <a:pt x="8024" y="37454"/>
                    <a:pt x="8123" y="37355"/>
                    <a:pt x="8222" y="37232"/>
                  </a:cubicBezTo>
                  <a:cubicBezTo>
                    <a:pt x="8444" y="36935"/>
                    <a:pt x="8444" y="36516"/>
                    <a:pt x="8222" y="36318"/>
                  </a:cubicBezTo>
                  <a:cubicBezTo>
                    <a:pt x="8123" y="36219"/>
                    <a:pt x="7925" y="36219"/>
                    <a:pt x="7827" y="36219"/>
                  </a:cubicBezTo>
                  <a:close/>
                  <a:moveTo>
                    <a:pt x="29726" y="39404"/>
                  </a:moveTo>
                  <a:cubicBezTo>
                    <a:pt x="29429" y="39602"/>
                    <a:pt x="29331" y="39923"/>
                    <a:pt x="29429" y="40219"/>
                  </a:cubicBezTo>
                  <a:cubicBezTo>
                    <a:pt x="29528" y="40441"/>
                    <a:pt x="29726" y="40540"/>
                    <a:pt x="29948" y="40540"/>
                  </a:cubicBezTo>
                  <a:lnTo>
                    <a:pt x="30244" y="40540"/>
                  </a:lnTo>
                  <a:cubicBezTo>
                    <a:pt x="30565" y="40441"/>
                    <a:pt x="30664" y="40021"/>
                    <a:pt x="30565" y="39700"/>
                  </a:cubicBezTo>
                  <a:cubicBezTo>
                    <a:pt x="30442" y="39503"/>
                    <a:pt x="30244" y="39404"/>
                    <a:pt x="29948" y="39404"/>
                  </a:cubicBezTo>
                  <a:close/>
                  <a:moveTo>
                    <a:pt x="12764" y="39404"/>
                  </a:moveTo>
                  <a:cubicBezTo>
                    <a:pt x="12542" y="39404"/>
                    <a:pt x="12345" y="39503"/>
                    <a:pt x="12246" y="39700"/>
                  </a:cubicBezTo>
                  <a:cubicBezTo>
                    <a:pt x="12048" y="40021"/>
                    <a:pt x="12246" y="40441"/>
                    <a:pt x="12542" y="40540"/>
                  </a:cubicBezTo>
                  <a:cubicBezTo>
                    <a:pt x="12542" y="40540"/>
                    <a:pt x="12666" y="40639"/>
                    <a:pt x="12764" y="40639"/>
                  </a:cubicBezTo>
                  <a:cubicBezTo>
                    <a:pt x="12962" y="40639"/>
                    <a:pt x="13159" y="40441"/>
                    <a:pt x="13283" y="40219"/>
                  </a:cubicBezTo>
                  <a:cubicBezTo>
                    <a:pt x="13382" y="40120"/>
                    <a:pt x="13382" y="39923"/>
                    <a:pt x="13382" y="39824"/>
                  </a:cubicBezTo>
                  <a:cubicBezTo>
                    <a:pt x="13283" y="39602"/>
                    <a:pt x="13159" y="39503"/>
                    <a:pt x="13061" y="39404"/>
                  </a:cubicBezTo>
                  <a:close/>
                  <a:moveTo>
                    <a:pt x="18418" y="41058"/>
                  </a:moveTo>
                  <a:cubicBezTo>
                    <a:pt x="18097" y="41058"/>
                    <a:pt x="17900" y="41256"/>
                    <a:pt x="17801" y="41552"/>
                  </a:cubicBezTo>
                  <a:cubicBezTo>
                    <a:pt x="17801" y="41676"/>
                    <a:pt x="17801" y="41873"/>
                    <a:pt x="17900" y="41972"/>
                  </a:cubicBezTo>
                  <a:cubicBezTo>
                    <a:pt x="17998" y="42169"/>
                    <a:pt x="18221" y="42169"/>
                    <a:pt x="18319" y="42293"/>
                  </a:cubicBezTo>
                  <a:lnTo>
                    <a:pt x="18418" y="42293"/>
                  </a:lnTo>
                  <a:cubicBezTo>
                    <a:pt x="18714" y="42293"/>
                    <a:pt x="18937" y="41972"/>
                    <a:pt x="19035" y="41774"/>
                  </a:cubicBezTo>
                  <a:cubicBezTo>
                    <a:pt x="19035" y="41355"/>
                    <a:pt x="18838" y="41058"/>
                    <a:pt x="18517" y="41058"/>
                  </a:cubicBezTo>
                  <a:close/>
                  <a:moveTo>
                    <a:pt x="24269" y="41058"/>
                  </a:moveTo>
                  <a:cubicBezTo>
                    <a:pt x="23874" y="41058"/>
                    <a:pt x="23652" y="41355"/>
                    <a:pt x="23652" y="41774"/>
                  </a:cubicBezTo>
                  <a:cubicBezTo>
                    <a:pt x="23776" y="41972"/>
                    <a:pt x="23973" y="42293"/>
                    <a:pt x="24269" y="42293"/>
                  </a:cubicBezTo>
                  <a:lnTo>
                    <a:pt x="24393" y="42293"/>
                  </a:lnTo>
                  <a:cubicBezTo>
                    <a:pt x="24590" y="42169"/>
                    <a:pt x="24689" y="42169"/>
                    <a:pt x="24788" y="41972"/>
                  </a:cubicBezTo>
                  <a:cubicBezTo>
                    <a:pt x="24887" y="41873"/>
                    <a:pt x="24887" y="41676"/>
                    <a:pt x="24887" y="41552"/>
                  </a:cubicBezTo>
                  <a:cubicBezTo>
                    <a:pt x="24887" y="41256"/>
                    <a:pt x="24590" y="41058"/>
                    <a:pt x="24269" y="410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502000" y="844725"/>
              <a:ext cx="776475" cy="771550"/>
            </a:xfrm>
            <a:custGeom>
              <a:avLst/>
              <a:gdLst/>
              <a:ahLst/>
              <a:cxnLst/>
              <a:rect l="l" t="t" r="r" b="b"/>
              <a:pathLst>
                <a:path w="31059" h="30862" extrusionOk="0">
                  <a:moveTo>
                    <a:pt x="14591" y="0"/>
                  </a:moveTo>
                  <a:cubicBezTo>
                    <a:pt x="14295" y="0"/>
                    <a:pt x="14073" y="321"/>
                    <a:pt x="14073" y="618"/>
                  </a:cubicBezTo>
                  <a:cubicBezTo>
                    <a:pt x="14073" y="939"/>
                    <a:pt x="14295" y="1136"/>
                    <a:pt x="14690" y="1136"/>
                  </a:cubicBezTo>
                  <a:cubicBezTo>
                    <a:pt x="14912" y="1136"/>
                    <a:pt x="15011" y="1136"/>
                    <a:pt x="15110" y="939"/>
                  </a:cubicBezTo>
                  <a:cubicBezTo>
                    <a:pt x="15209" y="840"/>
                    <a:pt x="15307" y="716"/>
                    <a:pt x="15209" y="519"/>
                  </a:cubicBezTo>
                  <a:cubicBezTo>
                    <a:pt x="15209" y="223"/>
                    <a:pt x="15011" y="0"/>
                    <a:pt x="14690" y="0"/>
                  </a:cubicBezTo>
                  <a:close/>
                  <a:moveTo>
                    <a:pt x="19949" y="618"/>
                  </a:moveTo>
                  <a:cubicBezTo>
                    <a:pt x="19628" y="618"/>
                    <a:pt x="19430" y="840"/>
                    <a:pt x="19332" y="1037"/>
                  </a:cubicBezTo>
                  <a:cubicBezTo>
                    <a:pt x="19233" y="1334"/>
                    <a:pt x="19430" y="1753"/>
                    <a:pt x="19751" y="1852"/>
                  </a:cubicBezTo>
                  <a:lnTo>
                    <a:pt x="19949" y="1852"/>
                  </a:lnTo>
                  <a:cubicBezTo>
                    <a:pt x="20245" y="1852"/>
                    <a:pt x="20467" y="1655"/>
                    <a:pt x="20566" y="1457"/>
                  </a:cubicBezTo>
                  <a:cubicBezTo>
                    <a:pt x="20665" y="1136"/>
                    <a:pt x="20467" y="716"/>
                    <a:pt x="20146" y="618"/>
                  </a:cubicBezTo>
                  <a:close/>
                  <a:moveTo>
                    <a:pt x="9259" y="1235"/>
                  </a:moveTo>
                  <a:cubicBezTo>
                    <a:pt x="8938" y="1334"/>
                    <a:pt x="8839" y="1753"/>
                    <a:pt x="8938" y="2074"/>
                  </a:cubicBezTo>
                  <a:cubicBezTo>
                    <a:pt x="9036" y="2272"/>
                    <a:pt x="9259" y="2371"/>
                    <a:pt x="9456" y="2371"/>
                  </a:cubicBezTo>
                  <a:lnTo>
                    <a:pt x="9752" y="2371"/>
                  </a:lnTo>
                  <a:cubicBezTo>
                    <a:pt x="9876" y="2272"/>
                    <a:pt x="9975" y="2173"/>
                    <a:pt x="10073" y="2074"/>
                  </a:cubicBezTo>
                  <a:lnTo>
                    <a:pt x="10073" y="1556"/>
                  </a:lnTo>
                  <a:cubicBezTo>
                    <a:pt x="9975" y="1334"/>
                    <a:pt x="9752" y="1235"/>
                    <a:pt x="9456" y="1235"/>
                  </a:cubicBezTo>
                  <a:close/>
                  <a:moveTo>
                    <a:pt x="24689" y="3087"/>
                  </a:moveTo>
                  <a:cubicBezTo>
                    <a:pt x="24467" y="3087"/>
                    <a:pt x="24269" y="3185"/>
                    <a:pt x="24171" y="3309"/>
                  </a:cubicBezTo>
                  <a:cubicBezTo>
                    <a:pt x="24072" y="3408"/>
                    <a:pt x="24072" y="3605"/>
                    <a:pt x="24072" y="3803"/>
                  </a:cubicBezTo>
                  <a:cubicBezTo>
                    <a:pt x="24072" y="3926"/>
                    <a:pt x="24171" y="4123"/>
                    <a:pt x="24269" y="4222"/>
                  </a:cubicBezTo>
                  <a:cubicBezTo>
                    <a:pt x="24368" y="4222"/>
                    <a:pt x="24467" y="4321"/>
                    <a:pt x="24689" y="4321"/>
                  </a:cubicBezTo>
                  <a:cubicBezTo>
                    <a:pt x="24887" y="4321"/>
                    <a:pt x="24985" y="4222"/>
                    <a:pt x="25084" y="4123"/>
                  </a:cubicBezTo>
                  <a:cubicBezTo>
                    <a:pt x="25183" y="3926"/>
                    <a:pt x="25306" y="3803"/>
                    <a:pt x="25306" y="3605"/>
                  </a:cubicBezTo>
                  <a:cubicBezTo>
                    <a:pt x="25183" y="3506"/>
                    <a:pt x="25183" y="3309"/>
                    <a:pt x="24985" y="3185"/>
                  </a:cubicBezTo>
                  <a:cubicBezTo>
                    <a:pt x="24887" y="3087"/>
                    <a:pt x="24788" y="3087"/>
                    <a:pt x="24689" y="3087"/>
                  </a:cubicBezTo>
                  <a:close/>
                  <a:moveTo>
                    <a:pt x="5037" y="4123"/>
                  </a:moveTo>
                  <a:cubicBezTo>
                    <a:pt x="4938" y="4123"/>
                    <a:pt x="4716" y="4222"/>
                    <a:pt x="4617" y="4321"/>
                  </a:cubicBezTo>
                  <a:cubicBezTo>
                    <a:pt x="4420" y="4543"/>
                    <a:pt x="4420" y="4938"/>
                    <a:pt x="4617" y="5160"/>
                  </a:cubicBezTo>
                  <a:cubicBezTo>
                    <a:pt x="4716" y="5358"/>
                    <a:pt x="4938" y="5358"/>
                    <a:pt x="5037" y="5358"/>
                  </a:cubicBezTo>
                  <a:cubicBezTo>
                    <a:pt x="5234" y="5358"/>
                    <a:pt x="5333" y="5358"/>
                    <a:pt x="5555" y="5259"/>
                  </a:cubicBezTo>
                  <a:lnTo>
                    <a:pt x="5555" y="5160"/>
                  </a:lnTo>
                  <a:cubicBezTo>
                    <a:pt x="5654" y="5037"/>
                    <a:pt x="5654" y="4938"/>
                    <a:pt x="5654" y="4741"/>
                  </a:cubicBezTo>
                  <a:cubicBezTo>
                    <a:pt x="5654" y="4642"/>
                    <a:pt x="5654" y="4420"/>
                    <a:pt x="5555" y="4321"/>
                  </a:cubicBezTo>
                  <a:cubicBezTo>
                    <a:pt x="5432" y="4222"/>
                    <a:pt x="5234" y="4123"/>
                    <a:pt x="5037" y="4123"/>
                  </a:cubicBezTo>
                  <a:close/>
                  <a:moveTo>
                    <a:pt x="27874" y="7111"/>
                  </a:moveTo>
                  <a:cubicBezTo>
                    <a:pt x="27775" y="7210"/>
                    <a:pt x="27652" y="7308"/>
                    <a:pt x="27553" y="7506"/>
                  </a:cubicBezTo>
                  <a:cubicBezTo>
                    <a:pt x="27553" y="7728"/>
                    <a:pt x="27553" y="7827"/>
                    <a:pt x="27652" y="8024"/>
                  </a:cubicBezTo>
                  <a:cubicBezTo>
                    <a:pt x="27775" y="8123"/>
                    <a:pt x="27973" y="8247"/>
                    <a:pt x="28170" y="8247"/>
                  </a:cubicBezTo>
                  <a:cubicBezTo>
                    <a:pt x="28269" y="8247"/>
                    <a:pt x="28393" y="8247"/>
                    <a:pt x="28491" y="8123"/>
                  </a:cubicBezTo>
                  <a:cubicBezTo>
                    <a:pt x="28788" y="8024"/>
                    <a:pt x="28886" y="7629"/>
                    <a:pt x="28689" y="7308"/>
                  </a:cubicBezTo>
                  <a:cubicBezTo>
                    <a:pt x="28590" y="7210"/>
                    <a:pt x="28393" y="7111"/>
                    <a:pt x="28170" y="7111"/>
                  </a:cubicBezTo>
                  <a:close/>
                  <a:moveTo>
                    <a:pt x="1951" y="8543"/>
                  </a:moveTo>
                  <a:cubicBezTo>
                    <a:pt x="1728" y="8543"/>
                    <a:pt x="1531" y="8642"/>
                    <a:pt x="1432" y="8864"/>
                  </a:cubicBezTo>
                  <a:cubicBezTo>
                    <a:pt x="1333" y="8963"/>
                    <a:pt x="1333" y="9160"/>
                    <a:pt x="1432" y="9259"/>
                  </a:cubicBezTo>
                  <a:cubicBezTo>
                    <a:pt x="1432" y="9481"/>
                    <a:pt x="1531" y="9580"/>
                    <a:pt x="1728" y="9679"/>
                  </a:cubicBezTo>
                  <a:lnTo>
                    <a:pt x="1951" y="9679"/>
                  </a:lnTo>
                  <a:cubicBezTo>
                    <a:pt x="2247" y="9679"/>
                    <a:pt x="2469" y="9580"/>
                    <a:pt x="2568" y="9358"/>
                  </a:cubicBezTo>
                  <a:cubicBezTo>
                    <a:pt x="2667" y="9061"/>
                    <a:pt x="2568" y="8740"/>
                    <a:pt x="2247" y="8543"/>
                  </a:cubicBezTo>
                  <a:close/>
                  <a:moveTo>
                    <a:pt x="30022" y="12049"/>
                  </a:moveTo>
                  <a:cubicBezTo>
                    <a:pt x="29824" y="12049"/>
                    <a:pt x="29726" y="12147"/>
                    <a:pt x="29627" y="12246"/>
                  </a:cubicBezTo>
                  <a:cubicBezTo>
                    <a:pt x="29504" y="12444"/>
                    <a:pt x="29504" y="12567"/>
                    <a:pt x="29504" y="12765"/>
                  </a:cubicBezTo>
                  <a:cubicBezTo>
                    <a:pt x="29627" y="12962"/>
                    <a:pt x="29824" y="13184"/>
                    <a:pt x="30121" y="13184"/>
                  </a:cubicBezTo>
                  <a:lnTo>
                    <a:pt x="30244" y="13184"/>
                  </a:lnTo>
                  <a:cubicBezTo>
                    <a:pt x="30540" y="13184"/>
                    <a:pt x="30738" y="12863"/>
                    <a:pt x="30738" y="12444"/>
                  </a:cubicBezTo>
                  <a:cubicBezTo>
                    <a:pt x="30639" y="12246"/>
                    <a:pt x="30442" y="12049"/>
                    <a:pt x="30121" y="12049"/>
                  </a:cubicBezTo>
                  <a:close/>
                  <a:moveTo>
                    <a:pt x="617" y="13678"/>
                  </a:moveTo>
                  <a:cubicBezTo>
                    <a:pt x="296" y="13678"/>
                    <a:pt x="0" y="13900"/>
                    <a:pt x="0" y="14197"/>
                  </a:cubicBezTo>
                  <a:cubicBezTo>
                    <a:pt x="0" y="14518"/>
                    <a:pt x="198" y="14814"/>
                    <a:pt x="617" y="14814"/>
                  </a:cubicBezTo>
                  <a:cubicBezTo>
                    <a:pt x="914" y="14814"/>
                    <a:pt x="1235" y="14616"/>
                    <a:pt x="1235" y="14295"/>
                  </a:cubicBezTo>
                  <a:cubicBezTo>
                    <a:pt x="1235" y="14098"/>
                    <a:pt x="1111" y="13999"/>
                    <a:pt x="1012" y="13900"/>
                  </a:cubicBezTo>
                  <a:cubicBezTo>
                    <a:pt x="914" y="13678"/>
                    <a:pt x="815" y="13678"/>
                    <a:pt x="617" y="13678"/>
                  </a:cubicBezTo>
                  <a:close/>
                  <a:moveTo>
                    <a:pt x="30442" y="14913"/>
                  </a:moveTo>
                  <a:cubicBezTo>
                    <a:pt x="30022" y="14913"/>
                    <a:pt x="29824" y="15135"/>
                    <a:pt x="29824" y="15431"/>
                  </a:cubicBezTo>
                  <a:cubicBezTo>
                    <a:pt x="29824" y="15851"/>
                    <a:pt x="30022" y="16048"/>
                    <a:pt x="30442" y="16048"/>
                  </a:cubicBezTo>
                  <a:cubicBezTo>
                    <a:pt x="30738" y="16048"/>
                    <a:pt x="31059" y="15851"/>
                    <a:pt x="31059" y="15431"/>
                  </a:cubicBezTo>
                  <a:cubicBezTo>
                    <a:pt x="31059" y="15135"/>
                    <a:pt x="30738" y="14913"/>
                    <a:pt x="30442" y="14913"/>
                  </a:cubicBezTo>
                  <a:close/>
                  <a:moveTo>
                    <a:pt x="914" y="18937"/>
                  </a:moveTo>
                  <a:cubicBezTo>
                    <a:pt x="617" y="19036"/>
                    <a:pt x="395" y="19357"/>
                    <a:pt x="494" y="19752"/>
                  </a:cubicBezTo>
                  <a:cubicBezTo>
                    <a:pt x="617" y="19974"/>
                    <a:pt x="815" y="20171"/>
                    <a:pt x="1111" y="20171"/>
                  </a:cubicBezTo>
                  <a:lnTo>
                    <a:pt x="1333" y="20171"/>
                  </a:lnTo>
                  <a:lnTo>
                    <a:pt x="1630" y="19850"/>
                  </a:lnTo>
                  <a:cubicBezTo>
                    <a:pt x="1728" y="19752"/>
                    <a:pt x="1728" y="19554"/>
                    <a:pt x="1728" y="19455"/>
                  </a:cubicBezTo>
                  <a:lnTo>
                    <a:pt x="1728" y="19357"/>
                  </a:lnTo>
                  <a:cubicBezTo>
                    <a:pt x="1630" y="19134"/>
                    <a:pt x="1432" y="18937"/>
                    <a:pt x="1111" y="18937"/>
                  </a:cubicBezTo>
                  <a:close/>
                  <a:moveTo>
                    <a:pt x="29504" y="20073"/>
                  </a:moveTo>
                  <a:cubicBezTo>
                    <a:pt x="29207" y="20073"/>
                    <a:pt x="29010" y="20270"/>
                    <a:pt x="28886" y="20468"/>
                  </a:cubicBezTo>
                  <a:cubicBezTo>
                    <a:pt x="28788" y="20690"/>
                    <a:pt x="28788" y="20789"/>
                    <a:pt x="28886" y="20986"/>
                  </a:cubicBezTo>
                  <a:cubicBezTo>
                    <a:pt x="29010" y="21085"/>
                    <a:pt x="29108" y="21208"/>
                    <a:pt x="29207" y="21307"/>
                  </a:cubicBezTo>
                  <a:lnTo>
                    <a:pt x="29504" y="21307"/>
                  </a:lnTo>
                  <a:cubicBezTo>
                    <a:pt x="29726" y="21307"/>
                    <a:pt x="29923" y="21208"/>
                    <a:pt x="30022" y="20887"/>
                  </a:cubicBezTo>
                  <a:cubicBezTo>
                    <a:pt x="30121" y="20591"/>
                    <a:pt x="30022" y="20270"/>
                    <a:pt x="29726" y="20171"/>
                  </a:cubicBezTo>
                  <a:cubicBezTo>
                    <a:pt x="29627" y="20171"/>
                    <a:pt x="29504" y="20073"/>
                    <a:pt x="29504" y="20073"/>
                  </a:cubicBezTo>
                  <a:close/>
                  <a:moveTo>
                    <a:pt x="3481" y="23677"/>
                  </a:moveTo>
                  <a:cubicBezTo>
                    <a:pt x="3284" y="23677"/>
                    <a:pt x="3185" y="23776"/>
                    <a:pt x="3086" y="23875"/>
                  </a:cubicBezTo>
                  <a:cubicBezTo>
                    <a:pt x="2963" y="23973"/>
                    <a:pt x="2864" y="24072"/>
                    <a:pt x="2864" y="24171"/>
                  </a:cubicBezTo>
                  <a:cubicBezTo>
                    <a:pt x="2864" y="24393"/>
                    <a:pt x="2864" y="24591"/>
                    <a:pt x="2963" y="24689"/>
                  </a:cubicBezTo>
                  <a:cubicBezTo>
                    <a:pt x="3086" y="24788"/>
                    <a:pt x="3284" y="24912"/>
                    <a:pt x="3481" y="24912"/>
                  </a:cubicBezTo>
                  <a:cubicBezTo>
                    <a:pt x="3580" y="24912"/>
                    <a:pt x="3704" y="24912"/>
                    <a:pt x="3802" y="24788"/>
                  </a:cubicBezTo>
                  <a:cubicBezTo>
                    <a:pt x="4099" y="24591"/>
                    <a:pt x="4099" y="24171"/>
                    <a:pt x="3901" y="23973"/>
                  </a:cubicBezTo>
                  <a:cubicBezTo>
                    <a:pt x="3802" y="23776"/>
                    <a:pt x="3704" y="23677"/>
                    <a:pt x="3481" y="23677"/>
                  </a:cubicBezTo>
                  <a:close/>
                  <a:moveTo>
                    <a:pt x="26738" y="24689"/>
                  </a:moveTo>
                  <a:cubicBezTo>
                    <a:pt x="26541" y="24689"/>
                    <a:pt x="26417" y="24788"/>
                    <a:pt x="26319" y="24912"/>
                  </a:cubicBezTo>
                  <a:cubicBezTo>
                    <a:pt x="26022" y="25109"/>
                    <a:pt x="26121" y="25529"/>
                    <a:pt x="26319" y="25726"/>
                  </a:cubicBezTo>
                  <a:cubicBezTo>
                    <a:pt x="26417" y="25825"/>
                    <a:pt x="26640" y="25924"/>
                    <a:pt x="26738" y="25924"/>
                  </a:cubicBezTo>
                  <a:cubicBezTo>
                    <a:pt x="26936" y="25924"/>
                    <a:pt x="27035" y="25825"/>
                    <a:pt x="27158" y="25726"/>
                  </a:cubicBezTo>
                  <a:cubicBezTo>
                    <a:pt x="27257" y="25529"/>
                    <a:pt x="27356" y="25405"/>
                    <a:pt x="27356" y="25208"/>
                  </a:cubicBezTo>
                  <a:cubicBezTo>
                    <a:pt x="27356" y="25109"/>
                    <a:pt x="27257" y="24912"/>
                    <a:pt x="27158" y="24788"/>
                  </a:cubicBezTo>
                  <a:cubicBezTo>
                    <a:pt x="27035" y="24689"/>
                    <a:pt x="26837" y="24689"/>
                    <a:pt x="26738" y="24689"/>
                  </a:cubicBezTo>
                  <a:close/>
                  <a:moveTo>
                    <a:pt x="7283" y="27380"/>
                  </a:moveTo>
                  <a:cubicBezTo>
                    <a:pt x="7086" y="27380"/>
                    <a:pt x="6888" y="27479"/>
                    <a:pt x="6790" y="27677"/>
                  </a:cubicBezTo>
                  <a:cubicBezTo>
                    <a:pt x="6666" y="27775"/>
                    <a:pt x="6666" y="27998"/>
                    <a:pt x="6666" y="28096"/>
                  </a:cubicBezTo>
                  <a:cubicBezTo>
                    <a:pt x="6790" y="28294"/>
                    <a:pt x="6888" y="28393"/>
                    <a:pt x="6987" y="28491"/>
                  </a:cubicBezTo>
                  <a:cubicBezTo>
                    <a:pt x="7086" y="28491"/>
                    <a:pt x="7185" y="28615"/>
                    <a:pt x="7283" y="28615"/>
                  </a:cubicBezTo>
                  <a:cubicBezTo>
                    <a:pt x="7506" y="28615"/>
                    <a:pt x="7703" y="28491"/>
                    <a:pt x="7802" y="28294"/>
                  </a:cubicBezTo>
                  <a:cubicBezTo>
                    <a:pt x="8024" y="27998"/>
                    <a:pt x="7901" y="27677"/>
                    <a:pt x="7604" y="27479"/>
                  </a:cubicBezTo>
                  <a:cubicBezTo>
                    <a:pt x="7506" y="27380"/>
                    <a:pt x="7407" y="27380"/>
                    <a:pt x="7283" y="27380"/>
                  </a:cubicBezTo>
                  <a:close/>
                  <a:moveTo>
                    <a:pt x="22615" y="27998"/>
                  </a:moveTo>
                  <a:cubicBezTo>
                    <a:pt x="22517" y="27998"/>
                    <a:pt x="22418" y="27998"/>
                    <a:pt x="22319" y="28096"/>
                  </a:cubicBezTo>
                  <a:cubicBezTo>
                    <a:pt x="21998" y="28195"/>
                    <a:pt x="21899" y="28615"/>
                    <a:pt x="21998" y="28911"/>
                  </a:cubicBezTo>
                  <a:cubicBezTo>
                    <a:pt x="22097" y="29109"/>
                    <a:pt x="22319" y="29232"/>
                    <a:pt x="22615" y="29232"/>
                  </a:cubicBezTo>
                  <a:cubicBezTo>
                    <a:pt x="22714" y="29232"/>
                    <a:pt x="22838" y="29232"/>
                    <a:pt x="22838" y="29109"/>
                  </a:cubicBezTo>
                  <a:cubicBezTo>
                    <a:pt x="23134" y="29010"/>
                    <a:pt x="23233" y="28615"/>
                    <a:pt x="23134" y="28294"/>
                  </a:cubicBezTo>
                  <a:cubicBezTo>
                    <a:pt x="23035" y="28096"/>
                    <a:pt x="22838" y="27998"/>
                    <a:pt x="22615" y="27998"/>
                  </a:cubicBezTo>
                  <a:close/>
                  <a:moveTo>
                    <a:pt x="12221" y="29430"/>
                  </a:moveTo>
                  <a:cubicBezTo>
                    <a:pt x="11925" y="29430"/>
                    <a:pt x="11727" y="29627"/>
                    <a:pt x="11604" y="29948"/>
                  </a:cubicBezTo>
                  <a:cubicBezTo>
                    <a:pt x="11505" y="30244"/>
                    <a:pt x="11727" y="30565"/>
                    <a:pt x="12122" y="30664"/>
                  </a:cubicBezTo>
                  <a:lnTo>
                    <a:pt x="12221" y="30664"/>
                  </a:lnTo>
                  <a:cubicBezTo>
                    <a:pt x="12542" y="30664"/>
                    <a:pt x="12740" y="30467"/>
                    <a:pt x="12838" y="30146"/>
                  </a:cubicBezTo>
                  <a:cubicBezTo>
                    <a:pt x="12838" y="29849"/>
                    <a:pt x="12641" y="29528"/>
                    <a:pt x="12345" y="29430"/>
                  </a:cubicBezTo>
                  <a:close/>
                  <a:moveTo>
                    <a:pt x="17480" y="29627"/>
                  </a:moveTo>
                  <a:cubicBezTo>
                    <a:pt x="17282" y="29726"/>
                    <a:pt x="17159" y="29726"/>
                    <a:pt x="17060" y="29948"/>
                  </a:cubicBezTo>
                  <a:cubicBezTo>
                    <a:pt x="16962" y="30047"/>
                    <a:pt x="16863" y="30146"/>
                    <a:pt x="16962" y="30343"/>
                  </a:cubicBezTo>
                  <a:cubicBezTo>
                    <a:pt x="16962" y="30664"/>
                    <a:pt x="17282" y="30862"/>
                    <a:pt x="17480" y="30862"/>
                  </a:cubicBezTo>
                  <a:lnTo>
                    <a:pt x="17579" y="30862"/>
                  </a:lnTo>
                  <a:cubicBezTo>
                    <a:pt x="17998" y="30862"/>
                    <a:pt x="18196" y="30565"/>
                    <a:pt x="18097" y="30146"/>
                  </a:cubicBezTo>
                  <a:cubicBezTo>
                    <a:pt x="18097" y="29849"/>
                    <a:pt x="17776" y="29627"/>
                    <a:pt x="17579" y="296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645800" y="989150"/>
              <a:ext cx="485775" cy="485775"/>
            </a:xfrm>
            <a:custGeom>
              <a:avLst/>
              <a:gdLst/>
              <a:ahLst/>
              <a:cxnLst/>
              <a:rect l="l" t="t" r="r" b="b"/>
              <a:pathLst>
                <a:path w="19431" h="19431" extrusionOk="0">
                  <a:moveTo>
                    <a:pt x="9679" y="1"/>
                  </a:moveTo>
                  <a:cubicBezTo>
                    <a:pt x="9358" y="1"/>
                    <a:pt x="9062" y="198"/>
                    <a:pt x="9062" y="618"/>
                  </a:cubicBezTo>
                  <a:cubicBezTo>
                    <a:pt x="9062" y="914"/>
                    <a:pt x="9358" y="1112"/>
                    <a:pt x="9679" y="1112"/>
                  </a:cubicBezTo>
                  <a:cubicBezTo>
                    <a:pt x="9975" y="1112"/>
                    <a:pt x="10296" y="914"/>
                    <a:pt x="10296" y="618"/>
                  </a:cubicBezTo>
                  <a:cubicBezTo>
                    <a:pt x="10296" y="198"/>
                    <a:pt x="9975" y="1"/>
                    <a:pt x="9679" y="1"/>
                  </a:cubicBezTo>
                  <a:close/>
                  <a:moveTo>
                    <a:pt x="14296" y="1112"/>
                  </a:moveTo>
                  <a:cubicBezTo>
                    <a:pt x="13999" y="1112"/>
                    <a:pt x="13876" y="1235"/>
                    <a:pt x="13678" y="1433"/>
                  </a:cubicBezTo>
                  <a:cubicBezTo>
                    <a:pt x="13678" y="1630"/>
                    <a:pt x="13580" y="1729"/>
                    <a:pt x="13678" y="1951"/>
                  </a:cubicBezTo>
                  <a:cubicBezTo>
                    <a:pt x="13678" y="2050"/>
                    <a:pt x="13777" y="2247"/>
                    <a:pt x="13999" y="2247"/>
                  </a:cubicBezTo>
                  <a:cubicBezTo>
                    <a:pt x="14098" y="2346"/>
                    <a:pt x="14197" y="2346"/>
                    <a:pt x="14296" y="2346"/>
                  </a:cubicBezTo>
                  <a:cubicBezTo>
                    <a:pt x="14493" y="2346"/>
                    <a:pt x="14715" y="2247"/>
                    <a:pt x="14814" y="2050"/>
                  </a:cubicBezTo>
                  <a:cubicBezTo>
                    <a:pt x="14913" y="1729"/>
                    <a:pt x="14814" y="1433"/>
                    <a:pt x="14617" y="1235"/>
                  </a:cubicBezTo>
                  <a:cubicBezTo>
                    <a:pt x="14493" y="1235"/>
                    <a:pt x="14394" y="1112"/>
                    <a:pt x="14296" y="1112"/>
                  </a:cubicBezTo>
                  <a:close/>
                  <a:moveTo>
                    <a:pt x="5136" y="1235"/>
                  </a:moveTo>
                  <a:cubicBezTo>
                    <a:pt x="5037" y="1235"/>
                    <a:pt x="4939" y="1235"/>
                    <a:pt x="4840" y="1334"/>
                  </a:cubicBezTo>
                  <a:cubicBezTo>
                    <a:pt x="4519" y="1433"/>
                    <a:pt x="4420" y="1852"/>
                    <a:pt x="4618" y="2149"/>
                  </a:cubicBezTo>
                  <a:cubicBezTo>
                    <a:pt x="4741" y="2247"/>
                    <a:pt x="4939" y="2470"/>
                    <a:pt x="5136" y="2470"/>
                  </a:cubicBezTo>
                  <a:cubicBezTo>
                    <a:pt x="5235" y="2470"/>
                    <a:pt x="5358" y="2346"/>
                    <a:pt x="5457" y="2346"/>
                  </a:cubicBezTo>
                  <a:cubicBezTo>
                    <a:pt x="5556" y="2247"/>
                    <a:pt x="5655" y="2149"/>
                    <a:pt x="5753" y="1951"/>
                  </a:cubicBezTo>
                  <a:cubicBezTo>
                    <a:pt x="5753" y="1852"/>
                    <a:pt x="5753" y="1630"/>
                    <a:pt x="5655" y="1531"/>
                  </a:cubicBezTo>
                  <a:cubicBezTo>
                    <a:pt x="5556" y="1334"/>
                    <a:pt x="5358" y="1235"/>
                    <a:pt x="5136" y="1235"/>
                  </a:cubicBezTo>
                  <a:close/>
                  <a:moveTo>
                    <a:pt x="17283" y="4519"/>
                  </a:moveTo>
                  <a:cubicBezTo>
                    <a:pt x="17184" y="4617"/>
                    <a:pt x="17086" y="4716"/>
                    <a:pt x="17086" y="4938"/>
                  </a:cubicBezTo>
                  <a:cubicBezTo>
                    <a:pt x="16962" y="5136"/>
                    <a:pt x="16962" y="5235"/>
                    <a:pt x="17086" y="5333"/>
                  </a:cubicBezTo>
                  <a:cubicBezTo>
                    <a:pt x="17184" y="5556"/>
                    <a:pt x="17382" y="5654"/>
                    <a:pt x="17579" y="5654"/>
                  </a:cubicBezTo>
                  <a:lnTo>
                    <a:pt x="17900" y="5654"/>
                  </a:lnTo>
                  <a:cubicBezTo>
                    <a:pt x="18197" y="5432"/>
                    <a:pt x="18320" y="5037"/>
                    <a:pt x="18098" y="4815"/>
                  </a:cubicBezTo>
                  <a:cubicBezTo>
                    <a:pt x="17999" y="4617"/>
                    <a:pt x="17801" y="4519"/>
                    <a:pt x="17579" y="4519"/>
                  </a:cubicBezTo>
                  <a:close/>
                  <a:moveTo>
                    <a:pt x="1754" y="4519"/>
                  </a:moveTo>
                  <a:cubicBezTo>
                    <a:pt x="1531" y="4519"/>
                    <a:pt x="1334" y="4617"/>
                    <a:pt x="1235" y="4815"/>
                  </a:cubicBezTo>
                  <a:cubicBezTo>
                    <a:pt x="1235" y="5037"/>
                    <a:pt x="1136" y="5136"/>
                    <a:pt x="1235" y="5333"/>
                  </a:cubicBezTo>
                  <a:cubicBezTo>
                    <a:pt x="1235" y="5432"/>
                    <a:pt x="1334" y="5654"/>
                    <a:pt x="1433" y="5654"/>
                  </a:cubicBezTo>
                  <a:cubicBezTo>
                    <a:pt x="1531" y="5753"/>
                    <a:pt x="1655" y="5753"/>
                    <a:pt x="1754" y="5753"/>
                  </a:cubicBezTo>
                  <a:cubicBezTo>
                    <a:pt x="2050" y="5753"/>
                    <a:pt x="2149" y="5654"/>
                    <a:pt x="2371" y="5432"/>
                  </a:cubicBezTo>
                  <a:cubicBezTo>
                    <a:pt x="2371" y="5333"/>
                    <a:pt x="2470" y="5136"/>
                    <a:pt x="2371" y="5037"/>
                  </a:cubicBezTo>
                  <a:cubicBezTo>
                    <a:pt x="2371" y="4815"/>
                    <a:pt x="2272" y="4716"/>
                    <a:pt x="2050" y="4617"/>
                  </a:cubicBezTo>
                  <a:cubicBezTo>
                    <a:pt x="1951" y="4617"/>
                    <a:pt x="1852" y="4519"/>
                    <a:pt x="1754" y="4519"/>
                  </a:cubicBezTo>
                  <a:close/>
                  <a:moveTo>
                    <a:pt x="18814" y="9037"/>
                  </a:moveTo>
                  <a:cubicBezTo>
                    <a:pt x="18517" y="9037"/>
                    <a:pt x="18320" y="9358"/>
                    <a:pt x="18320" y="9654"/>
                  </a:cubicBezTo>
                  <a:cubicBezTo>
                    <a:pt x="18320" y="10074"/>
                    <a:pt x="18517" y="10271"/>
                    <a:pt x="18814" y="10271"/>
                  </a:cubicBezTo>
                  <a:cubicBezTo>
                    <a:pt x="19233" y="10271"/>
                    <a:pt x="19431" y="10074"/>
                    <a:pt x="19431" y="9654"/>
                  </a:cubicBezTo>
                  <a:cubicBezTo>
                    <a:pt x="19431" y="9358"/>
                    <a:pt x="19233" y="9037"/>
                    <a:pt x="18814" y="9037"/>
                  </a:cubicBezTo>
                  <a:close/>
                  <a:moveTo>
                    <a:pt x="618" y="9136"/>
                  </a:moveTo>
                  <a:cubicBezTo>
                    <a:pt x="420" y="9136"/>
                    <a:pt x="297" y="9136"/>
                    <a:pt x="198" y="9358"/>
                  </a:cubicBezTo>
                  <a:cubicBezTo>
                    <a:pt x="1" y="9457"/>
                    <a:pt x="1" y="9555"/>
                    <a:pt x="1" y="9753"/>
                  </a:cubicBezTo>
                  <a:cubicBezTo>
                    <a:pt x="1" y="10074"/>
                    <a:pt x="198" y="10370"/>
                    <a:pt x="618" y="10370"/>
                  </a:cubicBezTo>
                  <a:cubicBezTo>
                    <a:pt x="717" y="10370"/>
                    <a:pt x="914" y="10271"/>
                    <a:pt x="1038" y="10172"/>
                  </a:cubicBezTo>
                  <a:cubicBezTo>
                    <a:pt x="1136" y="10074"/>
                    <a:pt x="1235" y="9876"/>
                    <a:pt x="1235" y="9753"/>
                  </a:cubicBezTo>
                  <a:cubicBezTo>
                    <a:pt x="1235" y="9358"/>
                    <a:pt x="914" y="9136"/>
                    <a:pt x="618" y="9136"/>
                  </a:cubicBezTo>
                  <a:close/>
                  <a:moveTo>
                    <a:pt x="1852" y="13678"/>
                  </a:moveTo>
                  <a:cubicBezTo>
                    <a:pt x="1754" y="13678"/>
                    <a:pt x="1655" y="13678"/>
                    <a:pt x="1531" y="13777"/>
                  </a:cubicBezTo>
                  <a:cubicBezTo>
                    <a:pt x="1334" y="13876"/>
                    <a:pt x="1235" y="13975"/>
                    <a:pt x="1235" y="14197"/>
                  </a:cubicBezTo>
                  <a:cubicBezTo>
                    <a:pt x="1235" y="14296"/>
                    <a:pt x="1235" y="14493"/>
                    <a:pt x="1334" y="14592"/>
                  </a:cubicBezTo>
                  <a:cubicBezTo>
                    <a:pt x="1433" y="14814"/>
                    <a:pt x="1655" y="14913"/>
                    <a:pt x="1852" y="14913"/>
                  </a:cubicBezTo>
                  <a:cubicBezTo>
                    <a:pt x="1951" y="14913"/>
                    <a:pt x="2050" y="14913"/>
                    <a:pt x="2149" y="14814"/>
                  </a:cubicBezTo>
                  <a:cubicBezTo>
                    <a:pt x="2272" y="14691"/>
                    <a:pt x="2371" y="14592"/>
                    <a:pt x="2371" y="14493"/>
                  </a:cubicBezTo>
                  <a:cubicBezTo>
                    <a:pt x="2470" y="14296"/>
                    <a:pt x="2470" y="14073"/>
                    <a:pt x="2371" y="13975"/>
                  </a:cubicBezTo>
                  <a:cubicBezTo>
                    <a:pt x="2272" y="13777"/>
                    <a:pt x="2050" y="13678"/>
                    <a:pt x="1852" y="13678"/>
                  </a:cubicBezTo>
                  <a:close/>
                  <a:moveTo>
                    <a:pt x="17703" y="13678"/>
                  </a:moveTo>
                  <a:cubicBezTo>
                    <a:pt x="17382" y="13678"/>
                    <a:pt x="17283" y="13777"/>
                    <a:pt x="17086" y="13975"/>
                  </a:cubicBezTo>
                  <a:cubicBezTo>
                    <a:pt x="17086" y="14073"/>
                    <a:pt x="16962" y="14296"/>
                    <a:pt x="17086" y="14394"/>
                  </a:cubicBezTo>
                  <a:cubicBezTo>
                    <a:pt x="17086" y="14592"/>
                    <a:pt x="17184" y="14691"/>
                    <a:pt x="17382" y="14814"/>
                  </a:cubicBezTo>
                  <a:cubicBezTo>
                    <a:pt x="17481" y="14814"/>
                    <a:pt x="17579" y="14913"/>
                    <a:pt x="17703" y="14913"/>
                  </a:cubicBezTo>
                  <a:cubicBezTo>
                    <a:pt x="17900" y="14913"/>
                    <a:pt x="18098" y="14814"/>
                    <a:pt x="18197" y="14592"/>
                  </a:cubicBezTo>
                  <a:cubicBezTo>
                    <a:pt x="18320" y="14296"/>
                    <a:pt x="18197" y="13876"/>
                    <a:pt x="17999" y="13777"/>
                  </a:cubicBezTo>
                  <a:cubicBezTo>
                    <a:pt x="17900" y="13678"/>
                    <a:pt x="17801" y="13678"/>
                    <a:pt x="17703" y="13678"/>
                  </a:cubicBezTo>
                  <a:close/>
                  <a:moveTo>
                    <a:pt x="5136" y="17061"/>
                  </a:moveTo>
                  <a:cubicBezTo>
                    <a:pt x="4939" y="17061"/>
                    <a:pt x="4741" y="17159"/>
                    <a:pt x="4618" y="17382"/>
                  </a:cubicBezTo>
                  <a:cubicBezTo>
                    <a:pt x="4519" y="17579"/>
                    <a:pt x="4618" y="17999"/>
                    <a:pt x="4840" y="18196"/>
                  </a:cubicBezTo>
                  <a:lnTo>
                    <a:pt x="5136" y="18196"/>
                  </a:lnTo>
                  <a:cubicBezTo>
                    <a:pt x="5358" y="18196"/>
                    <a:pt x="5556" y="18098"/>
                    <a:pt x="5655" y="17900"/>
                  </a:cubicBezTo>
                  <a:cubicBezTo>
                    <a:pt x="5852" y="17678"/>
                    <a:pt x="5753" y="17283"/>
                    <a:pt x="5457" y="17061"/>
                  </a:cubicBezTo>
                  <a:close/>
                  <a:moveTo>
                    <a:pt x="14296" y="16962"/>
                  </a:moveTo>
                  <a:cubicBezTo>
                    <a:pt x="14197" y="16962"/>
                    <a:pt x="14098" y="17061"/>
                    <a:pt x="13999" y="17061"/>
                  </a:cubicBezTo>
                  <a:cubicBezTo>
                    <a:pt x="13678" y="17283"/>
                    <a:pt x="13580" y="17579"/>
                    <a:pt x="13777" y="17900"/>
                  </a:cubicBezTo>
                  <a:cubicBezTo>
                    <a:pt x="13876" y="18098"/>
                    <a:pt x="14098" y="18196"/>
                    <a:pt x="14296" y="18196"/>
                  </a:cubicBezTo>
                  <a:cubicBezTo>
                    <a:pt x="14394" y="18196"/>
                    <a:pt x="14493" y="18196"/>
                    <a:pt x="14617" y="18098"/>
                  </a:cubicBezTo>
                  <a:cubicBezTo>
                    <a:pt x="14913" y="17999"/>
                    <a:pt x="15012" y="17579"/>
                    <a:pt x="14814" y="17283"/>
                  </a:cubicBezTo>
                  <a:cubicBezTo>
                    <a:pt x="14715" y="17159"/>
                    <a:pt x="14493" y="16962"/>
                    <a:pt x="14296" y="16962"/>
                  </a:cubicBezTo>
                  <a:close/>
                  <a:moveTo>
                    <a:pt x="9778" y="18196"/>
                  </a:moveTo>
                  <a:cubicBezTo>
                    <a:pt x="9358" y="18196"/>
                    <a:pt x="9160" y="18517"/>
                    <a:pt x="9160" y="18814"/>
                  </a:cubicBezTo>
                  <a:cubicBezTo>
                    <a:pt x="9160" y="19233"/>
                    <a:pt x="9358" y="19431"/>
                    <a:pt x="9778" y="19431"/>
                  </a:cubicBezTo>
                  <a:cubicBezTo>
                    <a:pt x="10074" y="19431"/>
                    <a:pt x="10395" y="19233"/>
                    <a:pt x="10395" y="18814"/>
                  </a:cubicBezTo>
                  <a:cubicBezTo>
                    <a:pt x="10395" y="18517"/>
                    <a:pt x="10074" y="18196"/>
                    <a:pt x="9778" y="181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805050" y="1135425"/>
              <a:ext cx="182725" cy="190150"/>
            </a:xfrm>
            <a:custGeom>
              <a:avLst/>
              <a:gdLst/>
              <a:ahLst/>
              <a:cxnLst/>
              <a:rect l="l" t="t" r="r" b="b"/>
              <a:pathLst>
                <a:path w="7309" h="7606" extrusionOk="0">
                  <a:moveTo>
                    <a:pt x="4420" y="1"/>
                  </a:moveTo>
                  <a:cubicBezTo>
                    <a:pt x="4124" y="1"/>
                    <a:pt x="3926" y="198"/>
                    <a:pt x="3803" y="519"/>
                  </a:cubicBezTo>
                  <a:cubicBezTo>
                    <a:pt x="3704" y="816"/>
                    <a:pt x="3926" y="1137"/>
                    <a:pt x="4222" y="1235"/>
                  </a:cubicBezTo>
                  <a:lnTo>
                    <a:pt x="4420" y="1235"/>
                  </a:lnTo>
                  <a:cubicBezTo>
                    <a:pt x="4642" y="1235"/>
                    <a:pt x="4840" y="1137"/>
                    <a:pt x="4938" y="816"/>
                  </a:cubicBezTo>
                  <a:cubicBezTo>
                    <a:pt x="5037" y="717"/>
                    <a:pt x="5037" y="519"/>
                    <a:pt x="4938" y="421"/>
                  </a:cubicBezTo>
                  <a:cubicBezTo>
                    <a:pt x="4840" y="198"/>
                    <a:pt x="4741" y="100"/>
                    <a:pt x="4543" y="100"/>
                  </a:cubicBezTo>
                  <a:lnTo>
                    <a:pt x="4420" y="1"/>
                  </a:lnTo>
                  <a:close/>
                  <a:moveTo>
                    <a:pt x="618" y="1235"/>
                  </a:moveTo>
                  <a:cubicBezTo>
                    <a:pt x="420" y="1235"/>
                    <a:pt x="223" y="1334"/>
                    <a:pt x="99" y="1556"/>
                  </a:cubicBezTo>
                  <a:cubicBezTo>
                    <a:pt x="0" y="1655"/>
                    <a:pt x="0" y="1853"/>
                    <a:pt x="0" y="1951"/>
                  </a:cubicBezTo>
                  <a:cubicBezTo>
                    <a:pt x="99" y="2174"/>
                    <a:pt x="99" y="2272"/>
                    <a:pt x="321" y="2371"/>
                  </a:cubicBezTo>
                  <a:cubicBezTo>
                    <a:pt x="420" y="2470"/>
                    <a:pt x="519" y="2470"/>
                    <a:pt x="618" y="2470"/>
                  </a:cubicBezTo>
                  <a:cubicBezTo>
                    <a:pt x="840" y="2470"/>
                    <a:pt x="1037" y="2371"/>
                    <a:pt x="1136" y="2272"/>
                  </a:cubicBezTo>
                  <a:cubicBezTo>
                    <a:pt x="1334" y="1951"/>
                    <a:pt x="1235" y="1556"/>
                    <a:pt x="1037" y="1433"/>
                  </a:cubicBezTo>
                  <a:cubicBezTo>
                    <a:pt x="939" y="1334"/>
                    <a:pt x="716" y="1235"/>
                    <a:pt x="618" y="1235"/>
                  </a:cubicBezTo>
                  <a:close/>
                  <a:moveTo>
                    <a:pt x="6691" y="3186"/>
                  </a:moveTo>
                  <a:cubicBezTo>
                    <a:pt x="6592" y="3186"/>
                    <a:pt x="6395" y="3285"/>
                    <a:pt x="6271" y="3408"/>
                  </a:cubicBezTo>
                  <a:cubicBezTo>
                    <a:pt x="6173" y="3507"/>
                    <a:pt x="6074" y="3704"/>
                    <a:pt x="6074" y="3803"/>
                  </a:cubicBezTo>
                  <a:lnTo>
                    <a:pt x="6074" y="3902"/>
                  </a:lnTo>
                  <a:cubicBezTo>
                    <a:pt x="6074" y="4223"/>
                    <a:pt x="6395" y="4420"/>
                    <a:pt x="6691" y="4420"/>
                  </a:cubicBezTo>
                  <a:cubicBezTo>
                    <a:pt x="7012" y="4420"/>
                    <a:pt x="7308" y="4223"/>
                    <a:pt x="7308" y="3803"/>
                  </a:cubicBezTo>
                  <a:cubicBezTo>
                    <a:pt x="7308" y="3507"/>
                    <a:pt x="7012" y="3186"/>
                    <a:pt x="6691" y="3186"/>
                  </a:cubicBezTo>
                  <a:close/>
                  <a:moveTo>
                    <a:pt x="618" y="5260"/>
                  </a:moveTo>
                  <a:cubicBezTo>
                    <a:pt x="519" y="5260"/>
                    <a:pt x="420" y="5260"/>
                    <a:pt x="321" y="5358"/>
                  </a:cubicBezTo>
                  <a:cubicBezTo>
                    <a:pt x="0" y="5556"/>
                    <a:pt x="0" y="5877"/>
                    <a:pt x="99" y="6173"/>
                  </a:cubicBezTo>
                  <a:cubicBezTo>
                    <a:pt x="321" y="6371"/>
                    <a:pt x="420" y="6494"/>
                    <a:pt x="618" y="6494"/>
                  </a:cubicBezTo>
                  <a:cubicBezTo>
                    <a:pt x="716" y="6494"/>
                    <a:pt x="939" y="6371"/>
                    <a:pt x="1037" y="6272"/>
                  </a:cubicBezTo>
                  <a:cubicBezTo>
                    <a:pt x="1136" y="6173"/>
                    <a:pt x="1235" y="6074"/>
                    <a:pt x="1235" y="5976"/>
                  </a:cubicBezTo>
                  <a:cubicBezTo>
                    <a:pt x="1235" y="5753"/>
                    <a:pt x="1235" y="5556"/>
                    <a:pt x="1136" y="5457"/>
                  </a:cubicBezTo>
                  <a:cubicBezTo>
                    <a:pt x="1037" y="5358"/>
                    <a:pt x="840" y="5260"/>
                    <a:pt x="618" y="5260"/>
                  </a:cubicBezTo>
                  <a:close/>
                  <a:moveTo>
                    <a:pt x="4222" y="6494"/>
                  </a:moveTo>
                  <a:cubicBezTo>
                    <a:pt x="4025" y="6494"/>
                    <a:pt x="3926" y="6593"/>
                    <a:pt x="3803" y="6790"/>
                  </a:cubicBezTo>
                  <a:lnTo>
                    <a:pt x="3803" y="7210"/>
                  </a:lnTo>
                  <a:cubicBezTo>
                    <a:pt x="3926" y="7506"/>
                    <a:pt x="4124" y="7605"/>
                    <a:pt x="4420" y="7605"/>
                  </a:cubicBezTo>
                  <a:lnTo>
                    <a:pt x="4642" y="7605"/>
                  </a:lnTo>
                  <a:cubicBezTo>
                    <a:pt x="4741" y="7605"/>
                    <a:pt x="4840" y="7408"/>
                    <a:pt x="4938" y="7309"/>
                  </a:cubicBezTo>
                  <a:cubicBezTo>
                    <a:pt x="5037" y="7210"/>
                    <a:pt x="5037" y="6988"/>
                    <a:pt x="4938" y="6889"/>
                  </a:cubicBezTo>
                  <a:cubicBezTo>
                    <a:pt x="4938" y="6593"/>
                    <a:pt x="4642" y="6494"/>
                    <a:pt x="4420" y="64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Diagram 5"/>
          <p:cNvGraphicFramePr/>
          <p:nvPr>
            <p:extLst>
              <p:ext uri="{D42A27DB-BD31-4B8C-83A1-F6EECF244321}">
                <p14:modId xmlns:p14="http://schemas.microsoft.com/office/powerpoint/2010/main" val="4268413064"/>
              </p:ext>
            </p:extLst>
          </p:nvPr>
        </p:nvGraphicFramePr>
        <p:xfrm>
          <a:off x="3757188" y="940103"/>
          <a:ext cx="5237522" cy="4067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654826" y="-549282"/>
            <a:ext cx="5038644" cy="5038644"/>
            <a:chOff x="-539372" y="-497504"/>
            <a:chExt cx="5038644" cy="5038644"/>
          </a:xfrm>
          <a:effectLst>
            <a:glow rad="101600">
              <a:schemeClr val="accent2">
                <a:alpha val="40000"/>
              </a:schemeClr>
            </a:glow>
          </a:effectLst>
        </p:grpSpPr>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backgroundRemoval t="10000" b="99630" l="12500" r="90000"/>
                      </a14:imgEffect>
                    </a14:imgLayer>
                  </a14:imgProps>
                </a:ext>
                <a:ext uri="{28A0092B-C50C-407E-A947-70E740481C1C}">
                  <a14:useLocalDpi xmlns:a14="http://schemas.microsoft.com/office/drawing/2010/main" val="0"/>
                </a:ext>
              </a:extLst>
            </a:blip>
            <a:stretch>
              <a:fillRect/>
            </a:stretch>
          </p:blipFill>
          <p:spPr>
            <a:xfrm>
              <a:off x="-539372" y="-497504"/>
              <a:ext cx="5038644" cy="5038644"/>
            </a:xfrm>
            <a:prstGeom prst="rect">
              <a:avLst/>
            </a:prstGeom>
          </p:spPr>
        </p:pic>
        <p:pic>
          <p:nvPicPr>
            <p:cNvPr id="20" name="Picture 19"/>
            <p:cNvPicPr>
              <a:picLocks noChangeAspect="1"/>
            </p:cNvPicPr>
            <p:nvPr/>
          </p:nvPicPr>
          <p:blipFill rotWithShape="1">
            <a:blip r:embed="rId10">
              <a:extLst>
                <a:ext uri="{BEBA8EAE-BF5A-486C-A8C5-ECC9F3942E4B}">
                  <a14:imgProps xmlns:a14="http://schemas.microsoft.com/office/drawing/2010/main">
                    <a14:imgLayer r:embed="rId11">
                      <a14:imgEffect>
                        <a14:backgroundRemoval t="23938" b="76750" l="0" r="100000">
                          <a14:foregroundMark x1="15697" y1="34063" x2="14614" y2="70063"/>
                          <a14:foregroundMark x1="87280" y1="31750" x2="85115" y2="68625"/>
                          <a14:foregroundMark x1="22598" y1="71813" x2="75507" y2="71250"/>
                          <a14:foregroundMark x1="27876" y1="31188" x2="83897" y2="27500"/>
                          <a14:foregroundMark x1="5819" y1="46125" x2="3924" y2="61000"/>
                          <a14:backgroundMark x1="20298" y1="28188" x2="5007" y2="34938"/>
                          <a14:backgroundMark x1="92693" y1="28750" x2="98782" y2="35813"/>
                          <a14:backgroundMark x1="37077" y1="27313" x2="46955" y2="26063"/>
                          <a14:backgroundMark x1="48444" y1="26063" x2="63329" y2="25000"/>
                          <a14:backgroundMark x1="5007" y1="72000" x2="12720" y2="73250"/>
                          <a14:backgroundMark x1="97970" y1="39188" x2="97700" y2="35438"/>
                          <a14:backgroundMark x1="97970" y1="64000" x2="95399" y2="73938"/>
                          <a14:backgroundMark x1="93099" y1="72875" x2="54939" y2="74813"/>
                          <a14:backgroundMark x1="5819" y1="74438" x2="34371" y2="74438"/>
                          <a14:backgroundMark x1="2030" y1="31188" x2="1624" y2="45938"/>
                          <a14:backgroundMark x1="2300" y1="72875" x2="1624" y2="63625"/>
                          <a14:backgroundMark x1="5007" y1="28375" x2="34371" y2="26937"/>
                          <a14:backgroundMark x1="97970" y1="66500" x2="99865" y2="57625"/>
                          <a14:backgroundMark x1="95399" y1="30125" x2="99865" y2="43813"/>
                          <a14:backgroundMark x1="3112" y1="41688" x2="406" y2="49313"/>
                          <a14:backgroundMark x1="5413" y1="73063" x2="406" y2="62438"/>
                          <a14:backgroundMark x1="99188" y1="39625" x2="99729" y2="45250"/>
                          <a14:backgroundMark x1="97970" y1="66438" x2="99729" y2="54750"/>
                          <a14:backgroundMark x1="85250" y1="26000" x2="99729" y2="28938"/>
                          <a14:backgroundMark x1="1353" y1="74188" x2="271" y2="57875"/>
                          <a14:backgroundMark x1="1083" y1="36375" x2="0" y2="52000"/>
                          <a14:backgroundMark x1="99188" y1="33188" x2="99729" y2="47688"/>
                          <a14:backgroundMark x1="79432" y1="74500" x2="51286" y2="74500"/>
                        </a14:backgroundRemoval>
                      </a14:imgEffect>
                    </a14:imgLayer>
                  </a14:imgProps>
                </a:ext>
                <a:ext uri="{28A0092B-C50C-407E-A947-70E740481C1C}">
                  <a14:useLocalDpi xmlns:a14="http://schemas.microsoft.com/office/drawing/2010/main" val="0"/>
                </a:ext>
              </a:extLst>
            </a:blip>
            <a:srcRect l="458" t="23226" b="23582"/>
            <a:stretch/>
          </p:blipFill>
          <p:spPr>
            <a:xfrm>
              <a:off x="1580877" y="1723743"/>
              <a:ext cx="758170" cy="870788"/>
            </a:xfrm>
            <a:prstGeom prst="rect">
              <a:avLst/>
            </a:prstGeom>
          </p:spPr>
        </p:pic>
      </p:grpSp>
      <p:sp>
        <p:nvSpPr>
          <p:cNvPr id="9" name="TextBox 8"/>
          <p:cNvSpPr txBox="1"/>
          <p:nvPr/>
        </p:nvSpPr>
        <p:spPr>
          <a:xfrm>
            <a:off x="3656642" y="408995"/>
            <a:ext cx="4874710" cy="400110"/>
          </a:xfrm>
          <a:prstGeom prst="rect">
            <a:avLst/>
          </a:prstGeom>
          <a:noFill/>
        </p:spPr>
        <p:txBody>
          <a:bodyPr wrap="square" rtlCol="0">
            <a:spAutoFit/>
          </a:bodyPr>
          <a:lstStyle/>
          <a:p>
            <a:r>
              <a:rPr lang="es-AR" sz="2000" b="1" u="sng" dirty="0" smtClean="0">
                <a:solidFill>
                  <a:schemeClr val="accent2"/>
                </a:solidFill>
                <a:latin typeface="Montserrat" panose="020B0604020202020204" charset="0"/>
              </a:rPr>
              <a:t>Actores Internos</a:t>
            </a:r>
            <a:endParaRPr lang="es-AR" sz="2000" b="1" u="sng" dirty="0">
              <a:solidFill>
                <a:schemeClr val="accent2"/>
              </a:solidFill>
              <a:latin typeface="Montserrat" panose="020B0604020202020204" charset="0"/>
            </a:endParaRPr>
          </a:p>
        </p:txBody>
      </p:sp>
      <p:sp>
        <p:nvSpPr>
          <p:cNvPr id="25" name="Rectangle 24"/>
          <p:cNvSpPr/>
          <p:nvPr/>
        </p:nvSpPr>
        <p:spPr>
          <a:xfrm>
            <a:off x="1153208" y="2874766"/>
            <a:ext cx="464980" cy="45719"/>
          </a:xfrm>
          <a:prstGeom prst="rect">
            <a:avLst/>
          </a:prstGeom>
          <a:solidFill>
            <a:srgbClr val="ADADAF"/>
          </a:solidFill>
          <a:ln>
            <a:solidFill>
              <a:srgbClr val="ADAD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515083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Startup Social Media Strategy by Slidesgo">
  <a:themeElements>
    <a:clrScheme name="Simple Light">
      <a:dk1>
        <a:srgbClr val="000000"/>
      </a:dk1>
      <a:lt1>
        <a:srgbClr val="2F1F65"/>
      </a:lt1>
      <a:dk2>
        <a:srgbClr val="67415C"/>
      </a:dk2>
      <a:lt2>
        <a:srgbClr val="E12B9C"/>
      </a:lt2>
      <a:accent1>
        <a:srgbClr val="DC893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1249</TotalTime>
  <Words>5157</Words>
  <Application>Microsoft Office PowerPoint</Application>
  <PresentationFormat>On-screen Show (16:9)</PresentationFormat>
  <Paragraphs>425</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Raleway</vt:lpstr>
      <vt:lpstr>Arial</vt:lpstr>
      <vt:lpstr>Calibri</vt:lpstr>
      <vt:lpstr>Montserrat</vt:lpstr>
      <vt:lpstr>Nunito Light</vt:lpstr>
      <vt:lpstr>Montserrat Medium</vt:lpstr>
      <vt:lpstr>Futuristic Startup Social Media Strategy by Slidesgo</vt:lpstr>
      <vt:lpstr>ANÁLISIS DE NEGOCIO – OTRO TRAGO</vt:lpstr>
      <vt:lpstr>TABLA DE CONTENIDOS</vt:lpstr>
      <vt:lpstr>Presentación</vt:lpstr>
      <vt:lpstr>Conociendo el negocio</vt:lpstr>
      <vt:lpstr>Conociendo el negocio</vt:lpstr>
      <vt:lpstr>Conociendo el negocio</vt:lpstr>
      <vt:lpstr>PowerPoint Presentation</vt:lpstr>
      <vt:lpstr>Stakeholders</vt:lpstr>
      <vt:lpstr>PowerPoint Presentation</vt:lpstr>
      <vt:lpstr>PowerPoint Presentation</vt:lpstr>
      <vt:lpstr>PowerPoint Presentation</vt:lpstr>
      <vt:lpstr>Benchmarking</vt:lpstr>
      <vt:lpstr>Competidores y Features</vt:lpstr>
      <vt:lpstr>Comparativa</vt:lpstr>
      <vt:lpstr>PowerPoint Presentation</vt:lpstr>
      <vt:lpstr>Análisis Descriptivo</vt:lpstr>
      <vt:lpstr>Análisis de ventas</vt:lpstr>
      <vt:lpstr>Análisis descriptivo de ventas</vt:lpstr>
      <vt:lpstr>Análisis descriptivo de ventas</vt:lpstr>
      <vt:lpstr>Estadística Descriptiva de Ventas</vt:lpstr>
      <vt:lpstr>Resumen de la información de ventas</vt:lpstr>
      <vt:lpstr>Resumen de la información de ventas</vt:lpstr>
      <vt:lpstr>Análisis de redes</vt:lpstr>
      <vt:lpstr>Análisis de redes</vt:lpstr>
      <vt:lpstr>PowerPoint Presentation</vt:lpstr>
      <vt:lpstr>Resumen de información de redes</vt:lpstr>
      <vt:lpstr>Resumen de información de redes</vt:lpstr>
      <vt:lpstr>Gráficas Complementarias</vt:lpstr>
      <vt:lpstr>Ventas e Ingreso por días de la semana</vt:lpstr>
      <vt:lpstr>Segmentación de clientes</vt:lpstr>
      <vt:lpstr>PowerPoint Presentation</vt:lpstr>
      <vt:lpstr>PowerPoint Presentation</vt:lpstr>
      <vt:lpstr>Conclusiones</vt:lpstr>
      <vt:lpstr>Insights Relevantes</vt:lpstr>
      <vt:lpstr>Insights Relevantes</vt:lpstr>
      <vt:lpstr>Conclusiones generales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DE NEGOCIO – OTRO TRAGO</dc:title>
  <cp:lastModifiedBy>martin carlos carchano varges</cp:lastModifiedBy>
  <cp:revision>117</cp:revision>
  <dcterms:modified xsi:type="dcterms:W3CDTF">2024-09-30T11:51:23Z</dcterms:modified>
</cp:coreProperties>
</file>